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2"/>
  </p:notesMasterIdLst>
  <p:sldIdLst>
    <p:sldId id="722" r:id="rId2"/>
    <p:sldId id="725" r:id="rId3"/>
    <p:sldId id="723" r:id="rId4"/>
    <p:sldId id="392" r:id="rId5"/>
    <p:sldId id="393" r:id="rId6"/>
    <p:sldId id="742" r:id="rId7"/>
    <p:sldId id="395" r:id="rId8"/>
    <p:sldId id="396" r:id="rId9"/>
    <p:sldId id="397" r:id="rId10"/>
    <p:sldId id="726" r:id="rId11"/>
    <p:sldId id="399" r:id="rId12"/>
    <p:sldId id="400" r:id="rId13"/>
    <p:sldId id="426" r:id="rId14"/>
    <p:sldId id="727" r:id="rId15"/>
    <p:sldId id="402" r:id="rId16"/>
    <p:sldId id="751" r:id="rId17"/>
    <p:sldId id="403" r:id="rId18"/>
    <p:sldId id="404" r:id="rId19"/>
    <p:sldId id="405" r:id="rId20"/>
    <p:sldId id="406" r:id="rId21"/>
    <p:sldId id="401" r:id="rId22"/>
    <p:sldId id="749" r:id="rId23"/>
    <p:sldId id="408" r:id="rId24"/>
    <p:sldId id="407" r:id="rId25"/>
    <p:sldId id="728" r:id="rId26"/>
    <p:sldId id="750" r:id="rId27"/>
    <p:sldId id="409" r:id="rId28"/>
    <p:sldId id="410" r:id="rId29"/>
    <p:sldId id="411" r:id="rId30"/>
    <p:sldId id="729" r:id="rId31"/>
    <p:sldId id="413" r:id="rId32"/>
    <p:sldId id="414" r:id="rId33"/>
    <p:sldId id="415" r:id="rId34"/>
    <p:sldId id="416" r:id="rId35"/>
    <p:sldId id="417" r:id="rId36"/>
    <p:sldId id="418" r:id="rId37"/>
    <p:sldId id="419" r:id="rId38"/>
    <p:sldId id="730" r:id="rId39"/>
    <p:sldId id="731" r:id="rId40"/>
    <p:sldId id="733" r:id="rId41"/>
    <p:sldId id="734" r:id="rId42"/>
    <p:sldId id="736" r:id="rId43"/>
    <p:sldId id="737" r:id="rId44"/>
    <p:sldId id="752" r:id="rId45"/>
    <p:sldId id="744" r:id="rId46"/>
    <p:sldId id="738" r:id="rId47"/>
    <p:sldId id="739" r:id="rId48"/>
    <p:sldId id="732" r:id="rId49"/>
    <p:sldId id="748" r:id="rId50"/>
    <p:sldId id="745" r:id="rId51"/>
    <p:sldId id="746" r:id="rId52"/>
    <p:sldId id="747" r:id="rId53"/>
    <p:sldId id="753" r:id="rId54"/>
    <p:sldId id="754" r:id="rId55"/>
    <p:sldId id="420" r:id="rId56"/>
    <p:sldId id="421" r:id="rId57"/>
    <p:sldId id="422" r:id="rId58"/>
    <p:sldId id="423" r:id="rId59"/>
    <p:sldId id="424" r:id="rId60"/>
    <p:sldId id="743" r:id="rId61"/>
    <p:sldId id="740" r:id="rId62"/>
    <p:sldId id="704" r:id="rId63"/>
    <p:sldId id="755" r:id="rId64"/>
    <p:sldId id="756" r:id="rId65"/>
    <p:sldId id="757" r:id="rId66"/>
    <p:sldId id="758" r:id="rId67"/>
    <p:sldId id="759" r:id="rId68"/>
    <p:sldId id="760" r:id="rId69"/>
    <p:sldId id="761" r:id="rId70"/>
    <p:sldId id="762" r:id="rId71"/>
    <p:sldId id="763" r:id="rId72"/>
    <p:sldId id="764" r:id="rId73"/>
    <p:sldId id="765" r:id="rId74"/>
    <p:sldId id="766" r:id="rId75"/>
    <p:sldId id="767" r:id="rId76"/>
    <p:sldId id="768" r:id="rId77"/>
    <p:sldId id="769" r:id="rId78"/>
    <p:sldId id="770" r:id="rId79"/>
    <p:sldId id="771" r:id="rId80"/>
    <p:sldId id="772" r:id="rId81"/>
    <p:sldId id="773" r:id="rId82"/>
    <p:sldId id="774" r:id="rId83"/>
    <p:sldId id="775" r:id="rId84"/>
    <p:sldId id="776" r:id="rId85"/>
    <p:sldId id="777" r:id="rId86"/>
    <p:sldId id="778" r:id="rId87"/>
    <p:sldId id="779" r:id="rId88"/>
    <p:sldId id="780" r:id="rId89"/>
    <p:sldId id="781" r:id="rId90"/>
    <p:sldId id="782" r:id="rId91"/>
    <p:sldId id="783" r:id="rId92"/>
    <p:sldId id="784" r:id="rId93"/>
    <p:sldId id="785" r:id="rId94"/>
    <p:sldId id="786" r:id="rId95"/>
    <p:sldId id="787" r:id="rId96"/>
    <p:sldId id="788" r:id="rId97"/>
    <p:sldId id="789" r:id="rId98"/>
    <p:sldId id="790" r:id="rId99"/>
    <p:sldId id="791" r:id="rId100"/>
    <p:sldId id="792" r:id="rId101"/>
    <p:sldId id="793" r:id="rId102"/>
    <p:sldId id="794" r:id="rId103"/>
    <p:sldId id="795" r:id="rId104"/>
    <p:sldId id="796" r:id="rId105"/>
    <p:sldId id="797" r:id="rId106"/>
    <p:sldId id="798" r:id="rId107"/>
    <p:sldId id="799" r:id="rId108"/>
    <p:sldId id="800" r:id="rId109"/>
    <p:sldId id="801" r:id="rId110"/>
    <p:sldId id="802" r:id="rId111"/>
    <p:sldId id="803" r:id="rId112"/>
    <p:sldId id="804" r:id="rId113"/>
    <p:sldId id="805" r:id="rId114"/>
    <p:sldId id="806" r:id="rId115"/>
    <p:sldId id="807" r:id="rId116"/>
    <p:sldId id="808" r:id="rId117"/>
    <p:sldId id="809" r:id="rId118"/>
    <p:sldId id="810" r:id="rId119"/>
    <p:sldId id="811" r:id="rId120"/>
    <p:sldId id="812" r:id="rId121"/>
    <p:sldId id="813" r:id="rId122"/>
    <p:sldId id="814" r:id="rId123"/>
    <p:sldId id="815" r:id="rId124"/>
    <p:sldId id="816" r:id="rId125"/>
    <p:sldId id="817" r:id="rId126"/>
    <p:sldId id="818" r:id="rId127"/>
    <p:sldId id="819" r:id="rId128"/>
    <p:sldId id="820" r:id="rId129"/>
    <p:sldId id="821" r:id="rId130"/>
    <p:sldId id="822" r:id="rId131"/>
    <p:sldId id="823" r:id="rId132"/>
    <p:sldId id="824" r:id="rId133"/>
    <p:sldId id="825" r:id="rId134"/>
    <p:sldId id="826" r:id="rId135"/>
    <p:sldId id="827" r:id="rId136"/>
    <p:sldId id="828" r:id="rId137"/>
    <p:sldId id="829" r:id="rId138"/>
    <p:sldId id="830" r:id="rId139"/>
    <p:sldId id="831" r:id="rId140"/>
    <p:sldId id="832" r:id="rId141"/>
    <p:sldId id="833" r:id="rId142"/>
    <p:sldId id="834" r:id="rId143"/>
    <p:sldId id="835" r:id="rId144"/>
    <p:sldId id="836" r:id="rId145"/>
    <p:sldId id="837" r:id="rId146"/>
    <p:sldId id="838" r:id="rId147"/>
    <p:sldId id="839" r:id="rId148"/>
    <p:sldId id="840" r:id="rId149"/>
    <p:sldId id="841" r:id="rId150"/>
    <p:sldId id="842" r:id="rId151"/>
    <p:sldId id="843" r:id="rId152"/>
    <p:sldId id="844" r:id="rId153"/>
    <p:sldId id="845" r:id="rId154"/>
    <p:sldId id="846" r:id="rId155"/>
    <p:sldId id="847" r:id="rId156"/>
    <p:sldId id="848" r:id="rId157"/>
    <p:sldId id="849" r:id="rId158"/>
    <p:sldId id="850" r:id="rId159"/>
    <p:sldId id="851" r:id="rId160"/>
    <p:sldId id="852" r:id="rId161"/>
    <p:sldId id="853" r:id="rId162"/>
    <p:sldId id="854" r:id="rId163"/>
    <p:sldId id="855" r:id="rId164"/>
    <p:sldId id="856" r:id="rId165"/>
    <p:sldId id="857" r:id="rId166"/>
    <p:sldId id="858" r:id="rId167"/>
    <p:sldId id="859" r:id="rId168"/>
    <p:sldId id="860" r:id="rId169"/>
    <p:sldId id="861" r:id="rId170"/>
    <p:sldId id="862" r:id="rId171"/>
    <p:sldId id="863" r:id="rId172"/>
    <p:sldId id="864" r:id="rId173"/>
    <p:sldId id="865" r:id="rId174"/>
    <p:sldId id="866" r:id="rId175"/>
    <p:sldId id="867" r:id="rId176"/>
    <p:sldId id="868" r:id="rId177"/>
    <p:sldId id="869" r:id="rId178"/>
    <p:sldId id="870" r:id="rId179"/>
    <p:sldId id="871" r:id="rId180"/>
    <p:sldId id="872" r:id="rId181"/>
    <p:sldId id="873" r:id="rId182"/>
    <p:sldId id="874" r:id="rId183"/>
    <p:sldId id="875" r:id="rId184"/>
    <p:sldId id="876" r:id="rId185"/>
    <p:sldId id="877" r:id="rId186"/>
    <p:sldId id="878" r:id="rId187"/>
    <p:sldId id="879" r:id="rId188"/>
    <p:sldId id="880" r:id="rId189"/>
    <p:sldId id="881" r:id="rId190"/>
    <p:sldId id="882" r:id="rId191"/>
    <p:sldId id="883" r:id="rId192"/>
    <p:sldId id="884" r:id="rId193"/>
    <p:sldId id="885" r:id="rId194"/>
    <p:sldId id="886" r:id="rId195"/>
    <p:sldId id="887" r:id="rId196"/>
    <p:sldId id="888" r:id="rId197"/>
    <p:sldId id="889" r:id="rId198"/>
    <p:sldId id="890" r:id="rId199"/>
    <p:sldId id="891" r:id="rId200"/>
    <p:sldId id="892" r:id="rId201"/>
    <p:sldId id="893" r:id="rId202"/>
    <p:sldId id="894" r:id="rId203"/>
    <p:sldId id="895" r:id="rId204"/>
    <p:sldId id="896" r:id="rId205"/>
    <p:sldId id="897" r:id="rId206"/>
    <p:sldId id="898" r:id="rId207"/>
    <p:sldId id="899" r:id="rId208"/>
    <p:sldId id="900" r:id="rId209"/>
    <p:sldId id="901" r:id="rId210"/>
    <p:sldId id="902" r:id="rId211"/>
    <p:sldId id="903" r:id="rId212"/>
    <p:sldId id="904" r:id="rId213"/>
    <p:sldId id="905" r:id="rId214"/>
    <p:sldId id="906" r:id="rId215"/>
    <p:sldId id="907" r:id="rId216"/>
    <p:sldId id="908" r:id="rId217"/>
    <p:sldId id="909" r:id="rId218"/>
    <p:sldId id="910" r:id="rId219"/>
    <p:sldId id="911" r:id="rId220"/>
    <p:sldId id="912" r:id="rId221"/>
    <p:sldId id="913" r:id="rId222"/>
    <p:sldId id="914" r:id="rId223"/>
    <p:sldId id="915" r:id="rId224"/>
    <p:sldId id="916" r:id="rId225"/>
    <p:sldId id="917" r:id="rId226"/>
    <p:sldId id="918" r:id="rId227"/>
    <p:sldId id="919" r:id="rId228"/>
    <p:sldId id="920" r:id="rId229"/>
    <p:sldId id="921" r:id="rId230"/>
    <p:sldId id="922" r:id="rId231"/>
    <p:sldId id="923" r:id="rId232"/>
    <p:sldId id="924" r:id="rId233"/>
    <p:sldId id="925" r:id="rId234"/>
    <p:sldId id="926" r:id="rId235"/>
    <p:sldId id="927" r:id="rId236"/>
    <p:sldId id="928" r:id="rId237"/>
    <p:sldId id="929" r:id="rId238"/>
    <p:sldId id="930" r:id="rId239"/>
    <p:sldId id="931" r:id="rId240"/>
    <p:sldId id="932" r:id="rId241"/>
    <p:sldId id="933" r:id="rId242"/>
    <p:sldId id="934" r:id="rId243"/>
    <p:sldId id="935" r:id="rId244"/>
    <p:sldId id="936" r:id="rId245"/>
    <p:sldId id="937" r:id="rId246"/>
    <p:sldId id="938" r:id="rId247"/>
    <p:sldId id="939" r:id="rId248"/>
    <p:sldId id="940" r:id="rId249"/>
    <p:sldId id="941" r:id="rId250"/>
    <p:sldId id="942" r:id="rId251"/>
    <p:sldId id="943" r:id="rId252"/>
    <p:sldId id="944" r:id="rId253"/>
    <p:sldId id="945" r:id="rId254"/>
    <p:sldId id="946" r:id="rId255"/>
    <p:sldId id="947" r:id="rId256"/>
    <p:sldId id="948" r:id="rId257"/>
    <p:sldId id="949" r:id="rId258"/>
    <p:sldId id="950" r:id="rId259"/>
    <p:sldId id="951" r:id="rId260"/>
    <p:sldId id="952" r:id="rId261"/>
    <p:sldId id="953" r:id="rId262"/>
    <p:sldId id="954" r:id="rId263"/>
    <p:sldId id="955" r:id="rId264"/>
    <p:sldId id="956" r:id="rId265"/>
    <p:sldId id="957" r:id="rId266"/>
    <p:sldId id="958" r:id="rId267"/>
    <p:sldId id="959" r:id="rId268"/>
    <p:sldId id="960" r:id="rId269"/>
    <p:sldId id="961" r:id="rId270"/>
    <p:sldId id="962" r:id="rId271"/>
    <p:sldId id="963" r:id="rId272"/>
    <p:sldId id="964" r:id="rId273"/>
    <p:sldId id="965" r:id="rId274"/>
    <p:sldId id="966" r:id="rId275"/>
    <p:sldId id="967" r:id="rId276"/>
    <p:sldId id="968" r:id="rId277"/>
    <p:sldId id="969" r:id="rId278"/>
    <p:sldId id="970" r:id="rId279"/>
    <p:sldId id="971" r:id="rId280"/>
    <p:sldId id="972" r:id="rId281"/>
    <p:sldId id="973" r:id="rId282"/>
    <p:sldId id="974" r:id="rId283"/>
    <p:sldId id="975" r:id="rId284"/>
    <p:sldId id="976" r:id="rId285"/>
    <p:sldId id="977" r:id="rId286"/>
    <p:sldId id="978" r:id="rId287"/>
    <p:sldId id="979" r:id="rId288"/>
    <p:sldId id="980" r:id="rId289"/>
    <p:sldId id="981" r:id="rId290"/>
    <p:sldId id="982" r:id="rId291"/>
    <p:sldId id="983" r:id="rId292"/>
    <p:sldId id="984" r:id="rId293"/>
    <p:sldId id="985" r:id="rId294"/>
    <p:sldId id="986" r:id="rId295"/>
    <p:sldId id="987" r:id="rId296"/>
    <p:sldId id="988" r:id="rId297"/>
    <p:sldId id="989" r:id="rId298"/>
    <p:sldId id="990" r:id="rId299"/>
    <p:sldId id="991" r:id="rId300"/>
    <p:sldId id="992" r:id="rId301"/>
    <p:sldId id="993" r:id="rId302"/>
    <p:sldId id="997" r:id="rId303"/>
    <p:sldId id="995" r:id="rId304"/>
    <p:sldId id="996" r:id="rId305"/>
    <p:sldId id="998" r:id="rId306"/>
    <p:sldId id="999" r:id="rId307"/>
    <p:sldId id="1000" r:id="rId308"/>
    <p:sldId id="1001" r:id="rId309"/>
    <p:sldId id="1002" r:id="rId310"/>
    <p:sldId id="1003" r:id="rId311"/>
    <p:sldId id="1004" r:id="rId312"/>
    <p:sldId id="1005" r:id="rId313"/>
    <p:sldId id="1006" r:id="rId314"/>
    <p:sldId id="1007" r:id="rId315"/>
    <p:sldId id="1008" r:id="rId316"/>
    <p:sldId id="1009" r:id="rId317"/>
    <p:sldId id="1010" r:id="rId318"/>
    <p:sldId id="1011" r:id="rId319"/>
    <p:sldId id="1012" r:id="rId320"/>
    <p:sldId id="1013" r:id="rId321"/>
    <p:sldId id="1014" r:id="rId322"/>
    <p:sldId id="1015" r:id="rId323"/>
    <p:sldId id="1016" r:id="rId324"/>
    <p:sldId id="1017" r:id="rId325"/>
    <p:sldId id="1018" r:id="rId326"/>
    <p:sldId id="1019" r:id="rId327"/>
    <p:sldId id="1020" r:id="rId328"/>
    <p:sldId id="1021" r:id="rId329"/>
    <p:sldId id="1022" r:id="rId330"/>
    <p:sldId id="1023" r:id="rId331"/>
    <p:sldId id="1024" r:id="rId332"/>
    <p:sldId id="1025" r:id="rId333"/>
    <p:sldId id="1026" r:id="rId334"/>
    <p:sldId id="1027" r:id="rId335"/>
    <p:sldId id="1028" r:id="rId336"/>
    <p:sldId id="1029" r:id="rId337"/>
    <p:sldId id="1030" r:id="rId338"/>
    <p:sldId id="1031" r:id="rId339"/>
    <p:sldId id="1032" r:id="rId340"/>
    <p:sldId id="1033" r:id="rId341"/>
    <p:sldId id="1034" r:id="rId342"/>
    <p:sldId id="1035" r:id="rId343"/>
    <p:sldId id="1036" r:id="rId344"/>
    <p:sldId id="1037" r:id="rId345"/>
    <p:sldId id="1038" r:id="rId346"/>
    <p:sldId id="1039" r:id="rId347"/>
    <p:sldId id="1040" r:id="rId348"/>
    <p:sldId id="1041" r:id="rId349"/>
    <p:sldId id="1042" r:id="rId350"/>
    <p:sldId id="1043" r:id="rId351"/>
    <p:sldId id="1044" r:id="rId352"/>
    <p:sldId id="1045" r:id="rId353"/>
    <p:sldId id="1046" r:id="rId354"/>
    <p:sldId id="1047" r:id="rId355"/>
    <p:sldId id="1048" r:id="rId356"/>
    <p:sldId id="1049" r:id="rId357"/>
    <p:sldId id="1050" r:id="rId358"/>
    <p:sldId id="1051" r:id="rId359"/>
    <p:sldId id="1052" r:id="rId360"/>
    <p:sldId id="1053" r:id="rId361"/>
    <p:sldId id="1054" r:id="rId362"/>
    <p:sldId id="1055" r:id="rId363"/>
    <p:sldId id="1056" r:id="rId364"/>
    <p:sldId id="1057" r:id="rId365"/>
    <p:sldId id="1058" r:id="rId366"/>
    <p:sldId id="1059" r:id="rId367"/>
    <p:sldId id="1060" r:id="rId368"/>
    <p:sldId id="1061" r:id="rId369"/>
    <p:sldId id="1062" r:id="rId370"/>
    <p:sldId id="1063" r:id="rId371"/>
    <p:sldId id="1064" r:id="rId372"/>
    <p:sldId id="1065" r:id="rId373"/>
    <p:sldId id="1066" r:id="rId374"/>
    <p:sldId id="1067" r:id="rId375"/>
    <p:sldId id="1068" r:id="rId376"/>
    <p:sldId id="1069" r:id="rId377"/>
    <p:sldId id="1070" r:id="rId378"/>
    <p:sldId id="1071" r:id="rId379"/>
    <p:sldId id="1072" r:id="rId380"/>
    <p:sldId id="1073" r:id="rId381"/>
    <p:sldId id="1074" r:id="rId382"/>
    <p:sldId id="1075" r:id="rId383"/>
    <p:sldId id="1076" r:id="rId384"/>
    <p:sldId id="1077" r:id="rId385"/>
    <p:sldId id="1078" r:id="rId386"/>
    <p:sldId id="1079" r:id="rId387"/>
    <p:sldId id="1080" r:id="rId388"/>
    <p:sldId id="1081" r:id="rId389"/>
    <p:sldId id="1082" r:id="rId390"/>
    <p:sldId id="1083" r:id="rId391"/>
    <p:sldId id="1084" r:id="rId392"/>
    <p:sldId id="1085" r:id="rId393"/>
    <p:sldId id="1086" r:id="rId394"/>
    <p:sldId id="1087" r:id="rId395"/>
    <p:sldId id="1088" r:id="rId396"/>
    <p:sldId id="1089" r:id="rId397"/>
    <p:sldId id="1090" r:id="rId398"/>
    <p:sldId id="1091" r:id="rId399"/>
    <p:sldId id="1092" r:id="rId400"/>
    <p:sldId id="1093" r:id="rId401"/>
    <p:sldId id="1094" r:id="rId402"/>
    <p:sldId id="1095" r:id="rId403"/>
    <p:sldId id="1096" r:id="rId404"/>
    <p:sldId id="1097" r:id="rId405"/>
    <p:sldId id="1098" r:id="rId406"/>
    <p:sldId id="1099" r:id="rId407"/>
    <p:sldId id="1100" r:id="rId408"/>
    <p:sldId id="1101" r:id="rId409"/>
    <p:sldId id="1102" r:id="rId410"/>
    <p:sldId id="1103" r:id="rId411"/>
    <p:sldId id="1104" r:id="rId412"/>
    <p:sldId id="1105" r:id="rId413"/>
    <p:sldId id="1106" r:id="rId414"/>
    <p:sldId id="1107" r:id="rId415"/>
    <p:sldId id="1108" r:id="rId416"/>
    <p:sldId id="1109" r:id="rId417"/>
    <p:sldId id="1110" r:id="rId418"/>
    <p:sldId id="1111" r:id="rId419"/>
    <p:sldId id="1112" r:id="rId420"/>
    <p:sldId id="1113" r:id="rId421"/>
    <p:sldId id="1114" r:id="rId422"/>
    <p:sldId id="1115" r:id="rId423"/>
    <p:sldId id="1116" r:id="rId424"/>
    <p:sldId id="1117" r:id="rId425"/>
    <p:sldId id="1118" r:id="rId426"/>
    <p:sldId id="1119" r:id="rId427"/>
    <p:sldId id="1120" r:id="rId428"/>
    <p:sldId id="1121" r:id="rId429"/>
    <p:sldId id="1122" r:id="rId430"/>
    <p:sldId id="1123" r:id="rId431"/>
    <p:sldId id="1124" r:id="rId432"/>
    <p:sldId id="1125" r:id="rId433"/>
    <p:sldId id="1126" r:id="rId434"/>
    <p:sldId id="1127" r:id="rId435"/>
    <p:sldId id="1128" r:id="rId436"/>
    <p:sldId id="1129" r:id="rId437"/>
    <p:sldId id="1130" r:id="rId438"/>
    <p:sldId id="1131" r:id="rId439"/>
    <p:sldId id="1132" r:id="rId440"/>
    <p:sldId id="1133" r:id="rId4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3" autoAdjust="0"/>
    <p:restoredTop sz="94658" autoAdjust="0"/>
  </p:normalViewPr>
  <p:slideViewPr>
    <p:cSldViewPr>
      <p:cViewPr varScale="1">
        <p:scale>
          <a:sx n="65" d="100"/>
          <a:sy n="65" d="100"/>
        </p:scale>
        <p:origin x="654" y="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Lst>
  </p:outlineViewPr>
  <p:notesTextViewPr>
    <p:cViewPr>
      <p:scale>
        <a:sx n="100" d="100"/>
        <a:sy n="100" d="100"/>
      </p:scale>
      <p:origin x="0" y="0"/>
    </p:cViewPr>
  </p:notesTextViewPr>
  <p:sorterViewPr>
    <p:cViewPr>
      <p:scale>
        <a:sx n="75" d="100"/>
        <a:sy n="75" d="100"/>
      </p:scale>
      <p:origin x="0" y="-7806"/>
    </p:cViewPr>
  </p:sorterViewPr>
  <p:notesViewPr>
    <p:cSldViewPr>
      <p:cViewPr varScale="1">
        <p:scale>
          <a:sx n="57" d="100"/>
          <a:sy n="57" d="100"/>
        </p:scale>
        <p:origin x="-247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viewProps" Target="viewProp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445"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tableStyles" Target="tableStyle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microsoft.com/office/2015/10/relationships/revisionInfo" Target="revisionInfo.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presProps" Target="presProp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s>
</file>

<file path=ppt/_rels/viewProps.xml.rels><?xml version="1.0" encoding="UTF-8" standalone="yes"?>
<Relationships xmlns="http://schemas.openxmlformats.org/package/2006/relationships"><Relationship Id="rId13" Type="http://schemas.openxmlformats.org/officeDocument/2006/relationships/slide" Target="slides/slide178.xml"/><Relationship Id="rId18" Type="http://schemas.openxmlformats.org/officeDocument/2006/relationships/slide" Target="slides/slide183.xml"/><Relationship Id="rId26" Type="http://schemas.openxmlformats.org/officeDocument/2006/relationships/slide" Target="slides/slide205.xml"/><Relationship Id="rId39" Type="http://schemas.openxmlformats.org/officeDocument/2006/relationships/slide" Target="slides/slide306.xml"/><Relationship Id="rId21" Type="http://schemas.openxmlformats.org/officeDocument/2006/relationships/slide" Target="slides/slide186.xml"/><Relationship Id="rId34" Type="http://schemas.openxmlformats.org/officeDocument/2006/relationships/slide" Target="slides/slide230.xml"/><Relationship Id="rId42" Type="http://schemas.openxmlformats.org/officeDocument/2006/relationships/slide" Target="slides/slide312.xml"/><Relationship Id="rId47" Type="http://schemas.openxmlformats.org/officeDocument/2006/relationships/slide" Target="slides/slide319.xml"/><Relationship Id="rId50" Type="http://schemas.openxmlformats.org/officeDocument/2006/relationships/slide" Target="slides/slide333.xml"/><Relationship Id="rId55" Type="http://schemas.openxmlformats.org/officeDocument/2006/relationships/slide" Target="slides/slide357.xml"/><Relationship Id="rId63" Type="http://schemas.openxmlformats.org/officeDocument/2006/relationships/slide" Target="slides/slide386.xml"/><Relationship Id="rId68" Type="http://schemas.openxmlformats.org/officeDocument/2006/relationships/slide" Target="slides/slide399.xml"/><Relationship Id="rId76" Type="http://schemas.openxmlformats.org/officeDocument/2006/relationships/slide" Target="slides/slide437.xml"/><Relationship Id="rId7" Type="http://schemas.openxmlformats.org/officeDocument/2006/relationships/slide" Target="slides/slide161.xml"/><Relationship Id="rId71" Type="http://schemas.openxmlformats.org/officeDocument/2006/relationships/slide" Target="slides/slide403.xml"/><Relationship Id="rId2" Type="http://schemas.openxmlformats.org/officeDocument/2006/relationships/slide" Target="slides/slide128.xml"/><Relationship Id="rId16" Type="http://schemas.openxmlformats.org/officeDocument/2006/relationships/slide" Target="slides/slide181.xml"/><Relationship Id="rId29" Type="http://schemas.openxmlformats.org/officeDocument/2006/relationships/slide" Target="slides/slide224.xml"/><Relationship Id="rId11" Type="http://schemas.openxmlformats.org/officeDocument/2006/relationships/slide" Target="slides/slide176.xml"/><Relationship Id="rId24" Type="http://schemas.openxmlformats.org/officeDocument/2006/relationships/slide" Target="slides/slide194.xml"/><Relationship Id="rId32" Type="http://schemas.openxmlformats.org/officeDocument/2006/relationships/slide" Target="slides/slide228.xml"/><Relationship Id="rId37" Type="http://schemas.openxmlformats.org/officeDocument/2006/relationships/slide" Target="slides/slide247.xml"/><Relationship Id="rId40" Type="http://schemas.openxmlformats.org/officeDocument/2006/relationships/slide" Target="slides/slide308.xml"/><Relationship Id="rId45" Type="http://schemas.openxmlformats.org/officeDocument/2006/relationships/slide" Target="slides/slide317.xml"/><Relationship Id="rId53" Type="http://schemas.openxmlformats.org/officeDocument/2006/relationships/slide" Target="slides/slide355.xml"/><Relationship Id="rId58" Type="http://schemas.openxmlformats.org/officeDocument/2006/relationships/slide" Target="slides/slide364.xml"/><Relationship Id="rId66" Type="http://schemas.openxmlformats.org/officeDocument/2006/relationships/slide" Target="slides/slide391.xml"/><Relationship Id="rId74" Type="http://schemas.openxmlformats.org/officeDocument/2006/relationships/slide" Target="slides/slide434.xml"/><Relationship Id="rId5" Type="http://schemas.openxmlformats.org/officeDocument/2006/relationships/slide" Target="slides/slide143.xml"/><Relationship Id="rId15" Type="http://schemas.openxmlformats.org/officeDocument/2006/relationships/slide" Target="slides/slide180.xml"/><Relationship Id="rId23" Type="http://schemas.openxmlformats.org/officeDocument/2006/relationships/slide" Target="slides/slide193.xml"/><Relationship Id="rId28" Type="http://schemas.openxmlformats.org/officeDocument/2006/relationships/slide" Target="slides/slide207.xml"/><Relationship Id="rId36" Type="http://schemas.openxmlformats.org/officeDocument/2006/relationships/slide" Target="slides/slide238.xml"/><Relationship Id="rId49" Type="http://schemas.openxmlformats.org/officeDocument/2006/relationships/slide" Target="slides/slide325.xml"/><Relationship Id="rId57" Type="http://schemas.openxmlformats.org/officeDocument/2006/relationships/slide" Target="slides/slide359.xml"/><Relationship Id="rId61" Type="http://schemas.openxmlformats.org/officeDocument/2006/relationships/slide" Target="slides/slide371.xml"/><Relationship Id="rId10" Type="http://schemas.openxmlformats.org/officeDocument/2006/relationships/slide" Target="slides/slide164.xml"/><Relationship Id="rId19" Type="http://schemas.openxmlformats.org/officeDocument/2006/relationships/slide" Target="slides/slide184.xml"/><Relationship Id="rId31" Type="http://schemas.openxmlformats.org/officeDocument/2006/relationships/slide" Target="slides/slide226.xml"/><Relationship Id="rId44" Type="http://schemas.openxmlformats.org/officeDocument/2006/relationships/slide" Target="slides/slide314.xml"/><Relationship Id="rId52" Type="http://schemas.openxmlformats.org/officeDocument/2006/relationships/slide" Target="slides/slide354.xml"/><Relationship Id="rId60" Type="http://schemas.openxmlformats.org/officeDocument/2006/relationships/slide" Target="slides/slide370.xml"/><Relationship Id="rId65" Type="http://schemas.openxmlformats.org/officeDocument/2006/relationships/slide" Target="slides/slide390.xml"/><Relationship Id="rId73" Type="http://schemas.openxmlformats.org/officeDocument/2006/relationships/slide" Target="slides/slide410.xml"/><Relationship Id="rId4" Type="http://schemas.openxmlformats.org/officeDocument/2006/relationships/slide" Target="slides/slide131.xml"/><Relationship Id="rId9" Type="http://schemas.openxmlformats.org/officeDocument/2006/relationships/slide" Target="slides/slide163.xml"/><Relationship Id="rId14" Type="http://schemas.openxmlformats.org/officeDocument/2006/relationships/slide" Target="slides/slide179.xml"/><Relationship Id="rId22" Type="http://schemas.openxmlformats.org/officeDocument/2006/relationships/slide" Target="slides/slide189.xml"/><Relationship Id="rId27" Type="http://schemas.openxmlformats.org/officeDocument/2006/relationships/slide" Target="slides/slide206.xml"/><Relationship Id="rId30" Type="http://schemas.openxmlformats.org/officeDocument/2006/relationships/slide" Target="slides/slide225.xml"/><Relationship Id="rId35" Type="http://schemas.openxmlformats.org/officeDocument/2006/relationships/slide" Target="slides/slide235.xml"/><Relationship Id="rId43" Type="http://schemas.openxmlformats.org/officeDocument/2006/relationships/slide" Target="slides/slide313.xml"/><Relationship Id="rId48" Type="http://schemas.openxmlformats.org/officeDocument/2006/relationships/slide" Target="slides/slide324.xml"/><Relationship Id="rId56" Type="http://schemas.openxmlformats.org/officeDocument/2006/relationships/slide" Target="slides/slide358.xml"/><Relationship Id="rId64" Type="http://schemas.openxmlformats.org/officeDocument/2006/relationships/slide" Target="slides/slide387.xml"/><Relationship Id="rId69" Type="http://schemas.openxmlformats.org/officeDocument/2006/relationships/slide" Target="slides/slide400.xml"/><Relationship Id="rId77" Type="http://schemas.openxmlformats.org/officeDocument/2006/relationships/slide" Target="slides/slide438.xml"/><Relationship Id="rId8" Type="http://schemas.openxmlformats.org/officeDocument/2006/relationships/slide" Target="slides/slide162.xml"/><Relationship Id="rId51" Type="http://schemas.openxmlformats.org/officeDocument/2006/relationships/slide" Target="slides/slide334.xml"/><Relationship Id="rId72" Type="http://schemas.openxmlformats.org/officeDocument/2006/relationships/slide" Target="slides/slide404.xml"/><Relationship Id="rId3" Type="http://schemas.openxmlformats.org/officeDocument/2006/relationships/slide" Target="slides/slide129.xml"/><Relationship Id="rId12" Type="http://schemas.openxmlformats.org/officeDocument/2006/relationships/slide" Target="slides/slide177.xml"/><Relationship Id="rId17" Type="http://schemas.openxmlformats.org/officeDocument/2006/relationships/slide" Target="slides/slide182.xml"/><Relationship Id="rId25" Type="http://schemas.openxmlformats.org/officeDocument/2006/relationships/slide" Target="slides/slide202.xml"/><Relationship Id="rId33" Type="http://schemas.openxmlformats.org/officeDocument/2006/relationships/slide" Target="slides/slide229.xml"/><Relationship Id="rId38" Type="http://schemas.openxmlformats.org/officeDocument/2006/relationships/slide" Target="slides/slide276.xml"/><Relationship Id="rId46" Type="http://schemas.openxmlformats.org/officeDocument/2006/relationships/slide" Target="slides/slide318.xml"/><Relationship Id="rId59" Type="http://schemas.openxmlformats.org/officeDocument/2006/relationships/slide" Target="slides/slide368.xml"/><Relationship Id="rId67" Type="http://schemas.openxmlformats.org/officeDocument/2006/relationships/slide" Target="slides/slide395.xml"/><Relationship Id="rId20" Type="http://schemas.openxmlformats.org/officeDocument/2006/relationships/slide" Target="slides/slide185.xml"/><Relationship Id="rId41" Type="http://schemas.openxmlformats.org/officeDocument/2006/relationships/slide" Target="slides/slide311.xml"/><Relationship Id="rId54" Type="http://schemas.openxmlformats.org/officeDocument/2006/relationships/slide" Target="slides/slide356.xml"/><Relationship Id="rId62" Type="http://schemas.openxmlformats.org/officeDocument/2006/relationships/slide" Target="slides/slide372.xml"/><Relationship Id="rId70" Type="http://schemas.openxmlformats.org/officeDocument/2006/relationships/slide" Target="slides/slide402.xml"/><Relationship Id="rId75" Type="http://schemas.openxmlformats.org/officeDocument/2006/relationships/slide" Target="slides/slide436.xml"/><Relationship Id="rId1" Type="http://schemas.openxmlformats.org/officeDocument/2006/relationships/slide" Target="slides/slide96.xml"/><Relationship Id="rId6" Type="http://schemas.openxmlformats.org/officeDocument/2006/relationships/slide" Target="slides/slide1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3726BE1-FAB7-4314-B8DA-C22B60F889A1}" type="datetimeFigureOut">
              <a:rPr lang="en-US"/>
              <a:pPr>
                <a:defRPr/>
              </a:pPr>
              <a:t>11-Oct-17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1864C03-2585-451F-BB32-6A74BF0E2BD1}" type="slidenum">
              <a:rPr lang="en-US" altLang="en-US"/>
              <a:pPr>
                <a:defRPr/>
              </a:pPr>
              <a:t>‹#›</a:t>
            </a:fld>
            <a:endParaRPr lang="en-US" altLang="en-US"/>
          </a:p>
        </p:txBody>
      </p:sp>
    </p:spTree>
    <p:extLst>
      <p:ext uri="{BB962C8B-B14F-4D97-AF65-F5344CB8AC3E}">
        <p14:creationId xmlns:p14="http://schemas.microsoft.com/office/powerpoint/2010/main" val="1894903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133617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789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9094808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BB7354-A04D-48AE-8A49-E075F48744DF}" type="slidenum">
              <a:rPr lang="en-US" altLang="en-US" smtClean="0">
                <a:latin typeface="Arial" panose="020B0604020202020204" pitchFamily="34" charset="0"/>
              </a:rPr>
              <a:pPr>
                <a:spcBef>
                  <a:spcPct val="0"/>
                </a:spcBef>
              </a:pPr>
              <a:t>132</a:t>
            </a:fld>
            <a:endParaRPr lang="en-US" altLang="en-US">
              <a:latin typeface="Arial" panose="020B0604020202020204" pitchFamily="34" charset="0"/>
            </a:endParaRPr>
          </a:p>
        </p:txBody>
      </p:sp>
    </p:spTree>
    <p:extLst>
      <p:ext uri="{BB962C8B-B14F-4D97-AF65-F5344CB8AC3E}">
        <p14:creationId xmlns:p14="http://schemas.microsoft.com/office/powerpoint/2010/main" val="2285382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4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8CFBEC-CAB2-4C6E-AC3B-7C457843C09F}" type="slidenum">
              <a:rPr lang="en-US" altLang="en-US" smtClean="0">
                <a:latin typeface="Arial" panose="020B0604020202020204" pitchFamily="34" charset="0"/>
              </a:rPr>
              <a:pPr>
                <a:spcBef>
                  <a:spcPct val="0"/>
                </a:spcBef>
              </a:pPr>
              <a:t>133</a:t>
            </a:fld>
            <a:endParaRPr lang="en-US" altLang="en-US">
              <a:latin typeface="Arial" panose="020B0604020202020204" pitchFamily="34" charset="0"/>
            </a:endParaRPr>
          </a:p>
        </p:txBody>
      </p:sp>
    </p:spTree>
    <p:extLst>
      <p:ext uri="{BB962C8B-B14F-4D97-AF65-F5344CB8AC3E}">
        <p14:creationId xmlns:p14="http://schemas.microsoft.com/office/powerpoint/2010/main" val="24024025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6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EEEB1B-3831-4123-9DD2-CF4E93CD7145}" type="slidenum">
              <a:rPr lang="en-US" altLang="en-US" smtClean="0">
                <a:latin typeface="Arial" panose="020B0604020202020204" pitchFamily="34" charset="0"/>
              </a:rPr>
              <a:pPr>
                <a:spcBef>
                  <a:spcPct val="0"/>
                </a:spcBef>
              </a:pPr>
              <a:t>134</a:t>
            </a:fld>
            <a:endParaRPr lang="en-US" altLang="en-US">
              <a:latin typeface="Arial" panose="020B0604020202020204" pitchFamily="34" charset="0"/>
            </a:endParaRPr>
          </a:p>
        </p:txBody>
      </p:sp>
    </p:spTree>
    <p:extLst>
      <p:ext uri="{BB962C8B-B14F-4D97-AF65-F5344CB8AC3E}">
        <p14:creationId xmlns:p14="http://schemas.microsoft.com/office/powerpoint/2010/main" val="21099651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717CED-5277-42A1-896B-C19A9C8F5340}" type="slidenum">
              <a:rPr lang="en-US" altLang="en-US" smtClean="0">
                <a:latin typeface="Arial" panose="020B0604020202020204" pitchFamily="34" charset="0"/>
              </a:rPr>
              <a:pPr>
                <a:spcBef>
                  <a:spcPct val="0"/>
                </a:spcBef>
              </a:pPr>
              <a:t>135</a:t>
            </a:fld>
            <a:endParaRPr lang="en-US" altLang="en-US">
              <a:latin typeface="Arial" panose="020B0604020202020204" pitchFamily="34" charset="0"/>
            </a:endParaRPr>
          </a:p>
        </p:txBody>
      </p:sp>
    </p:spTree>
    <p:extLst>
      <p:ext uri="{BB962C8B-B14F-4D97-AF65-F5344CB8AC3E}">
        <p14:creationId xmlns:p14="http://schemas.microsoft.com/office/powerpoint/2010/main" val="36586131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0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50CBEA-A144-4036-9600-233BAB34F9B2}" type="slidenum">
              <a:rPr lang="en-US" altLang="en-US" smtClean="0">
                <a:latin typeface="Arial" panose="020B0604020202020204" pitchFamily="34" charset="0"/>
              </a:rPr>
              <a:pPr>
                <a:spcBef>
                  <a:spcPct val="0"/>
                </a:spcBef>
              </a:pPr>
              <a:t>136</a:t>
            </a:fld>
            <a:endParaRPr lang="en-US" altLang="en-US">
              <a:latin typeface="Arial" panose="020B0604020202020204" pitchFamily="34" charset="0"/>
            </a:endParaRPr>
          </a:p>
        </p:txBody>
      </p:sp>
    </p:spTree>
    <p:extLst>
      <p:ext uri="{BB962C8B-B14F-4D97-AF65-F5344CB8AC3E}">
        <p14:creationId xmlns:p14="http://schemas.microsoft.com/office/powerpoint/2010/main" val="28373233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B13914-2DC4-4743-B3B4-70AB0D3AEE5E}" type="slidenum">
              <a:rPr lang="en-US" altLang="en-US" smtClean="0">
                <a:latin typeface="Arial" panose="020B0604020202020204" pitchFamily="34" charset="0"/>
              </a:rPr>
              <a:pPr>
                <a:spcBef>
                  <a:spcPct val="0"/>
                </a:spcBef>
              </a:pPr>
              <a:t>137</a:t>
            </a:fld>
            <a:endParaRPr lang="en-US" altLang="en-US">
              <a:latin typeface="Arial" panose="020B0604020202020204" pitchFamily="34" charset="0"/>
            </a:endParaRPr>
          </a:p>
        </p:txBody>
      </p:sp>
    </p:spTree>
    <p:extLst>
      <p:ext uri="{BB962C8B-B14F-4D97-AF65-F5344CB8AC3E}">
        <p14:creationId xmlns:p14="http://schemas.microsoft.com/office/powerpoint/2010/main" val="511502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4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F3B148-B12F-4BA0-ADD5-E309C94135B1}" type="slidenum">
              <a:rPr lang="en-US" altLang="en-US" smtClean="0">
                <a:latin typeface="Arial" panose="020B0604020202020204" pitchFamily="34" charset="0"/>
              </a:rPr>
              <a:pPr>
                <a:spcBef>
                  <a:spcPct val="0"/>
                </a:spcBef>
              </a:pPr>
              <a:t>138</a:t>
            </a:fld>
            <a:endParaRPr lang="en-US" altLang="en-US">
              <a:latin typeface="Arial" panose="020B0604020202020204" pitchFamily="34" charset="0"/>
            </a:endParaRPr>
          </a:p>
        </p:txBody>
      </p:sp>
    </p:spTree>
    <p:extLst>
      <p:ext uri="{BB962C8B-B14F-4D97-AF65-F5344CB8AC3E}">
        <p14:creationId xmlns:p14="http://schemas.microsoft.com/office/powerpoint/2010/main" val="15227817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7CD9BB-758A-4864-A06C-B70B114D5C7E}" type="slidenum">
              <a:rPr lang="en-US" altLang="en-US" smtClean="0">
                <a:latin typeface="Arial" panose="020B0604020202020204" pitchFamily="34" charset="0"/>
              </a:rPr>
              <a:pPr>
                <a:spcBef>
                  <a:spcPct val="0"/>
                </a:spcBef>
              </a:pPr>
              <a:t>139</a:t>
            </a:fld>
            <a:endParaRPr lang="en-US" altLang="en-US">
              <a:latin typeface="Arial" panose="020B0604020202020204" pitchFamily="34" charset="0"/>
            </a:endParaRPr>
          </a:p>
        </p:txBody>
      </p:sp>
    </p:spTree>
    <p:extLst>
      <p:ext uri="{BB962C8B-B14F-4D97-AF65-F5344CB8AC3E}">
        <p14:creationId xmlns:p14="http://schemas.microsoft.com/office/powerpoint/2010/main" val="34569064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8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895428-F6D2-4E9F-8BC5-3275B5BEC0D6}" type="slidenum">
              <a:rPr lang="en-US" altLang="en-US" smtClean="0">
                <a:latin typeface="Arial" panose="020B0604020202020204" pitchFamily="34" charset="0"/>
              </a:rPr>
              <a:pPr>
                <a:spcBef>
                  <a:spcPct val="0"/>
                </a:spcBef>
              </a:pPr>
              <a:t>140</a:t>
            </a:fld>
            <a:endParaRPr lang="en-US" altLang="en-US">
              <a:latin typeface="Arial" panose="020B0604020202020204" pitchFamily="34" charset="0"/>
            </a:endParaRPr>
          </a:p>
        </p:txBody>
      </p:sp>
    </p:spTree>
    <p:extLst>
      <p:ext uri="{BB962C8B-B14F-4D97-AF65-F5344CB8AC3E}">
        <p14:creationId xmlns:p14="http://schemas.microsoft.com/office/powerpoint/2010/main" val="26709084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0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AF03B0-726C-4FFE-B7FD-973B5D870367}" type="slidenum">
              <a:rPr lang="en-US" altLang="en-US" smtClean="0">
                <a:latin typeface="Arial" panose="020B0604020202020204" pitchFamily="34" charset="0"/>
              </a:rPr>
              <a:pPr>
                <a:spcBef>
                  <a:spcPct val="0"/>
                </a:spcBef>
              </a:pPr>
              <a:t>141</a:t>
            </a:fld>
            <a:endParaRPr lang="en-US" altLang="en-US">
              <a:latin typeface="Arial" panose="020B0604020202020204" pitchFamily="34" charset="0"/>
            </a:endParaRPr>
          </a:p>
        </p:txBody>
      </p:sp>
    </p:spTree>
    <p:extLst>
      <p:ext uri="{BB962C8B-B14F-4D97-AF65-F5344CB8AC3E}">
        <p14:creationId xmlns:p14="http://schemas.microsoft.com/office/powerpoint/2010/main" val="3447012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965946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F3D8D5-F565-4E7C-81E8-ACEE26041C75}" type="slidenum">
              <a:rPr lang="en-US" altLang="en-US" smtClean="0">
                <a:latin typeface="Arial" panose="020B0604020202020204" pitchFamily="34" charset="0"/>
              </a:rPr>
              <a:pPr>
                <a:spcBef>
                  <a:spcPct val="0"/>
                </a:spcBef>
              </a:pPr>
              <a:t>142</a:t>
            </a:fld>
            <a:endParaRPr lang="en-US" altLang="en-US">
              <a:latin typeface="Arial" panose="020B0604020202020204" pitchFamily="34" charset="0"/>
            </a:endParaRPr>
          </a:p>
        </p:txBody>
      </p:sp>
      <p:sp>
        <p:nvSpPr>
          <p:cNvPr id="242691"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388902B-8BEF-4658-90DE-B47ADCAAF87E}" type="slidenum">
              <a:rPr lang="en-US" altLang="en-US">
                <a:latin typeface="Times New Roman" panose="02020603050405020304" pitchFamily="18" charset="0"/>
              </a:rPr>
              <a:pPr algn="r" eaLnBrk="1" hangingPunct="1">
                <a:spcBef>
                  <a:spcPct val="0"/>
                </a:spcBef>
              </a:pPr>
              <a:t>142</a:t>
            </a:fld>
            <a:endParaRPr lang="en-US" altLang="en-US">
              <a:latin typeface="Times New Roman" panose="02020603050405020304" pitchFamily="18" charset="0"/>
            </a:endParaRPr>
          </a:p>
        </p:txBody>
      </p:sp>
      <p:sp>
        <p:nvSpPr>
          <p:cNvPr id="242692" name="Rectangle 164865"/>
          <p:cNvSpPr>
            <a:spLocks noGrp="1" noRot="1" noChangeAspect="1" noChangeArrowheads="1" noTextEdit="1"/>
          </p:cNvSpPr>
          <p:nvPr>
            <p:ph type="sldImg"/>
          </p:nvPr>
        </p:nvSpPr>
        <p:spPr bwMode="auto">
          <a:xfrm>
            <a:off x="1143000" y="685800"/>
            <a:ext cx="4575175" cy="3430588"/>
          </a:xfr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693" name="Rectangle 630786"/>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234101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C0AF46-1044-425A-95B7-86ED40FC284B}" type="slidenum">
              <a:rPr lang="en-US" altLang="en-US" smtClean="0">
                <a:latin typeface="Arial" panose="020B0604020202020204" pitchFamily="34" charset="0"/>
              </a:rPr>
              <a:pPr>
                <a:spcBef>
                  <a:spcPct val="0"/>
                </a:spcBef>
              </a:pPr>
              <a:t>143</a:t>
            </a:fld>
            <a:endParaRPr lang="en-US" altLang="en-US">
              <a:latin typeface="Arial" panose="020B0604020202020204" pitchFamily="34" charset="0"/>
            </a:endParaRPr>
          </a:p>
        </p:txBody>
      </p:sp>
      <p:sp>
        <p:nvSpPr>
          <p:cNvPr id="244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097056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6ADB77E-A7F9-403E-84F4-CEBDC352E398}" type="slidenum">
              <a:rPr lang="en-US" altLang="en-US" smtClean="0">
                <a:latin typeface="Arial" panose="020B0604020202020204" pitchFamily="34" charset="0"/>
              </a:rPr>
              <a:pPr>
                <a:spcBef>
                  <a:spcPct val="0"/>
                </a:spcBef>
              </a:pPr>
              <a:t>144</a:t>
            </a:fld>
            <a:endParaRPr lang="en-US" altLang="en-US">
              <a:latin typeface="Arial" panose="020B0604020202020204" pitchFamily="34" charset="0"/>
            </a:endParaRPr>
          </a:p>
        </p:txBody>
      </p:sp>
      <p:sp>
        <p:nvSpPr>
          <p:cNvPr id="246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6154187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7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F3E1F4F-2C52-4AE2-8133-C6742F0291ED}" type="slidenum">
              <a:rPr lang="en-US" altLang="en-US" smtClean="0">
                <a:latin typeface="Arial" panose="020B0604020202020204" pitchFamily="34" charset="0"/>
              </a:rPr>
              <a:pPr>
                <a:spcBef>
                  <a:spcPct val="0"/>
                </a:spcBef>
              </a:pPr>
              <a:t>145</a:t>
            </a:fld>
            <a:endParaRPr lang="en-US" altLang="en-US">
              <a:latin typeface="Arial" panose="020B0604020202020204" pitchFamily="34" charset="0"/>
            </a:endParaRPr>
          </a:p>
        </p:txBody>
      </p:sp>
    </p:spTree>
    <p:extLst>
      <p:ext uri="{BB962C8B-B14F-4D97-AF65-F5344CB8AC3E}">
        <p14:creationId xmlns:p14="http://schemas.microsoft.com/office/powerpoint/2010/main" val="22394060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9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532DA-A8E9-48A5-8362-5ECA8A9ECF5B}" type="slidenum">
              <a:rPr lang="en-US" altLang="en-US" smtClean="0">
                <a:latin typeface="Arial" panose="020B0604020202020204" pitchFamily="34" charset="0"/>
              </a:rPr>
              <a:pPr>
                <a:spcBef>
                  <a:spcPct val="0"/>
                </a:spcBef>
              </a:pPr>
              <a:t>146</a:t>
            </a:fld>
            <a:endParaRPr lang="en-US" altLang="en-US">
              <a:latin typeface="Arial" panose="020B0604020202020204" pitchFamily="34" charset="0"/>
            </a:endParaRPr>
          </a:p>
        </p:txBody>
      </p:sp>
    </p:spTree>
    <p:extLst>
      <p:ext uri="{BB962C8B-B14F-4D97-AF65-F5344CB8AC3E}">
        <p14:creationId xmlns:p14="http://schemas.microsoft.com/office/powerpoint/2010/main" val="16179793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1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3503E0-7CDB-42B5-9106-8A6E677DAD6A}" type="slidenum">
              <a:rPr lang="en-US" altLang="en-US" smtClean="0">
                <a:latin typeface="Arial" panose="020B0604020202020204" pitchFamily="34" charset="0"/>
              </a:rPr>
              <a:pPr>
                <a:spcBef>
                  <a:spcPct val="0"/>
                </a:spcBef>
              </a:pPr>
              <a:t>147</a:t>
            </a:fld>
            <a:endParaRPr lang="en-US" altLang="en-US">
              <a:latin typeface="Arial" panose="020B0604020202020204" pitchFamily="34" charset="0"/>
            </a:endParaRPr>
          </a:p>
        </p:txBody>
      </p:sp>
    </p:spTree>
    <p:extLst>
      <p:ext uri="{BB962C8B-B14F-4D97-AF65-F5344CB8AC3E}">
        <p14:creationId xmlns:p14="http://schemas.microsoft.com/office/powerpoint/2010/main" val="29251570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6B94DA-7965-484B-A89D-4A13846A8717}" type="slidenum">
              <a:rPr lang="en-US" altLang="en-US" smtClean="0">
                <a:latin typeface="Arial" panose="020B0604020202020204" pitchFamily="34" charset="0"/>
              </a:rPr>
              <a:pPr>
                <a:spcBef>
                  <a:spcPct val="0"/>
                </a:spcBef>
              </a:pPr>
              <a:t>148</a:t>
            </a:fld>
            <a:endParaRPr lang="en-US" altLang="en-US">
              <a:latin typeface="Arial" panose="020B0604020202020204" pitchFamily="34" charset="0"/>
            </a:endParaRPr>
          </a:p>
        </p:txBody>
      </p:sp>
    </p:spTree>
    <p:extLst>
      <p:ext uri="{BB962C8B-B14F-4D97-AF65-F5344CB8AC3E}">
        <p14:creationId xmlns:p14="http://schemas.microsoft.com/office/powerpoint/2010/main" val="42469914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5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45A456-778C-4D01-A761-487F112C1AC1}" type="slidenum">
              <a:rPr lang="en-US" altLang="en-US" smtClean="0">
                <a:latin typeface="Arial" panose="020B0604020202020204" pitchFamily="34" charset="0"/>
              </a:rPr>
              <a:pPr>
                <a:spcBef>
                  <a:spcPct val="0"/>
                </a:spcBef>
              </a:pPr>
              <a:t>149</a:t>
            </a:fld>
            <a:endParaRPr lang="en-US" altLang="en-US">
              <a:latin typeface="Arial" panose="020B0604020202020204" pitchFamily="34" charset="0"/>
            </a:endParaRPr>
          </a:p>
        </p:txBody>
      </p:sp>
    </p:spTree>
    <p:extLst>
      <p:ext uri="{BB962C8B-B14F-4D97-AF65-F5344CB8AC3E}">
        <p14:creationId xmlns:p14="http://schemas.microsoft.com/office/powerpoint/2010/main" val="20106773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438C76-5872-4E16-998F-79E42D264184}" type="slidenum">
              <a:rPr lang="en-US" altLang="en-US" smtClean="0">
                <a:latin typeface="Arial" panose="020B0604020202020204" pitchFamily="34" charset="0"/>
              </a:rPr>
              <a:pPr>
                <a:spcBef>
                  <a:spcPct val="0"/>
                </a:spcBef>
              </a:pPr>
              <a:t>150</a:t>
            </a:fld>
            <a:endParaRPr lang="en-US" altLang="en-US">
              <a:latin typeface="Arial" panose="020B0604020202020204" pitchFamily="34" charset="0"/>
            </a:endParaRPr>
          </a:p>
        </p:txBody>
      </p:sp>
    </p:spTree>
    <p:extLst>
      <p:ext uri="{BB962C8B-B14F-4D97-AF65-F5344CB8AC3E}">
        <p14:creationId xmlns:p14="http://schemas.microsoft.com/office/powerpoint/2010/main" val="9033502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9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6B01E1-4FCA-4859-AADA-923C6E404CCA}" type="slidenum">
              <a:rPr lang="en-US" altLang="en-US" smtClean="0">
                <a:latin typeface="Arial" panose="020B0604020202020204" pitchFamily="34" charset="0"/>
              </a:rPr>
              <a:pPr>
                <a:spcBef>
                  <a:spcPct val="0"/>
                </a:spcBef>
              </a:pPr>
              <a:t>153</a:t>
            </a:fld>
            <a:endParaRPr lang="en-US" altLang="en-US">
              <a:latin typeface="Arial" panose="020B0604020202020204" pitchFamily="34" charset="0"/>
            </a:endParaRPr>
          </a:p>
        </p:txBody>
      </p:sp>
    </p:spTree>
    <p:extLst>
      <p:ext uri="{BB962C8B-B14F-4D97-AF65-F5344CB8AC3E}">
        <p14:creationId xmlns:p14="http://schemas.microsoft.com/office/powerpoint/2010/main" val="57345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8622453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1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06227E-77D6-42B1-8299-0374A13B3D7A}" type="slidenum">
              <a:rPr lang="en-US" altLang="en-US" smtClean="0">
                <a:latin typeface="Arial" panose="020B0604020202020204" pitchFamily="34" charset="0"/>
              </a:rPr>
              <a:pPr>
                <a:spcBef>
                  <a:spcPct val="0"/>
                </a:spcBef>
              </a:pPr>
              <a:t>154</a:t>
            </a:fld>
            <a:endParaRPr lang="en-US" altLang="en-US">
              <a:latin typeface="Arial" panose="020B0604020202020204" pitchFamily="34" charset="0"/>
            </a:endParaRPr>
          </a:p>
        </p:txBody>
      </p:sp>
    </p:spTree>
    <p:extLst>
      <p:ext uri="{BB962C8B-B14F-4D97-AF65-F5344CB8AC3E}">
        <p14:creationId xmlns:p14="http://schemas.microsoft.com/office/powerpoint/2010/main" val="25240531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3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6775D3-95EA-4717-AA78-520083BAF438}" type="slidenum">
              <a:rPr lang="en-US" altLang="en-US" smtClean="0">
                <a:latin typeface="Arial" panose="020B0604020202020204" pitchFamily="34" charset="0"/>
              </a:rPr>
              <a:pPr>
                <a:spcBef>
                  <a:spcPct val="0"/>
                </a:spcBef>
              </a:pPr>
              <a:t>157</a:t>
            </a:fld>
            <a:endParaRPr lang="en-US" altLang="en-US">
              <a:latin typeface="Arial" panose="020B0604020202020204" pitchFamily="34" charset="0"/>
            </a:endParaRPr>
          </a:p>
        </p:txBody>
      </p:sp>
    </p:spTree>
    <p:extLst>
      <p:ext uri="{BB962C8B-B14F-4D97-AF65-F5344CB8AC3E}">
        <p14:creationId xmlns:p14="http://schemas.microsoft.com/office/powerpoint/2010/main" val="35918005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5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D71B03-DD56-4FEB-8A9E-A2DF95F47FEC}" type="slidenum">
              <a:rPr lang="en-US" altLang="en-US" smtClean="0">
                <a:latin typeface="Arial" panose="020B0604020202020204" pitchFamily="34" charset="0"/>
              </a:rPr>
              <a:pPr>
                <a:spcBef>
                  <a:spcPct val="0"/>
                </a:spcBef>
              </a:pPr>
              <a:t>158</a:t>
            </a:fld>
            <a:endParaRPr lang="en-US" altLang="en-US">
              <a:latin typeface="Arial" panose="020B0604020202020204" pitchFamily="34" charset="0"/>
            </a:endParaRPr>
          </a:p>
        </p:txBody>
      </p:sp>
    </p:spTree>
    <p:extLst>
      <p:ext uri="{BB962C8B-B14F-4D97-AF65-F5344CB8AC3E}">
        <p14:creationId xmlns:p14="http://schemas.microsoft.com/office/powerpoint/2010/main" val="26493583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7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C7B217-612F-4F32-BA6D-DA0A819E4C80}" type="slidenum">
              <a:rPr lang="en-US" altLang="en-US" smtClean="0">
                <a:latin typeface="Arial" panose="020B0604020202020204" pitchFamily="34" charset="0"/>
              </a:rPr>
              <a:pPr>
                <a:spcBef>
                  <a:spcPct val="0"/>
                </a:spcBef>
              </a:pPr>
              <a:t>159</a:t>
            </a:fld>
            <a:endParaRPr lang="en-US" altLang="en-US">
              <a:latin typeface="Arial" panose="020B0604020202020204" pitchFamily="34" charset="0"/>
            </a:endParaRPr>
          </a:p>
        </p:txBody>
      </p:sp>
    </p:spTree>
    <p:extLst>
      <p:ext uri="{BB962C8B-B14F-4D97-AF65-F5344CB8AC3E}">
        <p14:creationId xmlns:p14="http://schemas.microsoft.com/office/powerpoint/2010/main" val="90997617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9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718467-3116-47C4-9F81-04FC4D855591}" type="slidenum">
              <a:rPr lang="en-US" altLang="en-US" smtClean="0">
                <a:latin typeface="Arial" panose="020B0604020202020204" pitchFamily="34" charset="0"/>
              </a:rPr>
              <a:pPr>
                <a:spcBef>
                  <a:spcPct val="0"/>
                </a:spcBef>
              </a:pPr>
              <a:t>160</a:t>
            </a:fld>
            <a:endParaRPr lang="en-US" altLang="en-US">
              <a:latin typeface="Arial" panose="020B0604020202020204" pitchFamily="34" charset="0"/>
            </a:endParaRPr>
          </a:p>
        </p:txBody>
      </p:sp>
    </p:spTree>
    <p:extLst>
      <p:ext uri="{BB962C8B-B14F-4D97-AF65-F5344CB8AC3E}">
        <p14:creationId xmlns:p14="http://schemas.microsoft.com/office/powerpoint/2010/main" val="40406718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D8211A-E0E8-4852-99E1-05510E31DC6C}" type="slidenum">
              <a:rPr lang="en-US" altLang="en-US" smtClean="0">
                <a:latin typeface="Arial" panose="020B0604020202020204" pitchFamily="34" charset="0"/>
              </a:rPr>
              <a:pPr>
                <a:spcBef>
                  <a:spcPct val="0"/>
                </a:spcBef>
              </a:pPr>
              <a:t>161</a:t>
            </a:fld>
            <a:endParaRPr lang="en-US" altLang="en-US">
              <a:latin typeface="Arial" panose="020B0604020202020204" pitchFamily="34" charset="0"/>
            </a:endParaRPr>
          </a:p>
        </p:txBody>
      </p:sp>
      <p:sp>
        <p:nvSpPr>
          <p:cNvPr id="281603"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568531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7F3FE20-2AC6-4DBB-8F2C-40CB59654092}" type="slidenum">
              <a:rPr lang="en-US" altLang="en-US" smtClean="0">
                <a:latin typeface="Arial" panose="020B0604020202020204" pitchFamily="34" charset="0"/>
              </a:rPr>
              <a:pPr>
                <a:spcBef>
                  <a:spcPct val="0"/>
                </a:spcBef>
              </a:pPr>
              <a:t>162</a:t>
            </a:fld>
            <a:endParaRPr lang="en-US" altLang="en-US">
              <a:latin typeface="Arial" panose="020B0604020202020204" pitchFamily="34" charset="0"/>
            </a:endParaRPr>
          </a:p>
        </p:txBody>
      </p:sp>
      <p:sp>
        <p:nvSpPr>
          <p:cNvPr id="283651"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0093436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55580E-B1FC-4A6A-A764-58488616668B}" type="slidenum">
              <a:rPr lang="en-US" altLang="en-US" smtClean="0">
                <a:latin typeface="Arial" panose="020B0604020202020204" pitchFamily="34" charset="0"/>
              </a:rPr>
              <a:pPr>
                <a:spcBef>
                  <a:spcPct val="0"/>
                </a:spcBef>
              </a:pPr>
              <a:t>163</a:t>
            </a:fld>
            <a:endParaRPr lang="en-US" altLang="en-US">
              <a:latin typeface="Arial" panose="020B0604020202020204" pitchFamily="34" charset="0"/>
            </a:endParaRPr>
          </a:p>
        </p:txBody>
      </p:sp>
      <p:sp>
        <p:nvSpPr>
          <p:cNvPr id="285699"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7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7013" indent="-227013"/>
            <a:endParaRPr lang="en-US" altLang="en-US"/>
          </a:p>
        </p:txBody>
      </p:sp>
    </p:spTree>
    <p:extLst>
      <p:ext uri="{BB962C8B-B14F-4D97-AF65-F5344CB8AC3E}">
        <p14:creationId xmlns:p14="http://schemas.microsoft.com/office/powerpoint/2010/main" val="32972149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E017EC-2059-4568-BE8C-E2AB1530B0E8}" type="slidenum">
              <a:rPr lang="en-US" altLang="en-US" smtClean="0">
                <a:latin typeface="Arial" panose="020B0604020202020204" pitchFamily="34" charset="0"/>
              </a:rPr>
              <a:pPr>
                <a:spcBef>
                  <a:spcPct val="0"/>
                </a:spcBef>
              </a:pPr>
              <a:t>164</a:t>
            </a:fld>
            <a:endParaRPr lang="en-US" altLang="en-US">
              <a:latin typeface="Arial" panose="020B0604020202020204" pitchFamily="34" charset="0"/>
            </a:endParaRPr>
          </a:p>
        </p:txBody>
      </p:sp>
      <p:sp>
        <p:nvSpPr>
          <p:cNvPr id="287747"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Free float: An activity can be delayed without impacting the start of next activity</a:t>
            </a:r>
          </a:p>
          <a:p>
            <a:r>
              <a:rPr lang="en-US" altLang="en-US"/>
              <a:t>Total float: As many alternative path that many total float. Total float is available on non critical path. Activities can be delayed without delaying project</a:t>
            </a:r>
          </a:p>
          <a:p>
            <a:r>
              <a:rPr lang="en-US" altLang="en-US"/>
              <a:t>Free float on critical path activities is Zero</a:t>
            </a:r>
          </a:p>
        </p:txBody>
      </p:sp>
    </p:spTree>
    <p:extLst>
      <p:ext uri="{BB962C8B-B14F-4D97-AF65-F5344CB8AC3E}">
        <p14:creationId xmlns:p14="http://schemas.microsoft.com/office/powerpoint/2010/main" val="24380575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BFD455-4C28-419B-94EB-783A2D6D47F7}" type="slidenum">
              <a:rPr lang="en-US" altLang="en-US" smtClean="0">
                <a:latin typeface="Arial" panose="020B0604020202020204" pitchFamily="34" charset="0"/>
              </a:rPr>
              <a:pPr>
                <a:spcBef>
                  <a:spcPct val="0"/>
                </a:spcBef>
              </a:pPr>
              <a:t>165</a:t>
            </a:fld>
            <a:endParaRPr lang="en-US" altLang="en-US">
              <a:latin typeface="Arial" panose="020B0604020202020204" pitchFamily="34" charset="0"/>
            </a:endParaRPr>
          </a:p>
        </p:txBody>
      </p:sp>
    </p:spTree>
    <p:extLst>
      <p:ext uri="{BB962C8B-B14F-4D97-AF65-F5344CB8AC3E}">
        <p14:creationId xmlns:p14="http://schemas.microsoft.com/office/powerpoint/2010/main" val="511411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403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5622726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9A1AEA-B129-49F9-AFC5-A42DB91739A3}" type="slidenum">
              <a:rPr lang="en-US" altLang="en-US" smtClean="0">
                <a:latin typeface="Arial" panose="020B0604020202020204" pitchFamily="34" charset="0"/>
              </a:rPr>
              <a:pPr>
                <a:spcBef>
                  <a:spcPct val="0"/>
                </a:spcBef>
              </a:pPr>
              <a:t>166</a:t>
            </a:fld>
            <a:endParaRPr lang="en-US" altLang="en-US">
              <a:latin typeface="Arial" panose="020B0604020202020204" pitchFamily="34" charset="0"/>
            </a:endParaRPr>
          </a:p>
        </p:txBody>
      </p:sp>
    </p:spTree>
    <p:extLst>
      <p:ext uri="{BB962C8B-B14F-4D97-AF65-F5344CB8AC3E}">
        <p14:creationId xmlns:p14="http://schemas.microsoft.com/office/powerpoint/2010/main" val="38570452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E47D24-F375-4B91-8674-176336A491A3}" type="slidenum">
              <a:rPr lang="en-US" altLang="en-US" smtClean="0">
                <a:latin typeface="Arial" panose="020B0604020202020204" pitchFamily="34" charset="0"/>
              </a:rPr>
              <a:pPr>
                <a:spcBef>
                  <a:spcPct val="0"/>
                </a:spcBef>
              </a:pPr>
              <a:t>167</a:t>
            </a:fld>
            <a:endParaRPr lang="en-US" altLang="en-US">
              <a:latin typeface="Arial" panose="020B0604020202020204" pitchFamily="34" charset="0"/>
            </a:endParaRPr>
          </a:p>
        </p:txBody>
      </p:sp>
    </p:spTree>
    <p:extLst>
      <p:ext uri="{BB962C8B-B14F-4D97-AF65-F5344CB8AC3E}">
        <p14:creationId xmlns:p14="http://schemas.microsoft.com/office/powerpoint/2010/main" val="25188141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28E826-821E-4878-BF1E-023BA8A056DA}" type="slidenum">
              <a:rPr lang="en-US" altLang="en-US" smtClean="0">
                <a:latin typeface="Arial" panose="020B0604020202020204" pitchFamily="34" charset="0"/>
              </a:rPr>
              <a:pPr>
                <a:spcBef>
                  <a:spcPct val="0"/>
                </a:spcBef>
              </a:pPr>
              <a:t>168</a:t>
            </a:fld>
            <a:endParaRPr lang="en-US" altLang="en-US">
              <a:latin typeface="Arial" panose="020B0604020202020204" pitchFamily="34" charset="0"/>
            </a:endParaRPr>
          </a:p>
        </p:txBody>
      </p:sp>
    </p:spTree>
    <p:extLst>
      <p:ext uri="{BB962C8B-B14F-4D97-AF65-F5344CB8AC3E}">
        <p14:creationId xmlns:p14="http://schemas.microsoft.com/office/powerpoint/2010/main" val="40831531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18205A-587B-4E10-A2EA-35AD78D1029D}" type="slidenum">
              <a:rPr lang="en-US" altLang="en-US" smtClean="0">
                <a:latin typeface="Arial" panose="020B0604020202020204" pitchFamily="34" charset="0"/>
              </a:rPr>
              <a:pPr>
                <a:spcBef>
                  <a:spcPct val="0"/>
                </a:spcBef>
              </a:pPr>
              <a:t>169</a:t>
            </a:fld>
            <a:endParaRPr lang="en-US" altLang="en-US">
              <a:latin typeface="Arial" panose="020B0604020202020204" pitchFamily="34" charset="0"/>
            </a:endParaRPr>
          </a:p>
        </p:txBody>
      </p:sp>
    </p:spTree>
    <p:extLst>
      <p:ext uri="{BB962C8B-B14F-4D97-AF65-F5344CB8AC3E}">
        <p14:creationId xmlns:p14="http://schemas.microsoft.com/office/powerpoint/2010/main" val="38367595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0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4CAF11-0B73-4471-9D1C-E3E17887413E}" type="slidenum">
              <a:rPr lang="en-US" altLang="en-US" smtClean="0">
                <a:latin typeface="Arial" panose="020B0604020202020204" pitchFamily="34" charset="0"/>
              </a:rPr>
              <a:pPr>
                <a:spcBef>
                  <a:spcPct val="0"/>
                </a:spcBef>
              </a:pPr>
              <a:t>170</a:t>
            </a:fld>
            <a:endParaRPr lang="en-US" altLang="en-US">
              <a:latin typeface="Arial" panose="020B0604020202020204" pitchFamily="34" charset="0"/>
            </a:endParaRPr>
          </a:p>
        </p:txBody>
      </p:sp>
    </p:spTree>
    <p:extLst>
      <p:ext uri="{BB962C8B-B14F-4D97-AF65-F5344CB8AC3E}">
        <p14:creationId xmlns:p14="http://schemas.microsoft.com/office/powerpoint/2010/main" val="834380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2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F98A28-11E1-4C28-B020-EC12F5AB4D34}" type="slidenum">
              <a:rPr lang="en-US" altLang="en-US" smtClean="0">
                <a:latin typeface="Arial" panose="020B0604020202020204" pitchFamily="34" charset="0"/>
              </a:rPr>
              <a:pPr>
                <a:spcBef>
                  <a:spcPct val="0"/>
                </a:spcBef>
              </a:pPr>
              <a:t>171</a:t>
            </a:fld>
            <a:endParaRPr lang="en-US" altLang="en-US">
              <a:latin typeface="Arial" panose="020B0604020202020204" pitchFamily="34" charset="0"/>
            </a:endParaRPr>
          </a:p>
        </p:txBody>
      </p:sp>
    </p:spTree>
    <p:extLst>
      <p:ext uri="{BB962C8B-B14F-4D97-AF65-F5344CB8AC3E}">
        <p14:creationId xmlns:p14="http://schemas.microsoft.com/office/powerpoint/2010/main" val="37565595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4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238ADA-1F83-49B8-963D-3BE9EA1817D5}" type="slidenum">
              <a:rPr lang="en-US" altLang="en-US" smtClean="0">
                <a:latin typeface="Arial" panose="020B0604020202020204" pitchFamily="34" charset="0"/>
              </a:rPr>
              <a:pPr>
                <a:spcBef>
                  <a:spcPct val="0"/>
                </a:spcBef>
              </a:pPr>
              <a:t>172</a:t>
            </a:fld>
            <a:endParaRPr lang="en-US" altLang="en-US">
              <a:latin typeface="Arial" panose="020B0604020202020204" pitchFamily="34" charset="0"/>
            </a:endParaRPr>
          </a:p>
        </p:txBody>
      </p:sp>
    </p:spTree>
    <p:extLst>
      <p:ext uri="{BB962C8B-B14F-4D97-AF65-F5344CB8AC3E}">
        <p14:creationId xmlns:p14="http://schemas.microsoft.com/office/powerpoint/2010/main" val="25395836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6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23CB73-2613-4B3D-B5F3-C078AB915CCC}" type="slidenum">
              <a:rPr lang="en-US" altLang="en-US" smtClean="0">
                <a:latin typeface="Arial" panose="020B0604020202020204" pitchFamily="34" charset="0"/>
              </a:rPr>
              <a:pPr>
                <a:spcBef>
                  <a:spcPct val="0"/>
                </a:spcBef>
              </a:pPr>
              <a:t>173</a:t>
            </a:fld>
            <a:endParaRPr lang="en-US" altLang="en-US">
              <a:latin typeface="Arial" panose="020B0604020202020204" pitchFamily="34" charset="0"/>
            </a:endParaRPr>
          </a:p>
        </p:txBody>
      </p:sp>
    </p:spTree>
    <p:extLst>
      <p:ext uri="{BB962C8B-B14F-4D97-AF65-F5344CB8AC3E}">
        <p14:creationId xmlns:p14="http://schemas.microsoft.com/office/powerpoint/2010/main" val="21252767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8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8E8E16-128C-48B3-9898-476D1B82D80E}" type="slidenum">
              <a:rPr lang="en-US" altLang="en-US" smtClean="0">
                <a:latin typeface="Arial" panose="020B0604020202020204" pitchFamily="34" charset="0"/>
              </a:rPr>
              <a:pPr>
                <a:spcBef>
                  <a:spcPct val="0"/>
                </a:spcBef>
              </a:pPr>
              <a:t>174</a:t>
            </a:fld>
            <a:endParaRPr lang="en-US" altLang="en-US">
              <a:latin typeface="Arial" panose="020B0604020202020204" pitchFamily="34" charset="0"/>
            </a:endParaRPr>
          </a:p>
        </p:txBody>
      </p:sp>
    </p:spTree>
    <p:extLst>
      <p:ext uri="{BB962C8B-B14F-4D97-AF65-F5344CB8AC3E}">
        <p14:creationId xmlns:p14="http://schemas.microsoft.com/office/powerpoint/2010/main" val="7984717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D878DA-B57A-4F09-B198-05DFCEE0C527}" type="slidenum">
              <a:rPr lang="en-US" altLang="en-US" smtClean="0">
                <a:latin typeface="Arial" panose="020B0604020202020204" pitchFamily="34" charset="0"/>
              </a:rPr>
              <a:pPr>
                <a:spcBef>
                  <a:spcPct val="0"/>
                </a:spcBef>
              </a:pPr>
              <a:t>175</a:t>
            </a:fld>
            <a:endParaRPr lang="en-US" altLang="en-US">
              <a:latin typeface="Arial" panose="020B0604020202020204" pitchFamily="34" charset="0"/>
            </a:endParaRPr>
          </a:p>
        </p:txBody>
      </p:sp>
      <p:sp>
        <p:nvSpPr>
          <p:cNvPr id="3102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990710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608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23332026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2579A3-414D-432B-AED9-AB504481D7FA}" type="slidenum">
              <a:rPr lang="en-US" altLang="en-US" smtClean="0">
                <a:latin typeface="Arial" panose="020B0604020202020204" pitchFamily="34" charset="0"/>
              </a:rPr>
              <a:pPr>
                <a:spcBef>
                  <a:spcPct val="0"/>
                </a:spcBef>
              </a:pPr>
              <a:t>176</a:t>
            </a:fld>
            <a:endParaRPr lang="en-US" altLang="en-US">
              <a:latin typeface="Arial" panose="020B0604020202020204" pitchFamily="34" charset="0"/>
            </a:endParaRPr>
          </a:p>
        </p:txBody>
      </p:sp>
      <p:sp>
        <p:nvSpPr>
          <p:cNvPr id="312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5546975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F2647B-0600-4BD3-B3CC-1D5DB727647D}" type="slidenum">
              <a:rPr lang="en-US" altLang="en-US" smtClean="0">
                <a:latin typeface="Arial" panose="020B0604020202020204" pitchFamily="34" charset="0"/>
              </a:rPr>
              <a:pPr>
                <a:spcBef>
                  <a:spcPct val="0"/>
                </a:spcBef>
              </a:pPr>
              <a:t>177</a:t>
            </a:fld>
            <a:endParaRPr lang="en-US" altLang="en-US">
              <a:latin typeface="Arial" panose="020B0604020202020204" pitchFamily="34" charset="0"/>
            </a:endParaRPr>
          </a:p>
        </p:txBody>
      </p:sp>
      <p:sp>
        <p:nvSpPr>
          <p:cNvPr id="3143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562984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17A682-8D4C-41CF-B830-8AA724644028}" type="slidenum">
              <a:rPr lang="en-US" altLang="en-US" smtClean="0">
                <a:latin typeface="Arial" panose="020B0604020202020204" pitchFamily="34" charset="0"/>
              </a:rPr>
              <a:pPr>
                <a:spcBef>
                  <a:spcPct val="0"/>
                </a:spcBef>
              </a:pPr>
              <a:t>178</a:t>
            </a:fld>
            <a:endParaRPr lang="en-US" altLang="en-US">
              <a:latin typeface="Arial" panose="020B0604020202020204" pitchFamily="34" charset="0"/>
            </a:endParaRPr>
          </a:p>
        </p:txBody>
      </p:sp>
      <p:sp>
        <p:nvSpPr>
          <p:cNvPr id="3164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5052395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893B76-4961-4F3E-BB38-28974A0FF6EB}" type="slidenum">
              <a:rPr lang="en-US" altLang="en-US" smtClean="0">
                <a:latin typeface="Arial" panose="020B0604020202020204" pitchFamily="34" charset="0"/>
              </a:rPr>
              <a:pPr>
                <a:spcBef>
                  <a:spcPct val="0"/>
                </a:spcBef>
              </a:pPr>
              <a:t>179</a:t>
            </a:fld>
            <a:endParaRPr lang="en-US" altLang="en-US">
              <a:latin typeface="Arial" panose="020B0604020202020204" pitchFamily="34" charset="0"/>
            </a:endParaRPr>
          </a:p>
        </p:txBody>
      </p:sp>
      <p:sp>
        <p:nvSpPr>
          <p:cNvPr id="3184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6142727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C75F4F-09B0-498D-A264-EDFC1566991D}" type="slidenum">
              <a:rPr lang="en-US" altLang="en-US" smtClean="0">
                <a:latin typeface="Arial" panose="020B0604020202020204" pitchFamily="34" charset="0"/>
              </a:rPr>
              <a:pPr>
                <a:spcBef>
                  <a:spcPct val="0"/>
                </a:spcBef>
              </a:pPr>
              <a:t>180</a:t>
            </a:fld>
            <a:endParaRPr lang="en-US" altLang="en-US">
              <a:latin typeface="Arial" panose="020B0604020202020204" pitchFamily="34" charset="0"/>
            </a:endParaRPr>
          </a:p>
        </p:txBody>
      </p:sp>
      <p:sp>
        <p:nvSpPr>
          <p:cNvPr id="320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7827744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D35E5-00A1-4E21-8FAE-AA8548816B9D}" type="slidenum">
              <a:rPr lang="en-US" altLang="en-US" smtClean="0">
                <a:latin typeface="Arial" panose="020B0604020202020204" pitchFamily="34" charset="0"/>
              </a:rPr>
              <a:pPr>
                <a:spcBef>
                  <a:spcPct val="0"/>
                </a:spcBef>
              </a:pPr>
              <a:t>181</a:t>
            </a:fld>
            <a:endParaRPr lang="en-US" altLang="en-US">
              <a:latin typeface="Arial" panose="020B0604020202020204" pitchFamily="34" charset="0"/>
            </a:endParaRPr>
          </a:p>
        </p:txBody>
      </p:sp>
      <p:sp>
        <p:nvSpPr>
          <p:cNvPr id="3225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0772089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5FBFB4-3CAF-415A-84FD-7D43CB65A84F}" type="slidenum">
              <a:rPr lang="en-US" altLang="en-US" smtClean="0">
                <a:latin typeface="Arial" panose="020B0604020202020204" pitchFamily="34" charset="0"/>
              </a:rPr>
              <a:pPr>
                <a:spcBef>
                  <a:spcPct val="0"/>
                </a:spcBef>
              </a:pPr>
              <a:t>182</a:t>
            </a:fld>
            <a:endParaRPr lang="en-US" altLang="en-US">
              <a:latin typeface="Arial" panose="020B0604020202020204" pitchFamily="34" charset="0"/>
            </a:endParaRPr>
          </a:p>
        </p:txBody>
      </p:sp>
      <p:sp>
        <p:nvSpPr>
          <p:cNvPr id="324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5412720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42C580-5041-4E7F-8207-24569018BB57}" type="slidenum">
              <a:rPr lang="en-US" altLang="en-US" smtClean="0">
                <a:latin typeface="Arial" panose="020B0604020202020204" pitchFamily="34" charset="0"/>
              </a:rPr>
              <a:pPr>
                <a:spcBef>
                  <a:spcPct val="0"/>
                </a:spcBef>
              </a:pPr>
              <a:t>183</a:t>
            </a:fld>
            <a:endParaRPr lang="en-US" altLang="en-US">
              <a:latin typeface="Arial" panose="020B0604020202020204" pitchFamily="34" charset="0"/>
            </a:endParaRPr>
          </a:p>
        </p:txBody>
      </p:sp>
      <p:sp>
        <p:nvSpPr>
          <p:cNvPr id="3266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27283282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0A880E-A099-4B0C-AF25-D275C4B8EF0C}" type="slidenum">
              <a:rPr lang="en-US" altLang="en-US" smtClean="0">
                <a:latin typeface="Arial" panose="020B0604020202020204" pitchFamily="34" charset="0"/>
              </a:rPr>
              <a:pPr>
                <a:spcBef>
                  <a:spcPct val="0"/>
                </a:spcBef>
              </a:pPr>
              <a:t>184</a:t>
            </a:fld>
            <a:endParaRPr lang="en-US" altLang="en-US">
              <a:latin typeface="Arial" panose="020B0604020202020204" pitchFamily="34" charset="0"/>
            </a:endParaRPr>
          </a:p>
        </p:txBody>
      </p:sp>
      <p:sp>
        <p:nvSpPr>
          <p:cNvPr id="3287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9517875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5A80BA-86ED-451A-BD7F-372B4C54C672}" type="slidenum">
              <a:rPr lang="en-US" altLang="en-US" smtClean="0">
                <a:latin typeface="Arial" panose="020B0604020202020204" pitchFamily="34" charset="0"/>
              </a:rPr>
              <a:pPr>
                <a:spcBef>
                  <a:spcPct val="0"/>
                </a:spcBef>
              </a:pPr>
              <a:t>185</a:t>
            </a:fld>
            <a:endParaRPr lang="en-US" altLang="en-US">
              <a:latin typeface="Arial" panose="020B0604020202020204" pitchFamily="34" charset="0"/>
            </a:endParaRPr>
          </a:p>
        </p:txBody>
      </p:sp>
      <p:sp>
        <p:nvSpPr>
          <p:cNvPr id="330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4219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813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91126646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6DD4E-E5C4-44B2-A0CB-7EA30D083B08}" type="slidenum">
              <a:rPr lang="en-US" altLang="en-US" smtClean="0">
                <a:latin typeface="Arial" panose="020B0604020202020204" pitchFamily="34" charset="0"/>
              </a:rPr>
              <a:pPr>
                <a:spcBef>
                  <a:spcPct val="0"/>
                </a:spcBef>
              </a:pPr>
              <a:t>186</a:t>
            </a:fld>
            <a:endParaRPr lang="en-US" altLang="en-US">
              <a:latin typeface="Arial" panose="020B0604020202020204" pitchFamily="34" charset="0"/>
            </a:endParaRPr>
          </a:p>
        </p:txBody>
      </p:sp>
      <p:sp>
        <p:nvSpPr>
          <p:cNvPr id="332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4075720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692E4F-8FA8-4708-A690-D2C5972C26D1}" type="slidenum">
              <a:rPr lang="en-US" altLang="en-US" smtClean="0">
                <a:latin typeface="Arial" panose="020B0604020202020204" pitchFamily="34" charset="0"/>
              </a:rPr>
              <a:pPr>
                <a:spcBef>
                  <a:spcPct val="0"/>
                </a:spcBef>
              </a:pPr>
              <a:t>187</a:t>
            </a:fld>
            <a:endParaRPr lang="en-US" altLang="en-US">
              <a:latin typeface="Arial" panose="020B0604020202020204" pitchFamily="34" charset="0"/>
            </a:endParaRPr>
          </a:p>
        </p:txBody>
      </p:sp>
    </p:spTree>
    <p:extLst>
      <p:ext uri="{BB962C8B-B14F-4D97-AF65-F5344CB8AC3E}">
        <p14:creationId xmlns:p14="http://schemas.microsoft.com/office/powerpoint/2010/main" val="8217466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8130AF-5F62-4E94-971B-9AB3DBC4E185}" type="slidenum">
              <a:rPr lang="en-US" altLang="en-US" smtClean="0">
                <a:latin typeface="Arial" panose="020B0604020202020204" pitchFamily="34" charset="0"/>
              </a:rPr>
              <a:pPr>
                <a:spcBef>
                  <a:spcPct val="0"/>
                </a:spcBef>
              </a:pPr>
              <a:t>188</a:t>
            </a:fld>
            <a:endParaRPr lang="en-US" altLang="en-US">
              <a:latin typeface="Arial" panose="020B0604020202020204" pitchFamily="34" charset="0"/>
            </a:endParaRPr>
          </a:p>
        </p:txBody>
      </p:sp>
    </p:spTree>
    <p:extLst>
      <p:ext uri="{BB962C8B-B14F-4D97-AF65-F5344CB8AC3E}">
        <p14:creationId xmlns:p14="http://schemas.microsoft.com/office/powerpoint/2010/main" val="254365499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B51607-DD65-4248-B1BD-DC8BBE94C73A}" type="slidenum">
              <a:rPr lang="en-US" altLang="en-US" smtClean="0">
                <a:latin typeface="Arial" panose="020B0604020202020204" pitchFamily="34" charset="0"/>
              </a:rPr>
              <a:pPr>
                <a:spcBef>
                  <a:spcPct val="0"/>
                </a:spcBef>
              </a:pPr>
              <a:t>189</a:t>
            </a:fld>
            <a:endParaRPr lang="en-US" altLang="en-US">
              <a:latin typeface="Arial" panose="020B0604020202020204" pitchFamily="34" charset="0"/>
            </a:endParaRPr>
          </a:p>
        </p:txBody>
      </p:sp>
      <p:sp>
        <p:nvSpPr>
          <p:cNvPr id="3389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389338538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0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5AFB4C-B62D-4AF0-A456-3A08D41E8B85}" type="slidenum">
              <a:rPr lang="en-US" altLang="en-US" smtClean="0">
                <a:latin typeface="Arial" panose="020B0604020202020204" pitchFamily="34" charset="0"/>
              </a:rPr>
              <a:pPr>
                <a:spcBef>
                  <a:spcPct val="0"/>
                </a:spcBef>
              </a:pPr>
              <a:t>190</a:t>
            </a:fld>
            <a:endParaRPr lang="en-US" altLang="en-US">
              <a:latin typeface="Arial" panose="020B0604020202020204" pitchFamily="34" charset="0"/>
            </a:endParaRPr>
          </a:p>
        </p:txBody>
      </p:sp>
    </p:spTree>
    <p:extLst>
      <p:ext uri="{BB962C8B-B14F-4D97-AF65-F5344CB8AC3E}">
        <p14:creationId xmlns:p14="http://schemas.microsoft.com/office/powerpoint/2010/main" val="9898393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DD203B-C0A8-40B6-8D1A-F267513F5150}" type="slidenum">
              <a:rPr lang="en-US" altLang="en-US" smtClean="0">
                <a:latin typeface="Arial" panose="020B0604020202020204" pitchFamily="34" charset="0"/>
              </a:rPr>
              <a:pPr>
                <a:spcBef>
                  <a:spcPct val="0"/>
                </a:spcBef>
              </a:pPr>
              <a:t>191</a:t>
            </a:fld>
            <a:endParaRPr lang="en-US" altLang="en-US">
              <a:latin typeface="Arial" panose="020B0604020202020204" pitchFamily="34" charset="0"/>
            </a:endParaRPr>
          </a:p>
        </p:txBody>
      </p:sp>
    </p:spTree>
    <p:extLst>
      <p:ext uri="{BB962C8B-B14F-4D97-AF65-F5344CB8AC3E}">
        <p14:creationId xmlns:p14="http://schemas.microsoft.com/office/powerpoint/2010/main" val="114071846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5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7DD10F3-3EEA-4E09-BAAB-892DD9B3D23C}" type="slidenum">
              <a:rPr lang="en-US" altLang="en-US" smtClean="0">
                <a:latin typeface="Arial" panose="020B0604020202020204" pitchFamily="34" charset="0"/>
              </a:rPr>
              <a:pPr>
                <a:spcBef>
                  <a:spcPct val="0"/>
                </a:spcBef>
              </a:pPr>
              <a:t>192</a:t>
            </a:fld>
            <a:endParaRPr lang="en-US" altLang="en-US">
              <a:latin typeface="Arial" panose="020B0604020202020204" pitchFamily="34" charset="0"/>
            </a:endParaRPr>
          </a:p>
        </p:txBody>
      </p:sp>
    </p:spTree>
    <p:extLst>
      <p:ext uri="{BB962C8B-B14F-4D97-AF65-F5344CB8AC3E}">
        <p14:creationId xmlns:p14="http://schemas.microsoft.com/office/powerpoint/2010/main" val="19146160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5AE0436-4224-4ABD-B7D9-407CE705D0A5}" type="slidenum">
              <a:rPr lang="en-US" altLang="en-US" smtClean="0">
                <a:latin typeface="Arial" panose="020B0604020202020204" pitchFamily="34" charset="0"/>
              </a:rPr>
              <a:pPr>
                <a:spcBef>
                  <a:spcPct val="0"/>
                </a:spcBef>
              </a:pPr>
              <a:t>193</a:t>
            </a:fld>
            <a:endParaRPr lang="en-US" altLang="en-US">
              <a:latin typeface="Arial" panose="020B0604020202020204" pitchFamily="34" charset="0"/>
            </a:endParaRPr>
          </a:p>
        </p:txBody>
      </p:sp>
      <p:sp>
        <p:nvSpPr>
          <p:cNvPr id="347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3722014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FE5F76-2D96-4349-9AF0-B6773B63FDD6}" type="slidenum">
              <a:rPr lang="en-US" altLang="en-US" smtClean="0">
                <a:latin typeface="Arial" panose="020B0604020202020204" pitchFamily="34" charset="0"/>
              </a:rPr>
              <a:pPr>
                <a:spcBef>
                  <a:spcPct val="0"/>
                </a:spcBef>
              </a:pPr>
              <a:t>194</a:t>
            </a:fld>
            <a:endParaRPr lang="en-US" altLang="en-US">
              <a:latin typeface="Arial" panose="020B0604020202020204" pitchFamily="34" charset="0"/>
            </a:endParaRPr>
          </a:p>
        </p:txBody>
      </p:sp>
      <p:sp>
        <p:nvSpPr>
          <p:cNvPr id="3491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246483630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1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C1FD69-3174-48AA-BB1F-9F9E5FFC8623}" type="slidenum">
              <a:rPr lang="en-US" altLang="en-US" smtClean="0">
                <a:latin typeface="Arial" panose="020B0604020202020204" pitchFamily="34" charset="0"/>
              </a:rPr>
              <a:pPr>
                <a:spcBef>
                  <a:spcPct val="0"/>
                </a:spcBef>
              </a:pPr>
              <a:t>195</a:t>
            </a:fld>
            <a:endParaRPr lang="en-US" altLang="en-US">
              <a:latin typeface="Arial" panose="020B0604020202020204" pitchFamily="34" charset="0"/>
            </a:endParaRPr>
          </a:p>
        </p:txBody>
      </p:sp>
    </p:spTree>
    <p:extLst>
      <p:ext uri="{BB962C8B-B14F-4D97-AF65-F5344CB8AC3E}">
        <p14:creationId xmlns:p14="http://schemas.microsoft.com/office/powerpoint/2010/main" val="2961365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584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898489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3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E43775-7D4A-40B7-BC7B-329CD29B4423}" type="slidenum">
              <a:rPr lang="en-US" altLang="en-US" smtClean="0">
                <a:latin typeface="Arial" panose="020B0604020202020204" pitchFamily="34" charset="0"/>
              </a:rPr>
              <a:pPr>
                <a:spcBef>
                  <a:spcPct val="0"/>
                </a:spcBef>
              </a:pPr>
              <a:t>199</a:t>
            </a:fld>
            <a:endParaRPr lang="en-US" altLang="en-US">
              <a:latin typeface="Arial" panose="020B0604020202020204" pitchFamily="34" charset="0"/>
            </a:endParaRPr>
          </a:p>
        </p:txBody>
      </p:sp>
    </p:spTree>
    <p:extLst>
      <p:ext uri="{BB962C8B-B14F-4D97-AF65-F5344CB8AC3E}">
        <p14:creationId xmlns:p14="http://schemas.microsoft.com/office/powerpoint/2010/main" val="30478020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http://www.pmi.org/eNews/Post/2011_02-11/NLU_Get-Real-About-Your-Estimates.html</a:t>
            </a:r>
          </a:p>
          <a:p>
            <a:endParaRPr lang="en-US" altLang="en-US"/>
          </a:p>
        </p:txBody>
      </p:sp>
      <p:sp>
        <p:nvSpPr>
          <p:cNvPr id="355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3567EF4-BD42-4694-8363-68719E24BE43}" type="slidenum">
              <a:rPr lang="en-US" altLang="en-US" smtClean="0">
                <a:latin typeface="Arial" panose="020B0604020202020204" pitchFamily="34" charset="0"/>
              </a:rPr>
              <a:pPr>
                <a:spcBef>
                  <a:spcPct val="0"/>
                </a:spcBef>
              </a:pPr>
              <a:t>200</a:t>
            </a:fld>
            <a:endParaRPr lang="en-US" altLang="en-US">
              <a:latin typeface="Arial" panose="020B0604020202020204" pitchFamily="34" charset="0"/>
            </a:endParaRPr>
          </a:p>
        </p:txBody>
      </p:sp>
    </p:spTree>
    <p:extLst>
      <p:ext uri="{BB962C8B-B14F-4D97-AF65-F5344CB8AC3E}">
        <p14:creationId xmlns:p14="http://schemas.microsoft.com/office/powerpoint/2010/main" val="253060466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7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3AE2D6-ED08-4B29-A121-BA3EFEF110B9}" type="slidenum">
              <a:rPr lang="en-US" altLang="en-US" smtClean="0">
                <a:latin typeface="Arial" panose="020B0604020202020204" pitchFamily="34" charset="0"/>
              </a:rPr>
              <a:pPr>
                <a:spcBef>
                  <a:spcPct val="0"/>
                </a:spcBef>
              </a:pPr>
              <a:t>201</a:t>
            </a:fld>
            <a:endParaRPr lang="en-US" altLang="en-US">
              <a:latin typeface="Arial" panose="020B0604020202020204" pitchFamily="34" charset="0"/>
            </a:endParaRPr>
          </a:p>
        </p:txBody>
      </p:sp>
    </p:spTree>
    <p:extLst>
      <p:ext uri="{BB962C8B-B14F-4D97-AF65-F5344CB8AC3E}">
        <p14:creationId xmlns:p14="http://schemas.microsoft.com/office/powerpoint/2010/main" val="17568161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26D16D-42D5-42B9-BE80-1105D8228609}" type="slidenum">
              <a:rPr lang="en-US" altLang="en-US" smtClean="0">
                <a:latin typeface="Arial" panose="020B0604020202020204" pitchFamily="34" charset="0"/>
              </a:rPr>
              <a:pPr>
                <a:spcBef>
                  <a:spcPct val="0"/>
                </a:spcBef>
              </a:pPr>
              <a:t>202</a:t>
            </a:fld>
            <a:endParaRPr lang="en-US" altLang="en-US">
              <a:latin typeface="Arial" panose="020B0604020202020204" pitchFamily="34" charset="0"/>
            </a:endParaRPr>
          </a:p>
        </p:txBody>
      </p:sp>
      <p:sp>
        <p:nvSpPr>
          <p:cNvPr id="359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5197568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1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3465ED-CADD-4B47-B82A-FC30C8BEB13D}" type="slidenum">
              <a:rPr lang="en-US" altLang="en-US" smtClean="0">
                <a:latin typeface="Arial" panose="020B0604020202020204" pitchFamily="34" charset="0"/>
              </a:rPr>
              <a:pPr>
                <a:spcBef>
                  <a:spcPct val="0"/>
                </a:spcBef>
              </a:pPr>
              <a:t>203</a:t>
            </a:fld>
            <a:endParaRPr lang="en-US" altLang="en-US">
              <a:latin typeface="Arial" panose="020B0604020202020204" pitchFamily="34" charset="0"/>
            </a:endParaRPr>
          </a:p>
        </p:txBody>
      </p:sp>
    </p:spTree>
    <p:extLst>
      <p:ext uri="{BB962C8B-B14F-4D97-AF65-F5344CB8AC3E}">
        <p14:creationId xmlns:p14="http://schemas.microsoft.com/office/powerpoint/2010/main" val="224641323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3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864B48-37A0-46B6-8AFE-5CA358518CEF}" type="slidenum">
              <a:rPr lang="en-US" altLang="en-US" smtClean="0">
                <a:latin typeface="Arial" panose="020B0604020202020204" pitchFamily="34" charset="0"/>
              </a:rPr>
              <a:pPr>
                <a:spcBef>
                  <a:spcPct val="0"/>
                </a:spcBef>
              </a:pPr>
              <a:t>204</a:t>
            </a:fld>
            <a:endParaRPr lang="en-US" altLang="en-US">
              <a:latin typeface="Arial" panose="020B0604020202020204" pitchFamily="34" charset="0"/>
            </a:endParaRPr>
          </a:p>
        </p:txBody>
      </p:sp>
    </p:spTree>
    <p:extLst>
      <p:ext uri="{BB962C8B-B14F-4D97-AF65-F5344CB8AC3E}">
        <p14:creationId xmlns:p14="http://schemas.microsoft.com/office/powerpoint/2010/main" val="18709659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BA2FF0-E735-4DE9-87E0-4118CDC27EAC}" type="slidenum">
              <a:rPr lang="en-US" altLang="en-US" smtClean="0">
                <a:latin typeface="Arial" panose="020B0604020202020204" pitchFamily="34" charset="0"/>
              </a:rPr>
              <a:pPr>
                <a:spcBef>
                  <a:spcPct val="0"/>
                </a:spcBef>
              </a:pPr>
              <a:t>205</a:t>
            </a:fld>
            <a:endParaRPr lang="en-US" altLang="en-US">
              <a:latin typeface="Arial" panose="020B0604020202020204" pitchFamily="34" charset="0"/>
            </a:endParaRPr>
          </a:p>
        </p:txBody>
      </p:sp>
      <p:sp>
        <p:nvSpPr>
          <p:cNvPr id="3655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5041997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DBFACB-F52F-4A2E-8889-2773D32912C4}" type="slidenum">
              <a:rPr lang="en-US" altLang="en-US" smtClean="0">
                <a:latin typeface="Arial" panose="020B0604020202020204" pitchFamily="34" charset="0"/>
              </a:rPr>
              <a:pPr>
                <a:spcBef>
                  <a:spcPct val="0"/>
                </a:spcBef>
              </a:pPr>
              <a:t>206</a:t>
            </a:fld>
            <a:endParaRPr lang="en-US" altLang="en-US">
              <a:latin typeface="Arial" panose="020B0604020202020204" pitchFamily="34" charset="0"/>
            </a:endParaRPr>
          </a:p>
        </p:txBody>
      </p:sp>
      <p:sp>
        <p:nvSpPr>
          <p:cNvPr id="3676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7412114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CF29FB-4002-44F1-A0E5-BCCA796A1787}" type="slidenum">
              <a:rPr lang="en-US" altLang="en-US" smtClean="0">
                <a:latin typeface="Arial" panose="020B0604020202020204" pitchFamily="34" charset="0"/>
              </a:rPr>
              <a:pPr>
                <a:spcBef>
                  <a:spcPct val="0"/>
                </a:spcBef>
              </a:pPr>
              <a:t>207</a:t>
            </a:fld>
            <a:endParaRPr lang="en-US" altLang="en-US">
              <a:latin typeface="Arial" panose="020B0604020202020204" pitchFamily="34" charset="0"/>
            </a:endParaRPr>
          </a:p>
        </p:txBody>
      </p:sp>
      <p:sp>
        <p:nvSpPr>
          <p:cNvPr id="3696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3305128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FD7916-10B6-4A56-A122-33F61B3B5574}" type="slidenum">
              <a:rPr lang="en-US" altLang="en-US" smtClean="0">
                <a:latin typeface="Arial" panose="020B0604020202020204" pitchFamily="34" charset="0"/>
              </a:rPr>
              <a:pPr>
                <a:spcBef>
                  <a:spcPct val="0"/>
                </a:spcBef>
              </a:pPr>
              <a:t>208</a:t>
            </a:fld>
            <a:endParaRPr lang="en-US" altLang="en-US">
              <a:latin typeface="Arial" panose="020B0604020202020204" pitchFamily="34" charset="0"/>
            </a:endParaRPr>
          </a:p>
        </p:txBody>
      </p:sp>
    </p:spTree>
    <p:extLst>
      <p:ext uri="{BB962C8B-B14F-4D97-AF65-F5344CB8AC3E}">
        <p14:creationId xmlns:p14="http://schemas.microsoft.com/office/powerpoint/2010/main" val="1425395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017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7437806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2B9EB4-60BD-4448-A4FA-8975F344D308}" type="slidenum">
              <a:rPr lang="en-US" altLang="en-US" smtClean="0">
                <a:latin typeface="Arial" panose="020B0604020202020204" pitchFamily="34" charset="0"/>
              </a:rPr>
              <a:pPr>
                <a:spcBef>
                  <a:spcPct val="0"/>
                </a:spcBef>
              </a:pPr>
              <a:t>209</a:t>
            </a:fld>
            <a:endParaRPr lang="en-US" altLang="en-US">
              <a:latin typeface="Arial" panose="020B0604020202020204" pitchFamily="34" charset="0"/>
            </a:endParaRPr>
          </a:p>
        </p:txBody>
      </p:sp>
    </p:spTree>
    <p:extLst>
      <p:ext uri="{BB962C8B-B14F-4D97-AF65-F5344CB8AC3E}">
        <p14:creationId xmlns:p14="http://schemas.microsoft.com/office/powerpoint/2010/main" val="150599234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5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A2B739-D852-4A51-9D43-AB38F87E56AF}" type="slidenum">
              <a:rPr lang="en-US" altLang="en-US" smtClean="0">
                <a:latin typeface="Arial" panose="020B0604020202020204" pitchFamily="34" charset="0"/>
              </a:rPr>
              <a:pPr>
                <a:spcBef>
                  <a:spcPct val="0"/>
                </a:spcBef>
              </a:pPr>
              <a:t>210</a:t>
            </a:fld>
            <a:endParaRPr lang="en-US" altLang="en-US">
              <a:latin typeface="Arial" panose="020B0604020202020204" pitchFamily="34" charset="0"/>
            </a:endParaRPr>
          </a:p>
        </p:txBody>
      </p:sp>
    </p:spTree>
    <p:extLst>
      <p:ext uri="{BB962C8B-B14F-4D97-AF65-F5344CB8AC3E}">
        <p14:creationId xmlns:p14="http://schemas.microsoft.com/office/powerpoint/2010/main" val="346360704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7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BD0AFC-3DA6-45EF-A4FE-79C0C590496F}" type="slidenum">
              <a:rPr lang="en-US" altLang="en-US" smtClean="0">
                <a:latin typeface="Arial" panose="020B0604020202020204" pitchFamily="34" charset="0"/>
              </a:rPr>
              <a:pPr>
                <a:spcBef>
                  <a:spcPct val="0"/>
                </a:spcBef>
              </a:pPr>
              <a:t>211</a:t>
            </a:fld>
            <a:endParaRPr lang="en-US" altLang="en-US">
              <a:latin typeface="Arial" panose="020B0604020202020204" pitchFamily="34" charset="0"/>
            </a:endParaRPr>
          </a:p>
        </p:txBody>
      </p:sp>
    </p:spTree>
    <p:extLst>
      <p:ext uri="{BB962C8B-B14F-4D97-AF65-F5344CB8AC3E}">
        <p14:creationId xmlns:p14="http://schemas.microsoft.com/office/powerpoint/2010/main" val="71866795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79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5F4351-E989-4545-8320-D0F9F6468CA4}" type="slidenum">
              <a:rPr lang="en-US" altLang="en-US" smtClean="0">
                <a:latin typeface="Arial" panose="020B0604020202020204" pitchFamily="34" charset="0"/>
              </a:rPr>
              <a:pPr>
                <a:spcBef>
                  <a:spcPct val="0"/>
                </a:spcBef>
              </a:pPr>
              <a:t>212</a:t>
            </a:fld>
            <a:endParaRPr lang="en-US" altLang="en-US">
              <a:latin typeface="Arial" panose="020B0604020202020204" pitchFamily="34" charset="0"/>
            </a:endParaRPr>
          </a:p>
        </p:txBody>
      </p:sp>
    </p:spTree>
    <p:extLst>
      <p:ext uri="{BB962C8B-B14F-4D97-AF65-F5344CB8AC3E}">
        <p14:creationId xmlns:p14="http://schemas.microsoft.com/office/powerpoint/2010/main" val="325716853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1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46C2F05-AA5F-4A79-9B2F-4BDE3BF4CA73}" type="slidenum">
              <a:rPr lang="en-US" altLang="en-US" smtClean="0">
                <a:latin typeface="Arial" panose="020B0604020202020204" pitchFamily="34" charset="0"/>
              </a:rPr>
              <a:pPr>
                <a:spcBef>
                  <a:spcPct val="0"/>
                </a:spcBef>
              </a:pPr>
              <a:t>213</a:t>
            </a:fld>
            <a:endParaRPr lang="en-US" altLang="en-US">
              <a:latin typeface="Arial" panose="020B0604020202020204" pitchFamily="34" charset="0"/>
            </a:endParaRPr>
          </a:p>
        </p:txBody>
      </p:sp>
    </p:spTree>
    <p:extLst>
      <p:ext uri="{BB962C8B-B14F-4D97-AF65-F5344CB8AC3E}">
        <p14:creationId xmlns:p14="http://schemas.microsoft.com/office/powerpoint/2010/main" val="133720885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4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A068B7-7617-4F29-AC2E-20C3B93B1AA9}" type="slidenum">
              <a:rPr lang="en-US" altLang="en-US" smtClean="0">
                <a:latin typeface="Arial" panose="020B0604020202020204" pitchFamily="34" charset="0"/>
              </a:rPr>
              <a:pPr>
                <a:spcBef>
                  <a:spcPct val="0"/>
                </a:spcBef>
              </a:pPr>
              <a:t>214</a:t>
            </a:fld>
            <a:endParaRPr lang="en-US" altLang="en-US">
              <a:latin typeface="Arial" panose="020B0604020202020204" pitchFamily="34" charset="0"/>
            </a:endParaRPr>
          </a:p>
        </p:txBody>
      </p:sp>
    </p:spTree>
    <p:extLst>
      <p:ext uri="{BB962C8B-B14F-4D97-AF65-F5344CB8AC3E}">
        <p14:creationId xmlns:p14="http://schemas.microsoft.com/office/powerpoint/2010/main" val="25416129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6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9B854A-5C5E-47F0-833C-C00C117A6AE2}" type="slidenum">
              <a:rPr lang="en-US" altLang="en-US" smtClean="0">
                <a:latin typeface="Arial" panose="020B0604020202020204" pitchFamily="34" charset="0"/>
              </a:rPr>
              <a:pPr>
                <a:spcBef>
                  <a:spcPct val="0"/>
                </a:spcBef>
              </a:pPr>
              <a:t>215</a:t>
            </a:fld>
            <a:endParaRPr lang="en-US" altLang="en-US">
              <a:latin typeface="Arial" panose="020B0604020202020204" pitchFamily="34" charset="0"/>
            </a:endParaRPr>
          </a:p>
        </p:txBody>
      </p:sp>
    </p:spTree>
    <p:extLst>
      <p:ext uri="{BB962C8B-B14F-4D97-AF65-F5344CB8AC3E}">
        <p14:creationId xmlns:p14="http://schemas.microsoft.com/office/powerpoint/2010/main" val="356140485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8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52A5F4-2494-48A1-A94D-E9AEA0C48E19}" type="slidenum">
              <a:rPr lang="en-US" altLang="en-US" smtClean="0">
                <a:latin typeface="Arial" panose="020B0604020202020204" pitchFamily="34" charset="0"/>
              </a:rPr>
              <a:pPr>
                <a:spcBef>
                  <a:spcPct val="0"/>
                </a:spcBef>
              </a:pPr>
              <a:t>216</a:t>
            </a:fld>
            <a:endParaRPr lang="en-US" altLang="en-US">
              <a:latin typeface="Arial" panose="020B0604020202020204" pitchFamily="34" charset="0"/>
            </a:endParaRPr>
          </a:p>
        </p:txBody>
      </p:sp>
    </p:spTree>
    <p:extLst>
      <p:ext uri="{BB962C8B-B14F-4D97-AF65-F5344CB8AC3E}">
        <p14:creationId xmlns:p14="http://schemas.microsoft.com/office/powerpoint/2010/main" val="243495261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0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0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21A2D8-4764-44E4-A05C-BCDCDF87C0C2}" type="slidenum">
              <a:rPr lang="en-US" altLang="en-US" smtClean="0">
                <a:latin typeface="Arial" panose="020B0604020202020204" pitchFamily="34" charset="0"/>
              </a:rPr>
              <a:pPr>
                <a:spcBef>
                  <a:spcPct val="0"/>
                </a:spcBef>
              </a:pPr>
              <a:t>217</a:t>
            </a:fld>
            <a:endParaRPr lang="en-US" altLang="en-US">
              <a:latin typeface="Arial" panose="020B0604020202020204" pitchFamily="34" charset="0"/>
            </a:endParaRPr>
          </a:p>
        </p:txBody>
      </p:sp>
    </p:spTree>
    <p:extLst>
      <p:ext uri="{BB962C8B-B14F-4D97-AF65-F5344CB8AC3E}">
        <p14:creationId xmlns:p14="http://schemas.microsoft.com/office/powerpoint/2010/main" val="258014161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2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F96420-3515-41C2-8A9E-19A8563A59B8}" type="slidenum">
              <a:rPr lang="en-US" altLang="en-US" smtClean="0">
                <a:latin typeface="Arial" panose="020B0604020202020204" pitchFamily="34" charset="0"/>
              </a:rPr>
              <a:pPr>
                <a:spcBef>
                  <a:spcPct val="0"/>
                </a:spcBef>
              </a:pPr>
              <a:t>218</a:t>
            </a:fld>
            <a:endParaRPr lang="en-US" altLang="en-US">
              <a:latin typeface="Arial" panose="020B0604020202020204" pitchFamily="34" charset="0"/>
            </a:endParaRPr>
          </a:p>
        </p:txBody>
      </p:sp>
    </p:spTree>
    <p:extLst>
      <p:ext uri="{BB962C8B-B14F-4D97-AF65-F5344CB8AC3E}">
        <p14:creationId xmlns:p14="http://schemas.microsoft.com/office/powerpoint/2010/main" val="2751516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222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49522379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4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4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F0DD1F-64F4-478E-858A-681A622E28A7}" type="slidenum">
              <a:rPr lang="en-US" altLang="en-US" smtClean="0">
                <a:latin typeface="Arial" panose="020B0604020202020204" pitchFamily="34" charset="0"/>
              </a:rPr>
              <a:pPr>
                <a:spcBef>
                  <a:spcPct val="0"/>
                </a:spcBef>
              </a:pPr>
              <a:t>219</a:t>
            </a:fld>
            <a:endParaRPr lang="en-US" altLang="en-US">
              <a:latin typeface="Arial" panose="020B0604020202020204" pitchFamily="34" charset="0"/>
            </a:endParaRPr>
          </a:p>
        </p:txBody>
      </p:sp>
    </p:spTree>
    <p:extLst>
      <p:ext uri="{BB962C8B-B14F-4D97-AF65-F5344CB8AC3E}">
        <p14:creationId xmlns:p14="http://schemas.microsoft.com/office/powerpoint/2010/main" val="401952784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8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8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C986A5-B90A-4889-B871-AE3CF9932C82}" type="slidenum">
              <a:rPr lang="en-US" altLang="en-US" smtClean="0">
                <a:latin typeface="Arial" panose="020B0604020202020204" pitchFamily="34" charset="0"/>
              </a:rPr>
              <a:pPr>
                <a:spcBef>
                  <a:spcPct val="0"/>
                </a:spcBef>
              </a:pPr>
              <a:t>220</a:t>
            </a:fld>
            <a:endParaRPr lang="en-US" altLang="en-US">
              <a:latin typeface="Arial" panose="020B0604020202020204" pitchFamily="34" charset="0"/>
            </a:endParaRPr>
          </a:p>
        </p:txBody>
      </p:sp>
    </p:spTree>
    <p:extLst>
      <p:ext uri="{BB962C8B-B14F-4D97-AF65-F5344CB8AC3E}">
        <p14:creationId xmlns:p14="http://schemas.microsoft.com/office/powerpoint/2010/main" val="4832990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0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0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D6C192-1035-44C6-8EA7-132849C4B348}" type="slidenum">
              <a:rPr lang="en-US" altLang="en-US" smtClean="0">
                <a:latin typeface="Arial" panose="020B0604020202020204" pitchFamily="34" charset="0"/>
              </a:rPr>
              <a:pPr>
                <a:spcBef>
                  <a:spcPct val="0"/>
                </a:spcBef>
              </a:pPr>
              <a:t>221</a:t>
            </a:fld>
            <a:endParaRPr lang="en-US" altLang="en-US">
              <a:latin typeface="Arial" panose="020B0604020202020204" pitchFamily="34" charset="0"/>
            </a:endParaRPr>
          </a:p>
        </p:txBody>
      </p:sp>
    </p:spTree>
    <p:extLst>
      <p:ext uri="{BB962C8B-B14F-4D97-AF65-F5344CB8AC3E}">
        <p14:creationId xmlns:p14="http://schemas.microsoft.com/office/powerpoint/2010/main" val="387904764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2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2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0FD242-4656-4EA0-BD4A-4487E5B7CCC1}" type="slidenum">
              <a:rPr lang="en-US" altLang="en-US" smtClean="0">
                <a:latin typeface="Arial" panose="020B0604020202020204" pitchFamily="34" charset="0"/>
              </a:rPr>
              <a:pPr>
                <a:spcBef>
                  <a:spcPct val="0"/>
                </a:spcBef>
              </a:pPr>
              <a:t>222</a:t>
            </a:fld>
            <a:endParaRPr lang="en-US" altLang="en-US">
              <a:latin typeface="Arial" panose="020B0604020202020204" pitchFamily="34" charset="0"/>
            </a:endParaRPr>
          </a:p>
        </p:txBody>
      </p:sp>
    </p:spTree>
    <p:extLst>
      <p:ext uri="{BB962C8B-B14F-4D97-AF65-F5344CB8AC3E}">
        <p14:creationId xmlns:p14="http://schemas.microsoft.com/office/powerpoint/2010/main" val="127229108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8EB838-945B-46B3-9049-26C7D4102264}" type="slidenum">
              <a:rPr lang="en-US" altLang="en-US" smtClean="0">
                <a:latin typeface="Arial" panose="020B0604020202020204" pitchFamily="34" charset="0"/>
              </a:rPr>
              <a:pPr>
                <a:spcBef>
                  <a:spcPct val="0"/>
                </a:spcBef>
              </a:pPr>
              <a:t>223</a:t>
            </a:fld>
            <a:endParaRPr lang="en-US" altLang="en-US">
              <a:latin typeface="Arial" panose="020B0604020202020204" pitchFamily="34" charset="0"/>
            </a:endParaRPr>
          </a:p>
        </p:txBody>
      </p:sp>
      <p:sp>
        <p:nvSpPr>
          <p:cNvPr id="4044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4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14028349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4FE60D-9401-4C5F-92F1-5F01AF245547}" type="slidenum">
              <a:rPr lang="en-US" altLang="en-US" smtClean="0">
                <a:latin typeface="Arial" panose="020B0604020202020204" pitchFamily="34" charset="0"/>
              </a:rPr>
              <a:pPr>
                <a:spcBef>
                  <a:spcPct val="0"/>
                </a:spcBef>
              </a:pPr>
              <a:t>224</a:t>
            </a:fld>
            <a:endParaRPr lang="en-US" altLang="en-US">
              <a:latin typeface="Arial" panose="020B0604020202020204" pitchFamily="34" charset="0"/>
            </a:endParaRPr>
          </a:p>
        </p:txBody>
      </p:sp>
      <p:sp>
        <p:nvSpPr>
          <p:cNvPr id="4065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65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1115794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1560B7-5F0A-452E-8446-5CA67411382E}" type="slidenum">
              <a:rPr lang="en-US" altLang="en-US" smtClean="0">
                <a:latin typeface="Arial" panose="020B0604020202020204" pitchFamily="34" charset="0"/>
              </a:rPr>
              <a:pPr>
                <a:spcBef>
                  <a:spcPct val="0"/>
                </a:spcBef>
              </a:pPr>
              <a:t>225</a:t>
            </a:fld>
            <a:endParaRPr lang="en-US" altLang="en-US">
              <a:latin typeface="Arial" panose="020B0604020202020204" pitchFamily="34" charset="0"/>
            </a:endParaRPr>
          </a:p>
        </p:txBody>
      </p:sp>
      <p:sp>
        <p:nvSpPr>
          <p:cNvPr id="4085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7685591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A0A80A-D5C5-491A-8884-C6C70D5975F2}" type="slidenum">
              <a:rPr lang="en-US" altLang="en-US" smtClean="0">
                <a:latin typeface="Arial" panose="020B0604020202020204" pitchFamily="34" charset="0"/>
              </a:rPr>
              <a:pPr>
                <a:spcBef>
                  <a:spcPct val="0"/>
                </a:spcBef>
              </a:pPr>
              <a:t>226</a:t>
            </a:fld>
            <a:endParaRPr lang="en-US" altLang="en-US">
              <a:latin typeface="Arial" panose="020B0604020202020204" pitchFamily="34" charset="0"/>
            </a:endParaRPr>
          </a:p>
        </p:txBody>
      </p:sp>
      <p:sp>
        <p:nvSpPr>
          <p:cNvPr id="4106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1828022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2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2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3B21DB-981F-4392-AA92-8BBCF901E05A}" type="slidenum">
              <a:rPr lang="en-US" altLang="en-US" smtClean="0">
                <a:latin typeface="Arial" panose="020B0604020202020204" pitchFamily="34" charset="0"/>
              </a:rPr>
              <a:pPr>
                <a:spcBef>
                  <a:spcPct val="0"/>
                </a:spcBef>
              </a:pPr>
              <a:t>227</a:t>
            </a:fld>
            <a:endParaRPr lang="en-US" altLang="en-US">
              <a:latin typeface="Arial" panose="020B0604020202020204" pitchFamily="34" charset="0"/>
            </a:endParaRPr>
          </a:p>
        </p:txBody>
      </p:sp>
    </p:spTree>
    <p:extLst>
      <p:ext uri="{BB962C8B-B14F-4D97-AF65-F5344CB8AC3E}">
        <p14:creationId xmlns:p14="http://schemas.microsoft.com/office/powerpoint/2010/main" val="380565818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DE2DCF-CE36-43FB-8042-71BF49396ACA}" type="slidenum">
              <a:rPr lang="en-US" altLang="en-US" smtClean="0">
                <a:latin typeface="Arial" panose="020B0604020202020204" pitchFamily="34" charset="0"/>
              </a:rPr>
              <a:pPr>
                <a:spcBef>
                  <a:spcPct val="0"/>
                </a:spcBef>
              </a:pPr>
              <a:t>228</a:t>
            </a:fld>
            <a:endParaRPr lang="en-US" altLang="en-US">
              <a:latin typeface="Arial" panose="020B0604020202020204" pitchFamily="34" charset="0"/>
            </a:endParaRPr>
          </a:p>
        </p:txBody>
      </p:sp>
      <p:sp>
        <p:nvSpPr>
          <p:cNvPr id="4147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242018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509297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9ECC32-53F5-4BED-8B83-0671AC250598}" type="slidenum">
              <a:rPr lang="en-US" altLang="en-US" smtClean="0">
                <a:latin typeface="Arial" panose="020B0604020202020204" pitchFamily="34" charset="0"/>
              </a:rPr>
              <a:pPr>
                <a:spcBef>
                  <a:spcPct val="0"/>
                </a:spcBef>
              </a:pPr>
              <a:t>229</a:t>
            </a:fld>
            <a:endParaRPr lang="en-US" altLang="en-US">
              <a:latin typeface="Arial" panose="020B0604020202020204" pitchFamily="34" charset="0"/>
            </a:endParaRPr>
          </a:p>
        </p:txBody>
      </p:sp>
      <p:sp>
        <p:nvSpPr>
          <p:cNvPr id="4167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67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414994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96B08D-1502-44D5-B815-87098C787A65}" type="slidenum">
              <a:rPr lang="en-US" altLang="en-US" smtClean="0">
                <a:latin typeface="Arial" panose="020B0604020202020204" pitchFamily="34" charset="0"/>
              </a:rPr>
              <a:pPr>
                <a:spcBef>
                  <a:spcPct val="0"/>
                </a:spcBef>
              </a:pPr>
              <a:t>230</a:t>
            </a:fld>
            <a:endParaRPr lang="en-US" altLang="en-US">
              <a:latin typeface="Arial" panose="020B0604020202020204" pitchFamily="34" charset="0"/>
            </a:endParaRPr>
          </a:p>
        </p:txBody>
      </p:sp>
      <p:sp>
        <p:nvSpPr>
          <p:cNvPr id="4188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88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2620790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0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0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33D2F3-8435-4FA7-9042-1BF138EA3D7E}" type="slidenum">
              <a:rPr lang="en-US" altLang="en-US" smtClean="0">
                <a:latin typeface="Arial" panose="020B0604020202020204" pitchFamily="34" charset="0"/>
              </a:rPr>
              <a:pPr>
                <a:spcBef>
                  <a:spcPct val="0"/>
                </a:spcBef>
              </a:pPr>
              <a:t>231</a:t>
            </a:fld>
            <a:endParaRPr lang="en-US" altLang="en-US">
              <a:latin typeface="Arial" panose="020B0604020202020204" pitchFamily="34" charset="0"/>
            </a:endParaRPr>
          </a:p>
        </p:txBody>
      </p:sp>
    </p:spTree>
    <p:extLst>
      <p:ext uri="{BB962C8B-B14F-4D97-AF65-F5344CB8AC3E}">
        <p14:creationId xmlns:p14="http://schemas.microsoft.com/office/powerpoint/2010/main" val="96862228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1B85E3-55C5-4943-8263-0B0C45AE536F}" type="slidenum">
              <a:rPr lang="en-US" altLang="en-US" smtClean="0">
                <a:latin typeface="Arial" panose="020B0604020202020204" pitchFamily="34" charset="0"/>
              </a:rPr>
              <a:pPr>
                <a:spcBef>
                  <a:spcPct val="0"/>
                </a:spcBef>
              </a:pPr>
              <a:t>232</a:t>
            </a:fld>
            <a:endParaRPr lang="en-US" altLang="en-US">
              <a:latin typeface="Arial" panose="020B0604020202020204" pitchFamily="34" charset="0"/>
            </a:endParaRPr>
          </a:p>
        </p:txBody>
      </p:sp>
      <p:sp>
        <p:nvSpPr>
          <p:cNvPr id="42291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03593708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A6E16A-5FF4-43D1-9F27-60ECC8EF0CC5}" type="slidenum">
              <a:rPr lang="en-US" altLang="en-US" smtClean="0">
                <a:latin typeface="Arial" panose="020B0604020202020204" pitchFamily="34" charset="0"/>
              </a:rPr>
              <a:pPr>
                <a:spcBef>
                  <a:spcPct val="0"/>
                </a:spcBef>
              </a:pPr>
              <a:t>233</a:t>
            </a:fld>
            <a:endParaRPr lang="en-US" altLang="en-US">
              <a:latin typeface="Arial" panose="020B0604020202020204" pitchFamily="34" charset="0"/>
            </a:endParaRPr>
          </a:p>
        </p:txBody>
      </p:sp>
      <p:sp>
        <p:nvSpPr>
          <p:cNvPr id="42496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49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5036714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7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2D85F2-C532-46D4-B0FF-ECE734696F19}" type="slidenum">
              <a:rPr lang="en-US" altLang="en-US" smtClean="0">
                <a:latin typeface="Arial" panose="020B0604020202020204" pitchFamily="34" charset="0"/>
              </a:rPr>
              <a:pPr>
                <a:spcBef>
                  <a:spcPct val="0"/>
                </a:spcBef>
              </a:pPr>
              <a:t>234</a:t>
            </a:fld>
            <a:endParaRPr lang="en-US" altLang="en-US">
              <a:latin typeface="Arial" panose="020B0604020202020204" pitchFamily="34" charset="0"/>
            </a:endParaRPr>
          </a:p>
        </p:txBody>
      </p:sp>
    </p:spTree>
    <p:extLst>
      <p:ext uri="{BB962C8B-B14F-4D97-AF65-F5344CB8AC3E}">
        <p14:creationId xmlns:p14="http://schemas.microsoft.com/office/powerpoint/2010/main" val="334176895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E6829C-F514-464F-96CE-20426A8F210F}" type="slidenum">
              <a:rPr lang="en-US" altLang="en-US" smtClean="0">
                <a:latin typeface="Arial" panose="020B0604020202020204" pitchFamily="34" charset="0"/>
              </a:rPr>
              <a:pPr>
                <a:spcBef>
                  <a:spcPct val="0"/>
                </a:spcBef>
              </a:pPr>
              <a:t>235</a:t>
            </a:fld>
            <a:endParaRPr lang="en-US" altLang="en-US">
              <a:latin typeface="Arial" panose="020B0604020202020204" pitchFamily="34" charset="0"/>
            </a:endParaRPr>
          </a:p>
        </p:txBody>
      </p:sp>
      <p:sp>
        <p:nvSpPr>
          <p:cNvPr id="429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21789709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1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1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AA5487-E436-45DF-BE3D-9BA7C215FDD4}" type="slidenum">
              <a:rPr lang="en-US" altLang="en-US" smtClean="0">
                <a:latin typeface="Arial" panose="020B0604020202020204" pitchFamily="34" charset="0"/>
              </a:rPr>
              <a:pPr>
                <a:spcBef>
                  <a:spcPct val="0"/>
                </a:spcBef>
              </a:pPr>
              <a:t>236</a:t>
            </a:fld>
            <a:endParaRPr lang="en-US" altLang="en-US">
              <a:latin typeface="Arial" panose="020B0604020202020204" pitchFamily="34" charset="0"/>
            </a:endParaRPr>
          </a:p>
        </p:txBody>
      </p:sp>
    </p:spTree>
    <p:extLst>
      <p:ext uri="{BB962C8B-B14F-4D97-AF65-F5344CB8AC3E}">
        <p14:creationId xmlns:p14="http://schemas.microsoft.com/office/powerpoint/2010/main" val="28224025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237</a:t>
            </a:fld>
            <a:endParaRPr lang="en-US" altLang="en-US">
              <a:latin typeface="Arial" panose="020B0604020202020204" pitchFamily="34" charset="0"/>
            </a:endParaRPr>
          </a:p>
        </p:txBody>
      </p:sp>
    </p:spTree>
    <p:extLst>
      <p:ext uri="{BB962C8B-B14F-4D97-AF65-F5344CB8AC3E}">
        <p14:creationId xmlns:p14="http://schemas.microsoft.com/office/powerpoint/2010/main" val="307187672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D4CC3C-2782-44FF-960A-640CD6EEDCF6}" type="slidenum">
              <a:rPr lang="en-US" altLang="en-US" smtClean="0">
                <a:latin typeface="Arial" panose="020B0604020202020204" pitchFamily="34" charset="0"/>
              </a:rPr>
              <a:pPr>
                <a:spcBef>
                  <a:spcPct val="0"/>
                </a:spcBef>
              </a:pPr>
              <a:t>238</a:t>
            </a:fld>
            <a:endParaRPr lang="en-US" altLang="en-US">
              <a:latin typeface="Arial" panose="020B0604020202020204" pitchFamily="34" charset="0"/>
            </a:endParaRPr>
          </a:p>
        </p:txBody>
      </p:sp>
      <p:sp>
        <p:nvSpPr>
          <p:cNvPr id="435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88396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97CE5A-F5B4-4A25-9E76-78673B74E1DB}" type="slidenum">
              <a:rPr lang="en-US" altLang="en-US" smtClean="0"/>
              <a:pPr/>
              <a:t>3</a:t>
            </a:fld>
            <a:endParaRPr lang="en-US" altLang="en-US"/>
          </a:p>
        </p:txBody>
      </p:sp>
    </p:spTree>
    <p:extLst>
      <p:ext uri="{BB962C8B-B14F-4D97-AF65-F5344CB8AC3E}">
        <p14:creationId xmlns:p14="http://schemas.microsoft.com/office/powerpoint/2010/main" val="202502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632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5015207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7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7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13A88-CD3D-40CA-9EE5-1F0C1F0EE8D8}" type="slidenum">
              <a:rPr lang="en-US" altLang="en-US" smtClean="0">
                <a:latin typeface="Arial" panose="020B0604020202020204" pitchFamily="34" charset="0"/>
              </a:rPr>
              <a:pPr>
                <a:spcBef>
                  <a:spcPct val="0"/>
                </a:spcBef>
              </a:pPr>
              <a:t>239</a:t>
            </a:fld>
            <a:endParaRPr lang="en-US" altLang="en-US">
              <a:latin typeface="Arial" panose="020B0604020202020204" pitchFamily="34" charset="0"/>
            </a:endParaRPr>
          </a:p>
        </p:txBody>
      </p:sp>
    </p:spTree>
    <p:extLst>
      <p:ext uri="{BB962C8B-B14F-4D97-AF65-F5344CB8AC3E}">
        <p14:creationId xmlns:p14="http://schemas.microsoft.com/office/powerpoint/2010/main" val="385490182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1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EDB20D3-1095-4332-8430-51C375C85534}" type="slidenum">
              <a:rPr lang="en-US" altLang="en-US" smtClean="0">
                <a:latin typeface="Arial" panose="020B0604020202020204" pitchFamily="34" charset="0"/>
              </a:rPr>
              <a:pPr>
                <a:spcBef>
                  <a:spcPct val="0"/>
                </a:spcBef>
              </a:pPr>
              <a:t>242</a:t>
            </a:fld>
            <a:endParaRPr lang="en-US" altLang="en-US">
              <a:latin typeface="Arial" panose="020B0604020202020204" pitchFamily="34" charset="0"/>
            </a:endParaRPr>
          </a:p>
        </p:txBody>
      </p:sp>
    </p:spTree>
    <p:extLst>
      <p:ext uri="{BB962C8B-B14F-4D97-AF65-F5344CB8AC3E}">
        <p14:creationId xmlns:p14="http://schemas.microsoft.com/office/powerpoint/2010/main" val="2900161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3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535E7C-879E-42F6-9603-E18FD988A431}" type="slidenum">
              <a:rPr lang="en-US" altLang="en-US" smtClean="0">
                <a:latin typeface="Arial" panose="020B0604020202020204" pitchFamily="34" charset="0"/>
              </a:rPr>
              <a:pPr>
                <a:spcBef>
                  <a:spcPct val="0"/>
                </a:spcBef>
              </a:pPr>
              <a:t>243</a:t>
            </a:fld>
            <a:endParaRPr lang="en-US" altLang="en-US">
              <a:latin typeface="Arial" panose="020B0604020202020204" pitchFamily="34" charset="0"/>
            </a:endParaRPr>
          </a:p>
        </p:txBody>
      </p:sp>
    </p:spTree>
    <p:extLst>
      <p:ext uri="{BB962C8B-B14F-4D97-AF65-F5344CB8AC3E}">
        <p14:creationId xmlns:p14="http://schemas.microsoft.com/office/powerpoint/2010/main" val="281894571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2B3826-0750-46D0-9FA4-CEEC6FA78270}" type="slidenum">
              <a:rPr lang="en-US" altLang="en-US" smtClean="0">
                <a:latin typeface="Arial" panose="020B0604020202020204" pitchFamily="34" charset="0"/>
              </a:rPr>
              <a:pPr>
                <a:spcBef>
                  <a:spcPct val="0"/>
                </a:spcBef>
              </a:pPr>
              <a:t>244</a:t>
            </a:fld>
            <a:endParaRPr lang="en-US" altLang="en-US">
              <a:latin typeface="Arial" panose="020B0604020202020204" pitchFamily="34" charset="0"/>
            </a:endParaRPr>
          </a:p>
        </p:txBody>
      </p:sp>
      <p:sp>
        <p:nvSpPr>
          <p:cNvPr id="4556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02465414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7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2900C7-E92D-4EC8-833E-F7ACF13F625C}" type="slidenum">
              <a:rPr lang="en-US" altLang="en-US" smtClean="0">
                <a:latin typeface="Arial" panose="020B0604020202020204" pitchFamily="34" charset="0"/>
              </a:rPr>
              <a:pPr>
                <a:spcBef>
                  <a:spcPct val="0"/>
                </a:spcBef>
              </a:pPr>
              <a:t>245</a:t>
            </a:fld>
            <a:endParaRPr lang="en-US" altLang="en-US">
              <a:latin typeface="Arial" panose="020B0604020202020204" pitchFamily="34" charset="0"/>
            </a:endParaRPr>
          </a:p>
        </p:txBody>
      </p:sp>
    </p:spTree>
    <p:extLst>
      <p:ext uri="{BB962C8B-B14F-4D97-AF65-F5344CB8AC3E}">
        <p14:creationId xmlns:p14="http://schemas.microsoft.com/office/powerpoint/2010/main" val="210975201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7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7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21709-CFC5-413F-A490-85271AACFDAC}" type="slidenum">
              <a:rPr lang="en-US" altLang="en-US" smtClean="0">
                <a:latin typeface="Arial" panose="020B0604020202020204" pitchFamily="34" charset="0"/>
              </a:rPr>
              <a:pPr>
                <a:spcBef>
                  <a:spcPct val="0"/>
                </a:spcBef>
              </a:pPr>
              <a:t>246</a:t>
            </a:fld>
            <a:endParaRPr lang="en-US" altLang="en-US">
              <a:latin typeface="Arial" panose="020B0604020202020204" pitchFamily="34" charset="0"/>
            </a:endParaRPr>
          </a:p>
        </p:txBody>
      </p:sp>
    </p:spTree>
    <p:extLst>
      <p:ext uri="{BB962C8B-B14F-4D97-AF65-F5344CB8AC3E}">
        <p14:creationId xmlns:p14="http://schemas.microsoft.com/office/powerpoint/2010/main" val="264237265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5E9995-9E82-4792-93E9-157EF7467A53}" type="slidenum">
              <a:rPr lang="en-US" altLang="en-US" smtClean="0">
                <a:latin typeface="Arial" panose="020B0604020202020204" pitchFamily="34" charset="0"/>
              </a:rPr>
              <a:pPr>
                <a:spcBef>
                  <a:spcPct val="0"/>
                </a:spcBef>
              </a:pPr>
              <a:t>247</a:t>
            </a:fld>
            <a:endParaRPr lang="en-US" altLang="en-US">
              <a:latin typeface="Arial" panose="020B0604020202020204" pitchFamily="34" charset="0"/>
            </a:endParaRPr>
          </a:p>
        </p:txBody>
      </p:sp>
      <p:sp>
        <p:nvSpPr>
          <p:cNvPr id="470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14794798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2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85709E-8DFB-4FBA-A1A8-449B37CC80EF}" type="slidenum">
              <a:rPr lang="en-US" altLang="en-US" smtClean="0">
                <a:latin typeface="Arial" panose="020B0604020202020204" pitchFamily="34" charset="0"/>
              </a:rPr>
              <a:pPr>
                <a:spcBef>
                  <a:spcPct val="0"/>
                </a:spcBef>
              </a:pPr>
              <a:t>248</a:t>
            </a:fld>
            <a:endParaRPr lang="en-US" altLang="en-US">
              <a:latin typeface="Arial" panose="020B0604020202020204" pitchFamily="34" charset="0"/>
            </a:endParaRPr>
          </a:p>
        </p:txBody>
      </p:sp>
    </p:spTree>
    <p:extLst>
      <p:ext uri="{BB962C8B-B14F-4D97-AF65-F5344CB8AC3E}">
        <p14:creationId xmlns:p14="http://schemas.microsoft.com/office/powerpoint/2010/main" val="195412030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4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5F46E6-658E-484A-9212-A143A63165B1}" type="slidenum">
              <a:rPr lang="en-US" altLang="en-US" smtClean="0">
                <a:latin typeface="Arial" panose="020B0604020202020204" pitchFamily="34" charset="0"/>
              </a:rPr>
              <a:pPr>
                <a:spcBef>
                  <a:spcPct val="0"/>
                </a:spcBef>
              </a:pPr>
              <a:t>249</a:t>
            </a:fld>
            <a:endParaRPr lang="en-US" altLang="en-US">
              <a:latin typeface="Arial" panose="020B0604020202020204" pitchFamily="34" charset="0"/>
            </a:endParaRPr>
          </a:p>
        </p:txBody>
      </p:sp>
    </p:spTree>
    <p:extLst>
      <p:ext uri="{BB962C8B-B14F-4D97-AF65-F5344CB8AC3E}">
        <p14:creationId xmlns:p14="http://schemas.microsoft.com/office/powerpoint/2010/main" val="224392001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6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6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943079-23B3-4F3E-A99A-0874381DFF57}" type="slidenum">
              <a:rPr lang="en-US" altLang="en-US" smtClean="0">
                <a:latin typeface="Arial" panose="020B0604020202020204" pitchFamily="34" charset="0"/>
              </a:rPr>
              <a:pPr>
                <a:spcBef>
                  <a:spcPct val="0"/>
                </a:spcBef>
              </a:pPr>
              <a:t>250</a:t>
            </a:fld>
            <a:endParaRPr lang="en-US" altLang="en-US">
              <a:latin typeface="Arial" panose="020B0604020202020204" pitchFamily="34" charset="0"/>
            </a:endParaRPr>
          </a:p>
        </p:txBody>
      </p:sp>
    </p:spTree>
    <p:extLst>
      <p:ext uri="{BB962C8B-B14F-4D97-AF65-F5344CB8AC3E}">
        <p14:creationId xmlns:p14="http://schemas.microsoft.com/office/powerpoint/2010/main" val="3112744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837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0411119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8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8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ABC904-34AB-4E2B-82DD-6DC8F72DAD4E}" type="slidenum">
              <a:rPr lang="en-US" altLang="en-US" smtClean="0">
                <a:latin typeface="Arial" panose="020B0604020202020204" pitchFamily="34" charset="0"/>
              </a:rPr>
              <a:pPr>
                <a:spcBef>
                  <a:spcPct val="0"/>
                </a:spcBef>
              </a:pPr>
              <a:t>251</a:t>
            </a:fld>
            <a:endParaRPr lang="en-US" altLang="en-US">
              <a:latin typeface="Arial" panose="020B0604020202020204" pitchFamily="34" charset="0"/>
            </a:endParaRPr>
          </a:p>
        </p:txBody>
      </p:sp>
    </p:spTree>
    <p:extLst>
      <p:ext uri="{BB962C8B-B14F-4D97-AF65-F5344CB8AC3E}">
        <p14:creationId xmlns:p14="http://schemas.microsoft.com/office/powerpoint/2010/main" val="215195653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1DF19E-0488-4673-93AC-6C2DFAC3FD43}" type="slidenum">
              <a:rPr lang="en-US" altLang="en-US" smtClean="0">
                <a:latin typeface="Arial" panose="020B0604020202020204" pitchFamily="34" charset="0"/>
              </a:rPr>
              <a:pPr>
                <a:spcBef>
                  <a:spcPct val="0"/>
                </a:spcBef>
              </a:pPr>
              <a:t>252</a:t>
            </a:fld>
            <a:endParaRPr lang="en-US" altLang="en-US">
              <a:latin typeface="Arial" panose="020B0604020202020204" pitchFamily="34" charset="0"/>
            </a:endParaRPr>
          </a:p>
        </p:txBody>
      </p:sp>
      <p:sp>
        <p:nvSpPr>
          <p:cNvPr id="4802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0177151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905F32-D81E-424F-AEC0-228390FA3E2E}" type="slidenum">
              <a:rPr lang="en-US" altLang="en-US" smtClean="0">
                <a:latin typeface="Arial" panose="020B0604020202020204" pitchFamily="34" charset="0"/>
              </a:rPr>
              <a:pPr>
                <a:spcBef>
                  <a:spcPct val="0"/>
                </a:spcBef>
              </a:pPr>
              <a:t>253</a:t>
            </a:fld>
            <a:endParaRPr lang="en-US" altLang="en-US">
              <a:latin typeface="Arial" panose="020B0604020202020204" pitchFamily="34" charset="0"/>
            </a:endParaRPr>
          </a:p>
        </p:txBody>
      </p:sp>
      <p:sp>
        <p:nvSpPr>
          <p:cNvPr id="4823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8096865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C868C2-C3F3-4CDD-8350-D05AC3160D2E}" type="slidenum">
              <a:rPr lang="en-US" altLang="en-US" smtClean="0">
                <a:latin typeface="Arial" panose="020B0604020202020204" pitchFamily="34" charset="0"/>
              </a:rPr>
              <a:pPr>
                <a:spcBef>
                  <a:spcPct val="0"/>
                </a:spcBef>
              </a:pPr>
              <a:t>254</a:t>
            </a:fld>
            <a:endParaRPr lang="en-US" altLang="en-US">
              <a:latin typeface="Arial" panose="020B0604020202020204" pitchFamily="34" charset="0"/>
            </a:endParaRPr>
          </a:p>
        </p:txBody>
      </p:sp>
    </p:spTree>
    <p:extLst>
      <p:ext uri="{BB962C8B-B14F-4D97-AF65-F5344CB8AC3E}">
        <p14:creationId xmlns:p14="http://schemas.microsoft.com/office/powerpoint/2010/main" val="246308417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0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37E41E-D9E0-4E4A-A698-854371A1CC38}" type="slidenum">
              <a:rPr lang="en-US" altLang="en-US" smtClean="0">
                <a:latin typeface="Arial" panose="020B0604020202020204" pitchFamily="34" charset="0"/>
              </a:rPr>
              <a:pPr>
                <a:spcBef>
                  <a:spcPct val="0"/>
                </a:spcBef>
              </a:pPr>
              <a:t>255</a:t>
            </a:fld>
            <a:endParaRPr lang="en-US" altLang="en-US">
              <a:latin typeface="Arial" panose="020B0604020202020204" pitchFamily="34" charset="0"/>
            </a:endParaRPr>
          </a:p>
        </p:txBody>
      </p:sp>
    </p:spTree>
    <p:extLst>
      <p:ext uri="{BB962C8B-B14F-4D97-AF65-F5344CB8AC3E}">
        <p14:creationId xmlns:p14="http://schemas.microsoft.com/office/powerpoint/2010/main" val="422673117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2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7F5F94-F303-45CA-9D60-F962B483EFF7}" type="slidenum">
              <a:rPr lang="en-US" altLang="en-US" smtClean="0">
                <a:latin typeface="Arial" panose="020B0604020202020204" pitchFamily="34" charset="0"/>
              </a:rPr>
              <a:pPr>
                <a:spcBef>
                  <a:spcPct val="0"/>
                </a:spcBef>
              </a:pPr>
              <a:t>256</a:t>
            </a:fld>
            <a:endParaRPr lang="en-US" altLang="en-US">
              <a:latin typeface="Arial" panose="020B0604020202020204" pitchFamily="34" charset="0"/>
            </a:endParaRPr>
          </a:p>
        </p:txBody>
      </p:sp>
    </p:spTree>
    <p:extLst>
      <p:ext uri="{BB962C8B-B14F-4D97-AF65-F5344CB8AC3E}">
        <p14:creationId xmlns:p14="http://schemas.microsoft.com/office/powerpoint/2010/main" val="235877562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4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B03D02-EFDF-4A62-9D26-1A8B11B541F4}" type="slidenum">
              <a:rPr lang="en-US" altLang="en-US" smtClean="0">
                <a:latin typeface="Arial" panose="020B0604020202020204" pitchFamily="34" charset="0"/>
              </a:rPr>
              <a:pPr>
                <a:spcBef>
                  <a:spcPct val="0"/>
                </a:spcBef>
              </a:pPr>
              <a:t>257</a:t>
            </a:fld>
            <a:endParaRPr lang="en-US" altLang="en-US">
              <a:latin typeface="Arial" panose="020B0604020202020204" pitchFamily="34" charset="0"/>
            </a:endParaRPr>
          </a:p>
        </p:txBody>
      </p:sp>
    </p:spTree>
    <p:extLst>
      <p:ext uri="{BB962C8B-B14F-4D97-AF65-F5344CB8AC3E}">
        <p14:creationId xmlns:p14="http://schemas.microsoft.com/office/powerpoint/2010/main" val="196951524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4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E4EF396-5BA8-4F6C-83DA-B32A1B16544A}" type="slidenum">
              <a:rPr lang="en-US" altLang="en-US" smtClean="0">
                <a:latin typeface="Arial" panose="020B0604020202020204" pitchFamily="34" charset="0"/>
              </a:rPr>
              <a:pPr>
                <a:spcBef>
                  <a:spcPct val="0"/>
                </a:spcBef>
              </a:pPr>
              <a:t>258</a:t>
            </a:fld>
            <a:endParaRPr lang="en-US" altLang="en-US">
              <a:latin typeface="Arial" panose="020B0604020202020204" pitchFamily="34" charset="0"/>
            </a:endParaRPr>
          </a:p>
        </p:txBody>
      </p:sp>
    </p:spTree>
    <p:extLst>
      <p:ext uri="{BB962C8B-B14F-4D97-AF65-F5344CB8AC3E}">
        <p14:creationId xmlns:p14="http://schemas.microsoft.com/office/powerpoint/2010/main" val="342669963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6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425F24-57D1-44AB-BDD0-A241033B9060}" type="slidenum">
              <a:rPr lang="en-US" altLang="en-US" smtClean="0">
                <a:latin typeface="Arial" panose="020B0604020202020204" pitchFamily="34" charset="0"/>
              </a:rPr>
              <a:pPr>
                <a:spcBef>
                  <a:spcPct val="0"/>
                </a:spcBef>
              </a:pPr>
              <a:t>259</a:t>
            </a:fld>
            <a:endParaRPr lang="en-US" altLang="en-US">
              <a:latin typeface="Arial" panose="020B0604020202020204" pitchFamily="34" charset="0"/>
            </a:endParaRPr>
          </a:p>
        </p:txBody>
      </p:sp>
    </p:spTree>
    <p:extLst>
      <p:ext uri="{BB962C8B-B14F-4D97-AF65-F5344CB8AC3E}">
        <p14:creationId xmlns:p14="http://schemas.microsoft.com/office/powerpoint/2010/main" val="246174559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8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8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2BAC56-8178-426F-9859-C5CD78C9A777}" type="slidenum">
              <a:rPr lang="en-US" altLang="en-US" smtClean="0">
                <a:latin typeface="Arial" panose="020B0604020202020204" pitchFamily="34" charset="0"/>
              </a:rPr>
              <a:pPr>
                <a:spcBef>
                  <a:spcPct val="0"/>
                </a:spcBef>
              </a:pPr>
              <a:t>260</a:t>
            </a:fld>
            <a:endParaRPr lang="en-US" altLang="en-US">
              <a:latin typeface="Arial" panose="020B0604020202020204" pitchFamily="34" charset="0"/>
            </a:endParaRPr>
          </a:p>
        </p:txBody>
      </p:sp>
    </p:spTree>
    <p:extLst>
      <p:ext uri="{BB962C8B-B14F-4D97-AF65-F5344CB8AC3E}">
        <p14:creationId xmlns:p14="http://schemas.microsoft.com/office/powerpoint/2010/main" val="3929800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041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5014001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0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3A4D0D-7E32-44F7-9D90-C28DD2F048E6}" type="slidenum">
              <a:rPr lang="en-US" altLang="en-US" smtClean="0">
                <a:latin typeface="Arial" panose="020B0604020202020204" pitchFamily="34" charset="0"/>
              </a:rPr>
              <a:pPr>
                <a:spcBef>
                  <a:spcPct val="0"/>
                </a:spcBef>
              </a:pPr>
              <a:t>261</a:t>
            </a:fld>
            <a:endParaRPr lang="en-US" altLang="en-US">
              <a:latin typeface="Arial" panose="020B0604020202020204" pitchFamily="34" charset="0"/>
            </a:endParaRPr>
          </a:p>
        </p:txBody>
      </p:sp>
    </p:spTree>
    <p:extLst>
      <p:ext uri="{BB962C8B-B14F-4D97-AF65-F5344CB8AC3E}">
        <p14:creationId xmlns:p14="http://schemas.microsoft.com/office/powerpoint/2010/main" val="380974306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2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83966A-8F07-40BC-B391-EBCAE1881856}" type="slidenum">
              <a:rPr lang="en-US" altLang="en-US" smtClean="0">
                <a:latin typeface="Arial" panose="020B0604020202020204" pitchFamily="34" charset="0"/>
              </a:rPr>
              <a:pPr>
                <a:spcBef>
                  <a:spcPct val="0"/>
                </a:spcBef>
              </a:pPr>
              <a:t>262</a:t>
            </a:fld>
            <a:endParaRPr lang="en-US" altLang="en-US">
              <a:latin typeface="Arial" panose="020B0604020202020204" pitchFamily="34" charset="0"/>
            </a:endParaRPr>
          </a:p>
        </p:txBody>
      </p:sp>
    </p:spTree>
    <p:extLst>
      <p:ext uri="{BB962C8B-B14F-4D97-AF65-F5344CB8AC3E}">
        <p14:creationId xmlns:p14="http://schemas.microsoft.com/office/powerpoint/2010/main" val="32249787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4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E81C6B-CB5F-4FB7-83F1-F3697373A18D}" type="slidenum">
              <a:rPr lang="en-US" altLang="en-US" smtClean="0">
                <a:latin typeface="Arial" panose="020B0604020202020204" pitchFamily="34" charset="0"/>
              </a:rPr>
              <a:pPr>
                <a:spcBef>
                  <a:spcPct val="0"/>
                </a:spcBef>
              </a:pPr>
              <a:t>263</a:t>
            </a:fld>
            <a:endParaRPr lang="en-US" altLang="en-US">
              <a:latin typeface="Arial" panose="020B0604020202020204" pitchFamily="34" charset="0"/>
            </a:endParaRPr>
          </a:p>
        </p:txBody>
      </p:sp>
    </p:spTree>
    <p:extLst>
      <p:ext uri="{BB962C8B-B14F-4D97-AF65-F5344CB8AC3E}">
        <p14:creationId xmlns:p14="http://schemas.microsoft.com/office/powerpoint/2010/main" val="303372717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264</a:t>
            </a:fld>
            <a:endParaRPr lang="en-US" altLang="en-US">
              <a:latin typeface="Arial" panose="020B0604020202020204" pitchFamily="34" charset="0"/>
            </a:endParaRPr>
          </a:p>
        </p:txBody>
      </p:sp>
    </p:spTree>
    <p:extLst>
      <p:ext uri="{BB962C8B-B14F-4D97-AF65-F5344CB8AC3E}">
        <p14:creationId xmlns:p14="http://schemas.microsoft.com/office/powerpoint/2010/main" val="33854840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265</a:t>
            </a:fld>
            <a:endParaRPr lang="en-US" altLang="en-US">
              <a:latin typeface="Arial" panose="020B0604020202020204" pitchFamily="34" charset="0"/>
            </a:endParaRPr>
          </a:p>
        </p:txBody>
      </p:sp>
    </p:spTree>
    <p:extLst>
      <p:ext uri="{BB962C8B-B14F-4D97-AF65-F5344CB8AC3E}">
        <p14:creationId xmlns:p14="http://schemas.microsoft.com/office/powerpoint/2010/main" val="138525847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AF5AA-C546-4182-970D-83DCC9C4352C}" type="slidenum">
              <a:rPr lang="en-US" altLang="en-US" smtClean="0">
                <a:latin typeface="Arial" panose="020B0604020202020204" pitchFamily="34" charset="0"/>
              </a:rPr>
              <a:pPr>
                <a:spcBef>
                  <a:spcPct val="0"/>
                </a:spcBef>
              </a:pPr>
              <a:t>266</a:t>
            </a:fld>
            <a:endParaRPr lang="en-US" altLang="en-US">
              <a:latin typeface="Arial" panose="020B0604020202020204" pitchFamily="34" charset="0"/>
            </a:endParaRPr>
          </a:p>
        </p:txBody>
      </p:sp>
      <p:sp>
        <p:nvSpPr>
          <p:cNvPr id="500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7039858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49BCC4-9992-4D32-A6C9-4ED37CDCC542}" type="slidenum">
              <a:rPr lang="en-US" altLang="en-US" smtClean="0">
                <a:latin typeface="Arial" panose="020B0604020202020204" pitchFamily="34" charset="0"/>
              </a:rPr>
              <a:pPr>
                <a:spcBef>
                  <a:spcPct val="0"/>
                </a:spcBef>
              </a:pPr>
              <a:t>267</a:t>
            </a:fld>
            <a:endParaRPr lang="en-US" altLang="en-US">
              <a:latin typeface="Arial" panose="020B0604020202020204" pitchFamily="34" charset="0"/>
            </a:endParaRPr>
          </a:p>
        </p:txBody>
      </p:sp>
      <p:sp>
        <p:nvSpPr>
          <p:cNvPr id="502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26005525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268</a:t>
            </a:fld>
            <a:endParaRPr lang="en-US" altLang="en-US">
              <a:latin typeface="Arial" panose="020B0604020202020204" pitchFamily="34" charset="0"/>
            </a:endParaRPr>
          </a:p>
        </p:txBody>
      </p:sp>
    </p:spTree>
    <p:extLst>
      <p:ext uri="{BB962C8B-B14F-4D97-AF65-F5344CB8AC3E}">
        <p14:creationId xmlns:p14="http://schemas.microsoft.com/office/powerpoint/2010/main" val="111251354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269</a:t>
            </a:fld>
            <a:endParaRPr lang="en-US" altLang="en-US">
              <a:latin typeface="Arial" panose="020B0604020202020204" pitchFamily="34" charset="0"/>
            </a:endParaRPr>
          </a:p>
        </p:txBody>
      </p:sp>
    </p:spTree>
    <p:extLst>
      <p:ext uri="{BB962C8B-B14F-4D97-AF65-F5344CB8AC3E}">
        <p14:creationId xmlns:p14="http://schemas.microsoft.com/office/powerpoint/2010/main" val="104301196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4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62935A4-580D-469C-BED1-E85A17529B4B}" type="slidenum">
              <a:rPr lang="en-US" altLang="en-US" smtClean="0">
                <a:latin typeface="Arial" panose="020B0604020202020204" pitchFamily="34" charset="0"/>
              </a:rPr>
              <a:pPr>
                <a:spcBef>
                  <a:spcPct val="0"/>
                </a:spcBef>
              </a:pPr>
              <a:t>270</a:t>
            </a:fld>
            <a:endParaRPr lang="en-US" altLang="en-US">
              <a:latin typeface="Arial" panose="020B0604020202020204" pitchFamily="34" charset="0"/>
            </a:endParaRPr>
          </a:p>
        </p:txBody>
      </p:sp>
    </p:spTree>
    <p:extLst>
      <p:ext uri="{BB962C8B-B14F-4D97-AF65-F5344CB8AC3E}">
        <p14:creationId xmlns:p14="http://schemas.microsoft.com/office/powerpoint/2010/main" val="1762337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246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81852849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2A1A7-8F83-4C83-A59F-0C311A0E0D31}" type="slidenum">
              <a:rPr lang="en-US" altLang="en-US" smtClean="0">
                <a:latin typeface="Arial" panose="020B0604020202020204" pitchFamily="34" charset="0"/>
              </a:rPr>
              <a:pPr>
                <a:spcBef>
                  <a:spcPct val="0"/>
                </a:spcBef>
              </a:pPr>
              <a:t>271</a:t>
            </a:fld>
            <a:endParaRPr lang="en-US" altLang="en-US">
              <a:latin typeface="Arial" panose="020B0604020202020204" pitchFamily="34" charset="0"/>
            </a:endParaRPr>
          </a:p>
        </p:txBody>
      </p:sp>
      <p:sp>
        <p:nvSpPr>
          <p:cNvPr id="506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661863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D96E3-62E1-4C1E-89F9-0CD0BC2B4DEA}" type="slidenum">
              <a:rPr lang="en-US" altLang="en-US" smtClean="0">
                <a:latin typeface="Arial" panose="020B0604020202020204" pitchFamily="34" charset="0"/>
              </a:rPr>
              <a:pPr>
                <a:spcBef>
                  <a:spcPct val="0"/>
                </a:spcBef>
              </a:pPr>
              <a:t>272</a:t>
            </a:fld>
            <a:endParaRPr lang="en-US" altLang="en-US">
              <a:latin typeface="Arial" panose="020B0604020202020204" pitchFamily="34" charset="0"/>
            </a:endParaRPr>
          </a:p>
        </p:txBody>
      </p:sp>
      <p:sp>
        <p:nvSpPr>
          <p:cNvPr id="5089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0077848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714540-6881-40DD-B77E-62C3043583A3}" type="slidenum">
              <a:rPr lang="en-US" altLang="en-US" smtClean="0">
                <a:latin typeface="Arial" panose="020B0604020202020204" pitchFamily="34" charset="0"/>
              </a:rPr>
              <a:pPr>
                <a:spcBef>
                  <a:spcPct val="0"/>
                </a:spcBef>
              </a:pPr>
              <a:t>273</a:t>
            </a:fld>
            <a:endParaRPr lang="en-US" altLang="en-US">
              <a:latin typeface="Arial" panose="020B0604020202020204" pitchFamily="34" charset="0"/>
            </a:endParaRPr>
          </a:p>
        </p:txBody>
      </p:sp>
      <p:sp>
        <p:nvSpPr>
          <p:cNvPr id="5109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4883627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1CBCD-F812-450A-8F70-4BB7C84A170E}" type="slidenum">
              <a:rPr lang="en-US" altLang="en-US" smtClean="0">
                <a:latin typeface="Arial" panose="020B0604020202020204" pitchFamily="34" charset="0"/>
              </a:rPr>
              <a:pPr>
                <a:spcBef>
                  <a:spcPct val="0"/>
                </a:spcBef>
              </a:pPr>
              <a:t>274</a:t>
            </a:fld>
            <a:endParaRPr lang="en-US" altLang="en-US">
              <a:latin typeface="Arial" panose="020B0604020202020204" pitchFamily="34" charset="0"/>
            </a:endParaRPr>
          </a:p>
        </p:txBody>
      </p:sp>
      <p:sp>
        <p:nvSpPr>
          <p:cNvPr id="5130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Withdraw: Many times collation parties gives warning and then withdraw the support. When one party feel that discussion will not bring any result and another party is strong</a:t>
            </a:r>
          </a:p>
          <a:p>
            <a:pPr eaLnBrk="1" hangingPunct="1"/>
            <a:endParaRPr lang="en-US" altLang="en-US"/>
          </a:p>
          <a:p>
            <a:pPr eaLnBrk="1" hangingPunct="1"/>
            <a:r>
              <a:rPr lang="en-US" altLang="en-US"/>
              <a:t>Smoothing: When both parties are trying to cover the actual issue to avoid the argument.</a:t>
            </a:r>
          </a:p>
          <a:p>
            <a:pPr eaLnBrk="1" hangingPunct="1"/>
            <a:endParaRPr lang="en-US" altLang="en-US"/>
          </a:p>
          <a:p>
            <a:pPr eaLnBrk="1" hangingPunct="1"/>
            <a:r>
              <a:rPr lang="en-US" altLang="en-US"/>
              <a:t>Compromising: When both parties leave something in order to achieve some peaceful solution</a:t>
            </a:r>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267515463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34CFD-1CA9-454B-A603-68AA4C502A99}" type="slidenum">
              <a:rPr lang="en-US" altLang="en-US" smtClean="0">
                <a:latin typeface="Arial" panose="020B0604020202020204" pitchFamily="34" charset="0"/>
              </a:rPr>
              <a:pPr>
                <a:spcBef>
                  <a:spcPct val="0"/>
                </a:spcBef>
              </a:pPr>
              <a:t>275</a:t>
            </a:fld>
            <a:endParaRPr lang="en-US" altLang="en-US">
              <a:latin typeface="Arial" panose="020B0604020202020204" pitchFamily="34" charset="0"/>
            </a:endParaRPr>
          </a:p>
        </p:txBody>
      </p:sp>
      <p:sp>
        <p:nvSpPr>
          <p:cNvPr id="5150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1780733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6DE1AD-1B09-4DF9-AC08-E69BD468F542}" type="slidenum">
              <a:rPr lang="en-US" altLang="en-US" smtClean="0">
                <a:latin typeface="Arial" panose="020B0604020202020204" pitchFamily="34" charset="0"/>
              </a:rPr>
              <a:pPr>
                <a:spcBef>
                  <a:spcPct val="0"/>
                </a:spcBef>
              </a:pPr>
              <a:t>276</a:t>
            </a:fld>
            <a:endParaRPr lang="en-US" altLang="en-US">
              <a:latin typeface="Arial" panose="020B0604020202020204" pitchFamily="34" charset="0"/>
            </a:endParaRPr>
          </a:p>
        </p:txBody>
      </p:sp>
      <p:sp>
        <p:nvSpPr>
          <p:cNvPr id="5171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5145534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BCD5F2-DA4D-44FD-AEBC-9C174142F7E2}" type="slidenum">
              <a:rPr lang="en-US" altLang="en-US" smtClean="0">
                <a:latin typeface="Arial" panose="020B0604020202020204" pitchFamily="34" charset="0"/>
              </a:rPr>
              <a:pPr>
                <a:spcBef>
                  <a:spcPct val="0"/>
                </a:spcBef>
              </a:pPr>
              <a:t>277</a:t>
            </a:fld>
            <a:endParaRPr lang="en-US" altLang="en-US">
              <a:latin typeface="Arial" panose="020B0604020202020204" pitchFamily="34" charset="0"/>
            </a:endParaRPr>
          </a:p>
        </p:txBody>
      </p:sp>
      <p:sp>
        <p:nvSpPr>
          <p:cNvPr id="5191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80038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C0A916-AE5A-4DB9-A02F-D65BA27EBAFE}" type="slidenum">
              <a:rPr lang="en-US" altLang="en-US" smtClean="0">
                <a:latin typeface="Arial" panose="020B0604020202020204" pitchFamily="34" charset="0"/>
              </a:rPr>
              <a:pPr>
                <a:spcBef>
                  <a:spcPct val="0"/>
                </a:spcBef>
              </a:pPr>
              <a:t>278</a:t>
            </a:fld>
            <a:endParaRPr lang="en-US" altLang="en-US">
              <a:latin typeface="Arial" panose="020B0604020202020204" pitchFamily="34" charset="0"/>
            </a:endParaRPr>
          </a:p>
        </p:txBody>
      </p:sp>
      <p:sp>
        <p:nvSpPr>
          <p:cNvPr id="5212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04641199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B461C8-888D-4152-9FAC-74A1754CC8AD}" type="slidenum">
              <a:rPr lang="en-US" altLang="en-US" smtClean="0">
                <a:latin typeface="Arial" panose="020B0604020202020204" pitchFamily="34" charset="0"/>
              </a:rPr>
              <a:pPr>
                <a:spcBef>
                  <a:spcPct val="0"/>
                </a:spcBef>
              </a:pPr>
              <a:t>279</a:t>
            </a:fld>
            <a:endParaRPr lang="en-US" altLang="en-US">
              <a:latin typeface="Arial" panose="020B0604020202020204" pitchFamily="34" charset="0"/>
            </a:endParaRPr>
          </a:p>
        </p:txBody>
      </p:sp>
      <p:sp>
        <p:nvSpPr>
          <p:cNvPr id="523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3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1999471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166B8A8-F7A6-4D38-A754-8C7183C326BC}" type="slidenum">
              <a:rPr lang="en-US" altLang="en-US" smtClean="0">
                <a:latin typeface="Arial" panose="020B0604020202020204" pitchFamily="34" charset="0"/>
              </a:rPr>
              <a:pPr>
                <a:spcBef>
                  <a:spcPct val="0"/>
                </a:spcBef>
              </a:pPr>
              <a:t>280</a:t>
            </a:fld>
            <a:endParaRPr lang="en-US" altLang="en-US">
              <a:latin typeface="Arial" panose="020B0604020202020204" pitchFamily="34" charset="0"/>
            </a:endParaRPr>
          </a:p>
        </p:txBody>
      </p:sp>
      <p:sp>
        <p:nvSpPr>
          <p:cNvPr id="5253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41652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451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69167418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11E2D8-7D1F-4C63-8789-53B3D2A95237}" type="slidenum">
              <a:rPr lang="en-US" altLang="en-US" smtClean="0">
                <a:latin typeface="Arial" panose="020B0604020202020204" pitchFamily="34" charset="0"/>
              </a:rPr>
              <a:pPr>
                <a:spcBef>
                  <a:spcPct val="0"/>
                </a:spcBef>
              </a:pPr>
              <a:t>281</a:t>
            </a:fld>
            <a:endParaRPr lang="en-US" altLang="en-US">
              <a:latin typeface="Arial" panose="020B0604020202020204" pitchFamily="34" charset="0"/>
            </a:endParaRPr>
          </a:p>
        </p:txBody>
      </p:sp>
      <p:sp>
        <p:nvSpPr>
          <p:cNvPr id="5273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pPr eaLnBrk="1" hangingPunct="1"/>
            <a:endParaRPr lang="en-US" altLang="en-US"/>
          </a:p>
        </p:txBody>
      </p:sp>
    </p:spTree>
    <p:extLst>
      <p:ext uri="{BB962C8B-B14F-4D97-AF65-F5344CB8AC3E}">
        <p14:creationId xmlns:p14="http://schemas.microsoft.com/office/powerpoint/2010/main" val="395425589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70EDA6-D5D9-42C8-9D7E-0A82CD52F65E}" type="slidenum">
              <a:rPr lang="en-US" altLang="en-US" smtClean="0">
                <a:latin typeface="Arial" panose="020B0604020202020204" pitchFamily="34" charset="0"/>
              </a:rPr>
              <a:pPr>
                <a:spcBef>
                  <a:spcPct val="0"/>
                </a:spcBef>
              </a:pPr>
              <a:t>282</a:t>
            </a:fld>
            <a:endParaRPr lang="en-US" altLang="en-US">
              <a:latin typeface="Arial" panose="020B0604020202020204" pitchFamily="34" charset="0"/>
            </a:endParaRPr>
          </a:p>
        </p:txBody>
      </p:sp>
      <p:sp>
        <p:nvSpPr>
          <p:cNvPr id="5294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4887688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027877-463C-43D1-A225-ED627DC9495E}" type="slidenum">
              <a:rPr lang="en-US" altLang="en-US" smtClean="0">
                <a:latin typeface="Arial" panose="020B0604020202020204" pitchFamily="34" charset="0"/>
              </a:rPr>
              <a:pPr>
                <a:spcBef>
                  <a:spcPct val="0"/>
                </a:spcBef>
              </a:pPr>
              <a:t>283</a:t>
            </a:fld>
            <a:endParaRPr lang="en-US" altLang="en-US">
              <a:latin typeface="Arial" panose="020B0604020202020204" pitchFamily="34" charset="0"/>
            </a:endParaRPr>
          </a:p>
        </p:txBody>
      </p:sp>
      <p:sp>
        <p:nvSpPr>
          <p:cNvPr id="5314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058589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51AA2-B48F-4804-8228-1DC3B384AB70}" type="slidenum">
              <a:rPr lang="en-US" altLang="en-US" smtClean="0">
                <a:latin typeface="Arial" panose="020B0604020202020204" pitchFamily="34" charset="0"/>
              </a:rPr>
              <a:pPr>
                <a:spcBef>
                  <a:spcPct val="0"/>
                </a:spcBef>
              </a:pPr>
              <a:t>284</a:t>
            </a:fld>
            <a:endParaRPr lang="en-US" altLang="en-US">
              <a:latin typeface="Arial" panose="020B0604020202020204" pitchFamily="34" charset="0"/>
            </a:endParaRPr>
          </a:p>
        </p:txBody>
      </p:sp>
      <p:sp>
        <p:nvSpPr>
          <p:cNvPr id="5335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65891419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B2A575-20F7-4117-A1E3-1F8744B5726C}" type="slidenum">
              <a:rPr lang="en-US" altLang="en-US" smtClean="0">
                <a:latin typeface="Arial" panose="020B0604020202020204" pitchFamily="34" charset="0"/>
              </a:rPr>
              <a:pPr>
                <a:spcBef>
                  <a:spcPct val="0"/>
                </a:spcBef>
              </a:pPr>
              <a:t>285</a:t>
            </a:fld>
            <a:endParaRPr lang="en-US" altLang="en-US">
              <a:latin typeface="Arial" panose="020B0604020202020204" pitchFamily="34" charset="0"/>
            </a:endParaRPr>
          </a:p>
        </p:txBody>
      </p:sp>
      <p:sp>
        <p:nvSpPr>
          <p:cNvPr id="5355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55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6538820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7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828226-E919-4781-AECF-D9ECB9B47F3D}" type="slidenum">
              <a:rPr lang="en-US" altLang="en-US" smtClean="0">
                <a:latin typeface="Arial" panose="020B0604020202020204" pitchFamily="34" charset="0"/>
              </a:rPr>
              <a:pPr>
                <a:spcBef>
                  <a:spcPct val="0"/>
                </a:spcBef>
              </a:pPr>
              <a:t>286</a:t>
            </a:fld>
            <a:endParaRPr lang="en-US" altLang="en-US">
              <a:latin typeface="Arial" panose="020B0604020202020204" pitchFamily="34" charset="0"/>
            </a:endParaRPr>
          </a:p>
        </p:txBody>
      </p:sp>
    </p:spTree>
    <p:extLst>
      <p:ext uri="{BB962C8B-B14F-4D97-AF65-F5344CB8AC3E}">
        <p14:creationId xmlns:p14="http://schemas.microsoft.com/office/powerpoint/2010/main" val="171358892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6AF1B5-12AB-470E-A721-D81B4A8F14EA}" type="slidenum">
              <a:rPr lang="en-US" altLang="en-US" smtClean="0">
                <a:latin typeface="Arial" panose="020B0604020202020204" pitchFamily="34" charset="0"/>
              </a:rPr>
              <a:pPr>
                <a:spcBef>
                  <a:spcPct val="0"/>
                </a:spcBef>
              </a:pPr>
              <a:t>287</a:t>
            </a:fld>
            <a:endParaRPr lang="en-US" altLang="en-US">
              <a:latin typeface="Arial" panose="020B0604020202020204" pitchFamily="34" charset="0"/>
            </a:endParaRPr>
          </a:p>
        </p:txBody>
      </p:sp>
      <p:sp>
        <p:nvSpPr>
          <p:cNvPr id="539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endParaRPr lang="en-US" altLang="en-US"/>
          </a:p>
        </p:txBody>
      </p:sp>
    </p:spTree>
    <p:extLst>
      <p:ext uri="{BB962C8B-B14F-4D97-AF65-F5344CB8AC3E}">
        <p14:creationId xmlns:p14="http://schemas.microsoft.com/office/powerpoint/2010/main" val="21113291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1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42C638-0A06-4D79-9C7A-A5B95D4141C2}" type="slidenum">
              <a:rPr lang="en-US" altLang="en-US" smtClean="0">
                <a:latin typeface="Arial" panose="020B0604020202020204" pitchFamily="34" charset="0"/>
              </a:rPr>
              <a:pPr>
                <a:spcBef>
                  <a:spcPct val="0"/>
                </a:spcBef>
              </a:pPr>
              <a:t>288</a:t>
            </a:fld>
            <a:endParaRPr lang="en-US" altLang="en-US">
              <a:latin typeface="Arial" panose="020B0604020202020204" pitchFamily="34" charset="0"/>
            </a:endParaRPr>
          </a:p>
        </p:txBody>
      </p:sp>
    </p:spTree>
    <p:extLst>
      <p:ext uri="{BB962C8B-B14F-4D97-AF65-F5344CB8AC3E}">
        <p14:creationId xmlns:p14="http://schemas.microsoft.com/office/powerpoint/2010/main" val="203816688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3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3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10403-B212-4749-9360-10B23C110D6F}" type="slidenum">
              <a:rPr lang="en-US" altLang="en-US" smtClean="0">
                <a:latin typeface="Arial" panose="020B0604020202020204" pitchFamily="34" charset="0"/>
              </a:rPr>
              <a:pPr>
                <a:spcBef>
                  <a:spcPct val="0"/>
                </a:spcBef>
              </a:pPr>
              <a:t>289</a:t>
            </a:fld>
            <a:endParaRPr lang="en-US" altLang="en-US">
              <a:latin typeface="Arial" panose="020B0604020202020204" pitchFamily="34" charset="0"/>
            </a:endParaRPr>
          </a:p>
        </p:txBody>
      </p:sp>
    </p:spTree>
    <p:extLst>
      <p:ext uri="{BB962C8B-B14F-4D97-AF65-F5344CB8AC3E}">
        <p14:creationId xmlns:p14="http://schemas.microsoft.com/office/powerpoint/2010/main" val="251915426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5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70C0"/>
                </a:solidFill>
              </a:rPr>
              <a:t>As such, the leader has the right to “punish” team members if their work doesn’t meet the pre-determined standard. </a:t>
            </a:r>
          </a:p>
          <a:p>
            <a:r>
              <a:rPr lang="en-US" altLang="en-US">
                <a:solidFill>
                  <a:srgbClr val="0070C0"/>
                </a:solidFill>
              </a:rPr>
              <a:t>Team members can do little to improve their job satisfaction under transactional leadership. </a:t>
            </a:r>
          </a:p>
          <a:p>
            <a:r>
              <a:rPr lang="en-US" altLang="en-US">
                <a:solidFill>
                  <a:srgbClr val="0070C0"/>
                </a:solidFill>
              </a:rPr>
              <a:t>The leader could give team members some control of their income/reward by using incentives that encourage even higher standards or greater productivity. </a:t>
            </a:r>
          </a:p>
          <a:p>
            <a:r>
              <a:rPr lang="en-US" altLang="en-US">
                <a:solidFill>
                  <a:srgbClr val="0070C0"/>
                </a:solidFill>
              </a:rPr>
              <a:t>Alternatively a transactional leader could practice “management by exception”, whereby, rather than rewarding better work, he or she would take corrective action if the required standards were not met.</a:t>
            </a:r>
          </a:p>
          <a:p>
            <a:endParaRPr lang="en-US" altLang="en-US"/>
          </a:p>
        </p:txBody>
      </p:sp>
      <p:sp>
        <p:nvSpPr>
          <p:cNvPr id="545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D0B10-9A42-438B-8CEA-8ABE89D54DE1}" type="slidenum">
              <a:rPr lang="en-US" altLang="en-US" smtClean="0">
                <a:latin typeface="Arial" panose="020B0604020202020204" pitchFamily="34" charset="0"/>
              </a:rPr>
              <a:pPr>
                <a:spcBef>
                  <a:spcPct val="0"/>
                </a:spcBef>
              </a:pPr>
              <a:t>290</a:t>
            </a:fld>
            <a:endParaRPr lang="en-US" altLang="en-US">
              <a:latin typeface="Arial" panose="020B0604020202020204" pitchFamily="34" charset="0"/>
            </a:endParaRPr>
          </a:p>
        </p:txBody>
      </p:sp>
    </p:spTree>
    <p:extLst>
      <p:ext uri="{BB962C8B-B14F-4D97-AF65-F5344CB8AC3E}">
        <p14:creationId xmlns:p14="http://schemas.microsoft.com/office/powerpoint/2010/main" val="2625581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656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4578124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7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70C0"/>
                </a:solidFill>
              </a:rPr>
              <a:t>People within the team are given few opportunities for making suggestions, even if these would be in the team’s or organization’s interest.</a:t>
            </a:r>
          </a:p>
          <a:p>
            <a:endParaRPr lang="en-US" altLang="en-US"/>
          </a:p>
        </p:txBody>
      </p:sp>
      <p:sp>
        <p:nvSpPr>
          <p:cNvPr id="547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AFD196-6C84-44B5-A87F-F62DB13414BA}" type="slidenum">
              <a:rPr lang="en-US" altLang="en-US" smtClean="0">
                <a:latin typeface="Arial" panose="020B0604020202020204" pitchFamily="34" charset="0"/>
              </a:rPr>
              <a:pPr>
                <a:spcBef>
                  <a:spcPct val="0"/>
                </a:spcBef>
              </a:pPr>
              <a:t>291</a:t>
            </a:fld>
            <a:endParaRPr lang="en-US" altLang="en-US">
              <a:latin typeface="Arial" panose="020B0604020202020204" pitchFamily="34" charset="0"/>
            </a:endParaRPr>
          </a:p>
        </p:txBody>
      </p:sp>
    </p:spTree>
    <p:extLst>
      <p:ext uri="{BB962C8B-B14F-4D97-AF65-F5344CB8AC3E}">
        <p14:creationId xmlns:p14="http://schemas.microsoft.com/office/powerpoint/2010/main" val="302175090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9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A transformational leader focuses on “transforming” others to help each other, to look out for each other, to be encouraging and harmonious, and to look out for the organization as a whole. </a:t>
            </a:r>
          </a:p>
          <a:p>
            <a:pPr>
              <a:buFontTx/>
              <a:buChar char="•"/>
            </a:pPr>
            <a:r>
              <a:rPr lang="en-US" altLang="en-US">
                <a:solidFill>
                  <a:srgbClr val="0070C0"/>
                </a:solidFill>
              </a:rPr>
              <a:t>In this leadership, the leader enhances the motivation, morale and performance of his follower group. </a:t>
            </a:r>
          </a:p>
          <a:p>
            <a:pPr>
              <a:buFontTx/>
              <a:buChar char="•"/>
            </a:pPr>
            <a:r>
              <a:rPr lang="en-US" altLang="en-US">
                <a:solidFill>
                  <a:srgbClr val="0070C0"/>
                </a:solidFill>
              </a:rPr>
              <a:t>They don’t necessarily lead from the front, as they tend to delegate responsibility amongst their teams. While their enthusiasm is often infectious, they can need to be supported by “detail people”.</a:t>
            </a:r>
          </a:p>
          <a:p>
            <a:endParaRPr lang="en-US" altLang="en-US"/>
          </a:p>
        </p:txBody>
      </p:sp>
      <p:sp>
        <p:nvSpPr>
          <p:cNvPr id="549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8EA428-5771-4C9E-8AC3-366FE0A8C239}" type="slidenum">
              <a:rPr lang="en-US" altLang="en-US" smtClean="0">
                <a:latin typeface="Arial" panose="020B0604020202020204" pitchFamily="34" charset="0"/>
              </a:rPr>
              <a:pPr>
                <a:spcBef>
                  <a:spcPct val="0"/>
                </a:spcBef>
              </a:pPr>
              <a:t>292</a:t>
            </a:fld>
            <a:endParaRPr lang="en-US" altLang="en-US">
              <a:latin typeface="Arial" panose="020B0604020202020204" pitchFamily="34" charset="0"/>
            </a:endParaRPr>
          </a:p>
        </p:txBody>
      </p:sp>
    </p:spTree>
    <p:extLst>
      <p:ext uri="{BB962C8B-B14F-4D97-AF65-F5344CB8AC3E}">
        <p14:creationId xmlns:p14="http://schemas.microsoft.com/office/powerpoint/2010/main" val="283428768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1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endParaRPr lang="en-US" altLang="en-US">
              <a:solidFill>
                <a:srgbClr val="0070C0"/>
              </a:solidFill>
            </a:endParaRPr>
          </a:p>
          <a:p>
            <a:pPr>
              <a:buFontTx/>
              <a:buChar char="•"/>
            </a:pPr>
            <a:r>
              <a:rPr lang="en-US" altLang="en-US">
                <a:solidFill>
                  <a:srgbClr val="0070C0"/>
                </a:solidFill>
              </a:rPr>
              <a:t>This term, coined by Robert Greenleaf in the 1970s, describes a leader who is often not formally recognized as such. </a:t>
            </a:r>
          </a:p>
          <a:p>
            <a:pPr>
              <a:buFontTx/>
              <a:buChar char="•"/>
            </a:pPr>
            <a:r>
              <a:rPr lang="en-US" altLang="en-US">
                <a:solidFill>
                  <a:srgbClr val="0070C0"/>
                </a:solidFill>
              </a:rPr>
              <a:t> In many ways, servant leadership is a form of democratic leadership, as the whole team tends to be involved in decision-making.</a:t>
            </a:r>
          </a:p>
          <a:p>
            <a:endParaRPr lang="en-US" altLang="en-US"/>
          </a:p>
        </p:txBody>
      </p:sp>
      <p:sp>
        <p:nvSpPr>
          <p:cNvPr id="551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EABE79-7B53-4927-91BB-31F4C4D8D9B8}" type="slidenum">
              <a:rPr lang="en-US" altLang="en-US" smtClean="0">
                <a:latin typeface="Arial" panose="020B0604020202020204" pitchFamily="34" charset="0"/>
              </a:rPr>
              <a:pPr>
                <a:spcBef>
                  <a:spcPct val="0"/>
                </a:spcBef>
              </a:pPr>
              <a:t>293</a:t>
            </a:fld>
            <a:endParaRPr lang="en-US" altLang="en-US">
              <a:latin typeface="Arial" panose="020B0604020202020204" pitchFamily="34" charset="0"/>
            </a:endParaRPr>
          </a:p>
        </p:txBody>
      </p:sp>
    </p:spTree>
    <p:extLst>
      <p:ext uri="{BB962C8B-B14F-4D97-AF65-F5344CB8AC3E}">
        <p14:creationId xmlns:p14="http://schemas.microsoft.com/office/powerpoint/2010/main" val="179277496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The Charismatic Leader and the Transformational Leader can have many similarities, in that the Transformational Leader may well be charismatic. </a:t>
            </a:r>
          </a:p>
          <a:p>
            <a:pPr>
              <a:buFontTx/>
              <a:buChar char="•"/>
            </a:pPr>
            <a:r>
              <a:rPr lang="en-US" altLang="en-US">
                <a:solidFill>
                  <a:srgbClr val="0070C0"/>
                </a:solidFill>
              </a:rPr>
              <a:t>A charismatic leadership style can appear similar to a transformational leadership style, in that the leader injects huge doses of enthusiasm into his or her team, and is very energetic in driving others forward.</a:t>
            </a:r>
          </a:p>
          <a:p>
            <a:endParaRPr lang="en-US" altLang="en-US"/>
          </a:p>
        </p:txBody>
      </p:sp>
      <p:sp>
        <p:nvSpPr>
          <p:cNvPr id="553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5FA2C59-4E9C-4809-AE51-4C63C2C17D43}" type="slidenum">
              <a:rPr lang="en-US" altLang="en-US" smtClean="0">
                <a:latin typeface="Arial" panose="020B0604020202020204" pitchFamily="34" charset="0"/>
              </a:rPr>
              <a:pPr>
                <a:spcBef>
                  <a:spcPct val="0"/>
                </a:spcBef>
              </a:pPr>
              <a:t>294</a:t>
            </a:fld>
            <a:endParaRPr lang="en-US" altLang="en-US">
              <a:latin typeface="Arial" panose="020B0604020202020204" pitchFamily="34" charset="0"/>
            </a:endParaRPr>
          </a:p>
        </p:txBody>
      </p:sp>
    </p:spTree>
    <p:extLst>
      <p:ext uri="{BB962C8B-B14F-4D97-AF65-F5344CB8AC3E}">
        <p14:creationId xmlns:p14="http://schemas.microsoft.com/office/powerpoint/2010/main" val="214895957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6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This not only increases job satisfaction by involving employees or team members in what’s going on, but it also helps to develop people’s skills. </a:t>
            </a:r>
          </a:p>
          <a:p>
            <a:pPr>
              <a:buFontTx/>
              <a:buChar char="•"/>
            </a:pPr>
            <a:r>
              <a:rPr lang="en-US" altLang="en-US">
                <a:solidFill>
                  <a:srgbClr val="0070C0"/>
                </a:solidFill>
              </a:rPr>
              <a:t>Employees and team members feel in control of their own destiny, and so are motivated to work hard by more than just a financial reward. </a:t>
            </a:r>
          </a:p>
          <a:p>
            <a:pPr>
              <a:buFontTx/>
              <a:buChar char="•"/>
            </a:pPr>
            <a:r>
              <a:rPr lang="en-US" altLang="en-US">
                <a:solidFill>
                  <a:srgbClr val="0070C0"/>
                </a:solidFill>
              </a:rPr>
              <a:t>Democratic leadership can produce high quantity work for long periods of time. Many employees like the trust they receive and respond with cooperation, team spirit, and high morale.</a:t>
            </a:r>
          </a:p>
          <a:p>
            <a:endParaRPr lang="en-US" altLang="en-US"/>
          </a:p>
        </p:txBody>
      </p:sp>
      <p:sp>
        <p:nvSpPr>
          <p:cNvPr id="556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CF22D5-2C78-43E5-B2CB-C1D2F473B2FD}" type="slidenum">
              <a:rPr lang="en-US" altLang="en-US" smtClean="0">
                <a:latin typeface="Arial" panose="020B0604020202020204" pitchFamily="34" charset="0"/>
              </a:rPr>
              <a:pPr>
                <a:spcBef>
                  <a:spcPct val="0"/>
                </a:spcBef>
              </a:pPr>
              <a:t>295</a:t>
            </a:fld>
            <a:endParaRPr lang="en-US" altLang="en-US">
              <a:latin typeface="Arial" panose="020B0604020202020204" pitchFamily="34" charset="0"/>
            </a:endParaRPr>
          </a:p>
        </p:txBody>
      </p:sp>
    </p:spTree>
    <p:extLst>
      <p:ext uri="{BB962C8B-B14F-4D97-AF65-F5344CB8AC3E}">
        <p14:creationId xmlns:p14="http://schemas.microsoft.com/office/powerpoint/2010/main" val="84555006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8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The laissez-faire leadership style is also known as the “hands-off¨ style. </a:t>
            </a:r>
          </a:p>
          <a:p>
            <a:pPr>
              <a:buFontTx/>
              <a:buChar char="•"/>
            </a:pPr>
            <a:r>
              <a:rPr lang="en-US" altLang="en-US">
                <a:solidFill>
                  <a:srgbClr val="0070C0"/>
                </a:solidFill>
              </a:rPr>
              <a:t>All authority or power is given to the employees and they must determine goals, make decisions, and resolve problems on their own.</a:t>
            </a:r>
          </a:p>
          <a:p>
            <a:endParaRPr lang="en-US" altLang="en-US"/>
          </a:p>
        </p:txBody>
      </p:sp>
      <p:sp>
        <p:nvSpPr>
          <p:cNvPr id="558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D155D5-0A89-4E36-BED2-598C42815B8A}" type="slidenum">
              <a:rPr lang="en-US" altLang="en-US" smtClean="0">
                <a:latin typeface="Arial" panose="020B0604020202020204" pitchFamily="34" charset="0"/>
              </a:rPr>
              <a:pPr>
                <a:spcBef>
                  <a:spcPct val="0"/>
                </a:spcBef>
              </a:pPr>
              <a:t>296</a:t>
            </a:fld>
            <a:endParaRPr lang="en-US" altLang="en-US">
              <a:latin typeface="Arial" panose="020B0604020202020204" pitchFamily="34" charset="0"/>
            </a:endParaRPr>
          </a:p>
        </p:txBody>
      </p:sp>
    </p:spTree>
    <p:extLst>
      <p:ext uri="{BB962C8B-B14F-4D97-AF65-F5344CB8AC3E}">
        <p14:creationId xmlns:p14="http://schemas.microsoft.com/office/powerpoint/2010/main" val="88079242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0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Bureaucratic leaders work “by the book”, ensuring that their staff follow procedures exactly. </a:t>
            </a:r>
          </a:p>
          <a:p>
            <a:pPr>
              <a:buFontTx/>
              <a:buChar char="•"/>
            </a:pPr>
            <a:r>
              <a:rPr lang="en-US" altLang="en-US">
                <a:solidFill>
                  <a:srgbClr val="0070C0"/>
                </a:solidFill>
              </a:rPr>
              <a:t>This is a very appropriate style for work involving serious safety risks such as working with machinery, with toxic substances, at heights or where large sums of money are involved such as cash-handling.</a:t>
            </a:r>
          </a:p>
          <a:p>
            <a:endParaRPr lang="en-US" altLang="en-US"/>
          </a:p>
        </p:txBody>
      </p:sp>
      <p:sp>
        <p:nvSpPr>
          <p:cNvPr id="560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CCC9B6-3862-40C9-93A7-E5178D132E85}" type="slidenum">
              <a:rPr lang="en-US" altLang="en-US" smtClean="0">
                <a:latin typeface="Arial" panose="020B0604020202020204" pitchFamily="34" charset="0"/>
              </a:rPr>
              <a:pPr>
                <a:spcBef>
                  <a:spcPct val="0"/>
                </a:spcBef>
              </a:pPr>
              <a:t>297</a:t>
            </a:fld>
            <a:endParaRPr lang="en-US" altLang="en-US">
              <a:latin typeface="Arial" panose="020B0604020202020204" pitchFamily="34" charset="0"/>
            </a:endParaRPr>
          </a:p>
        </p:txBody>
      </p:sp>
    </p:spTree>
    <p:extLst>
      <p:ext uri="{BB962C8B-B14F-4D97-AF65-F5344CB8AC3E}">
        <p14:creationId xmlns:p14="http://schemas.microsoft.com/office/powerpoint/2010/main" val="107696068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2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2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9ABB2-7B75-4AB1-9FA9-05FFB2415B3D}" type="slidenum">
              <a:rPr lang="en-US" altLang="en-US" smtClean="0">
                <a:latin typeface="Arial" panose="020B0604020202020204" pitchFamily="34" charset="0"/>
              </a:rPr>
              <a:pPr>
                <a:spcBef>
                  <a:spcPct val="0"/>
                </a:spcBef>
              </a:pPr>
              <a:t>298</a:t>
            </a:fld>
            <a:endParaRPr lang="en-US" altLang="en-US">
              <a:latin typeface="Arial" panose="020B0604020202020204" pitchFamily="34" charset="0"/>
            </a:endParaRPr>
          </a:p>
        </p:txBody>
      </p:sp>
    </p:spTree>
    <p:extLst>
      <p:ext uri="{BB962C8B-B14F-4D97-AF65-F5344CB8AC3E}">
        <p14:creationId xmlns:p14="http://schemas.microsoft.com/office/powerpoint/2010/main" val="6903669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4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4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79EA6C-A6EF-40E6-836E-328146E69964}" type="slidenum">
              <a:rPr lang="en-US" altLang="en-US" smtClean="0">
                <a:latin typeface="Arial" panose="020B0604020202020204" pitchFamily="34" charset="0"/>
              </a:rPr>
              <a:pPr>
                <a:spcBef>
                  <a:spcPct val="0"/>
                </a:spcBef>
              </a:pPr>
              <a:t>299</a:t>
            </a:fld>
            <a:endParaRPr lang="en-US" altLang="en-US">
              <a:latin typeface="Arial" panose="020B0604020202020204" pitchFamily="34" charset="0"/>
            </a:endParaRPr>
          </a:p>
        </p:txBody>
      </p:sp>
    </p:spTree>
    <p:extLst>
      <p:ext uri="{BB962C8B-B14F-4D97-AF65-F5344CB8AC3E}">
        <p14:creationId xmlns:p14="http://schemas.microsoft.com/office/powerpoint/2010/main" val="217139775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1DED0B-681D-4437-894F-129CBB11BE2D}" type="slidenum">
              <a:rPr lang="en-US" altLang="en-US" smtClean="0">
                <a:latin typeface="Arial" panose="020B0604020202020204" pitchFamily="34" charset="0"/>
              </a:rPr>
              <a:pPr>
                <a:spcBef>
                  <a:spcPct val="0"/>
                </a:spcBef>
              </a:pPr>
              <a:t>300</a:t>
            </a:fld>
            <a:endParaRPr lang="en-US" altLang="en-US">
              <a:latin typeface="Arial" panose="020B0604020202020204" pitchFamily="34" charset="0"/>
            </a:endParaRPr>
          </a:p>
        </p:txBody>
      </p:sp>
      <p:sp>
        <p:nvSpPr>
          <p:cNvPr id="566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6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65688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861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08502842"/>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A599B0-BD84-4031-96DE-7AE6C1C03C4C}" type="slidenum">
              <a:rPr lang="en-US" altLang="en-US" smtClean="0">
                <a:latin typeface="Arial" panose="020B0604020202020204" pitchFamily="34" charset="0"/>
              </a:rPr>
              <a:pPr>
                <a:spcBef>
                  <a:spcPct val="0"/>
                </a:spcBef>
              </a:pPr>
              <a:t>301</a:t>
            </a:fld>
            <a:endParaRPr lang="en-US" altLang="en-US">
              <a:latin typeface="Arial" panose="020B0604020202020204" pitchFamily="34" charset="0"/>
            </a:endParaRPr>
          </a:p>
        </p:txBody>
      </p:sp>
      <p:sp>
        <p:nvSpPr>
          <p:cNvPr id="568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04122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303</a:t>
            </a:fld>
            <a:endParaRPr lang="en-US" altLang="en-US">
              <a:latin typeface="Arial" panose="020B0604020202020204" pitchFamily="34" charset="0"/>
            </a:endParaRPr>
          </a:p>
        </p:txBody>
      </p:sp>
    </p:spTree>
    <p:extLst>
      <p:ext uri="{BB962C8B-B14F-4D97-AF65-F5344CB8AC3E}">
        <p14:creationId xmlns:p14="http://schemas.microsoft.com/office/powerpoint/2010/main" val="35154706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2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A4D2B9-BD2B-4B4A-85F7-695A6836BFFA}" type="slidenum">
              <a:rPr lang="en-US" altLang="en-US" smtClean="0">
                <a:latin typeface="Arial" panose="020B0604020202020204" pitchFamily="34" charset="0"/>
              </a:rPr>
              <a:pPr>
                <a:spcBef>
                  <a:spcPct val="0"/>
                </a:spcBef>
              </a:pPr>
              <a:t>304</a:t>
            </a:fld>
            <a:endParaRPr lang="en-US" altLang="en-US">
              <a:latin typeface="Arial" panose="020B0604020202020204" pitchFamily="34" charset="0"/>
            </a:endParaRPr>
          </a:p>
        </p:txBody>
      </p:sp>
    </p:spTree>
    <p:extLst>
      <p:ext uri="{BB962C8B-B14F-4D97-AF65-F5344CB8AC3E}">
        <p14:creationId xmlns:p14="http://schemas.microsoft.com/office/powerpoint/2010/main" val="129160835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4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4A049-1170-4986-90B0-B49226045B97}" type="slidenum">
              <a:rPr lang="en-US" altLang="en-US" smtClean="0">
                <a:latin typeface="Arial" panose="020B0604020202020204" pitchFamily="34" charset="0"/>
              </a:rPr>
              <a:pPr>
                <a:spcBef>
                  <a:spcPct val="0"/>
                </a:spcBef>
              </a:pPr>
              <a:t>305</a:t>
            </a:fld>
            <a:endParaRPr lang="en-US" altLang="en-US">
              <a:latin typeface="Arial" panose="020B0604020202020204" pitchFamily="34" charset="0"/>
            </a:endParaRPr>
          </a:p>
        </p:txBody>
      </p:sp>
    </p:spTree>
    <p:extLst>
      <p:ext uri="{BB962C8B-B14F-4D97-AF65-F5344CB8AC3E}">
        <p14:creationId xmlns:p14="http://schemas.microsoft.com/office/powerpoint/2010/main" val="122006067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ECB41A-80BA-482E-806F-F58A31F08875}" type="slidenum">
              <a:rPr lang="en-US" altLang="en-US" smtClean="0">
                <a:latin typeface="Arial" panose="020B0604020202020204" pitchFamily="34" charset="0"/>
              </a:rPr>
              <a:pPr>
                <a:spcBef>
                  <a:spcPct val="0"/>
                </a:spcBef>
              </a:pPr>
              <a:t>306</a:t>
            </a:fld>
            <a:endParaRPr lang="en-US" altLang="en-US">
              <a:latin typeface="Arial" panose="020B0604020202020204" pitchFamily="34" charset="0"/>
            </a:endParaRPr>
          </a:p>
        </p:txBody>
      </p:sp>
      <p:sp>
        <p:nvSpPr>
          <p:cNvPr id="576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39732694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8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6952F7-708B-42AF-80FE-B7DEC29BCB19}" type="slidenum">
              <a:rPr lang="en-US" altLang="en-US" smtClean="0">
                <a:latin typeface="Arial" panose="020B0604020202020204" pitchFamily="34" charset="0"/>
              </a:rPr>
              <a:pPr>
                <a:spcBef>
                  <a:spcPct val="0"/>
                </a:spcBef>
              </a:pPr>
              <a:t>307</a:t>
            </a:fld>
            <a:endParaRPr lang="en-US" altLang="en-US">
              <a:latin typeface="Arial" panose="020B0604020202020204" pitchFamily="34" charset="0"/>
            </a:endParaRPr>
          </a:p>
        </p:txBody>
      </p:sp>
    </p:spTree>
    <p:extLst>
      <p:ext uri="{BB962C8B-B14F-4D97-AF65-F5344CB8AC3E}">
        <p14:creationId xmlns:p14="http://schemas.microsoft.com/office/powerpoint/2010/main" val="20981519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7BCE9-C7FB-4CB3-964F-FCAAD56391E8}" type="slidenum">
              <a:rPr lang="en-US" altLang="en-US" smtClean="0">
                <a:latin typeface="Arial" panose="020B0604020202020204" pitchFamily="34" charset="0"/>
              </a:rPr>
              <a:pPr>
                <a:spcBef>
                  <a:spcPct val="0"/>
                </a:spcBef>
              </a:pPr>
              <a:t>308</a:t>
            </a:fld>
            <a:endParaRPr lang="en-US" altLang="en-US">
              <a:latin typeface="Arial" panose="020B0604020202020204" pitchFamily="34" charset="0"/>
            </a:endParaRPr>
          </a:p>
        </p:txBody>
      </p:sp>
      <p:sp>
        <p:nvSpPr>
          <p:cNvPr id="580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0686153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2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2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62B934-5A1B-467E-A7C8-0D13E96604E2}" type="slidenum">
              <a:rPr lang="en-US" altLang="en-US" smtClean="0">
                <a:latin typeface="Arial" panose="020B0604020202020204" pitchFamily="34" charset="0"/>
              </a:rPr>
              <a:pPr>
                <a:spcBef>
                  <a:spcPct val="0"/>
                </a:spcBef>
              </a:pPr>
              <a:t>309</a:t>
            </a:fld>
            <a:endParaRPr lang="en-US" altLang="en-US">
              <a:latin typeface="Arial" panose="020B0604020202020204" pitchFamily="34" charset="0"/>
            </a:endParaRPr>
          </a:p>
        </p:txBody>
      </p:sp>
    </p:spTree>
    <p:extLst>
      <p:ext uri="{BB962C8B-B14F-4D97-AF65-F5344CB8AC3E}">
        <p14:creationId xmlns:p14="http://schemas.microsoft.com/office/powerpoint/2010/main" val="316124077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4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CAAB0D-EF9A-4BF9-96A1-6E80BC7FF49F}" type="slidenum">
              <a:rPr lang="en-US" altLang="en-US" smtClean="0">
                <a:latin typeface="Arial" panose="020B0604020202020204" pitchFamily="34" charset="0"/>
              </a:rPr>
              <a:pPr>
                <a:spcBef>
                  <a:spcPct val="0"/>
                </a:spcBef>
              </a:pPr>
              <a:t>310</a:t>
            </a:fld>
            <a:endParaRPr lang="en-US" altLang="en-US">
              <a:latin typeface="Arial" panose="020B0604020202020204" pitchFamily="34" charset="0"/>
            </a:endParaRPr>
          </a:p>
        </p:txBody>
      </p:sp>
    </p:spTree>
    <p:extLst>
      <p:ext uri="{BB962C8B-B14F-4D97-AF65-F5344CB8AC3E}">
        <p14:creationId xmlns:p14="http://schemas.microsoft.com/office/powerpoint/2010/main" val="208901732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7C06AA-C3B6-4A3A-A1CF-E9AE1700FBDE}" type="slidenum">
              <a:rPr lang="en-US" altLang="en-US" smtClean="0">
                <a:latin typeface="Arial" panose="020B0604020202020204" pitchFamily="34" charset="0"/>
              </a:rPr>
              <a:pPr>
                <a:spcBef>
                  <a:spcPct val="0"/>
                </a:spcBef>
              </a:pPr>
              <a:t>311</a:t>
            </a:fld>
            <a:endParaRPr lang="en-US" altLang="en-US">
              <a:latin typeface="Arial" panose="020B0604020202020204" pitchFamily="34" charset="0"/>
            </a:endParaRPr>
          </a:p>
        </p:txBody>
      </p:sp>
      <p:sp>
        <p:nvSpPr>
          <p:cNvPr id="586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028353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06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68097831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FF67B4-8BAF-4A6E-86B0-1E6266D55F97}" type="slidenum">
              <a:rPr lang="en-US" altLang="en-US" smtClean="0">
                <a:latin typeface="Arial" panose="020B0604020202020204" pitchFamily="34" charset="0"/>
              </a:rPr>
              <a:pPr>
                <a:spcBef>
                  <a:spcPct val="0"/>
                </a:spcBef>
              </a:pPr>
              <a:t>312</a:t>
            </a:fld>
            <a:endParaRPr lang="en-US" altLang="en-US">
              <a:latin typeface="Arial" panose="020B0604020202020204" pitchFamily="34" charset="0"/>
            </a:endParaRPr>
          </a:p>
        </p:txBody>
      </p:sp>
      <p:sp>
        <p:nvSpPr>
          <p:cNvPr id="588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28716714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2D0F01-65D0-4004-917F-3D9D403A8CE5}" type="slidenum">
              <a:rPr lang="en-US" altLang="en-US" smtClean="0">
                <a:latin typeface="Arial" panose="020B0604020202020204" pitchFamily="34" charset="0"/>
              </a:rPr>
              <a:pPr>
                <a:spcBef>
                  <a:spcPct val="0"/>
                </a:spcBef>
              </a:pPr>
              <a:t>313</a:t>
            </a:fld>
            <a:endParaRPr lang="en-US" altLang="en-US">
              <a:latin typeface="Arial" panose="020B0604020202020204" pitchFamily="34" charset="0"/>
            </a:endParaRPr>
          </a:p>
        </p:txBody>
      </p:sp>
      <p:sp>
        <p:nvSpPr>
          <p:cNvPr id="59085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7928439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C3AADA-21AB-4DB9-A06F-64E17150FAFB}" type="slidenum">
              <a:rPr lang="en-US" altLang="en-US" smtClean="0">
                <a:latin typeface="Arial" panose="020B0604020202020204" pitchFamily="34" charset="0"/>
              </a:rPr>
              <a:pPr>
                <a:spcBef>
                  <a:spcPct val="0"/>
                </a:spcBef>
              </a:pPr>
              <a:t>314</a:t>
            </a:fld>
            <a:endParaRPr lang="en-US" altLang="en-US">
              <a:latin typeface="Arial" panose="020B0604020202020204" pitchFamily="34" charset="0"/>
            </a:endParaRPr>
          </a:p>
        </p:txBody>
      </p:sp>
      <p:sp>
        <p:nvSpPr>
          <p:cNvPr id="5928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9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421010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4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583867-CFFD-46C1-82E5-D78EF048174E}" type="slidenum">
              <a:rPr lang="en-US" altLang="en-US" smtClean="0">
                <a:latin typeface="Arial" panose="020B0604020202020204" pitchFamily="34" charset="0"/>
              </a:rPr>
              <a:pPr>
                <a:spcBef>
                  <a:spcPct val="0"/>
                </a:spcBef>
              </a:pPr>
              <a:t>315</a:t>
            </a:fld>
            <a:endParaRPr lang="en-US" altLang="en-US">
              <a:latin typeface="Arial" panose="020B0604020202020204" pitchFamily="34" charset="0"/>
            </a:endParaRPr>
          </a:p>
        </p:txBody>
      </p:sp>
    </p:spTree>
    <p:extLst>
      <p:ext uri="{BB962C8B-B14F-4D97-AF65-F5344CB8AC3E}">
        <p14:creationId xmlns:p14="http://schemas.microsoft.com/office/powerpoint/2010/main" val="411035214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6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7698B4-FA1B-416B-9861-DF282A92F295}" type="slidenum">
              <a:rPr lang="en-US" altLang="en-US" smtClean="0">
                <a:latin typeface="Arial" panose="020B0604020202020204" pitchFamily="34" charset="0"/>
              </a:rPr>
              <a:pPr>
                <a:spcBef>
                  <a:spcPct val="0"/>
                </a:spcBef>
              </a:pPr>
              <a:t>316</a:t>
            </a:fld>
            <a:endParaRPr lang="en-US" altLang="en-US">
              <a:latin typeface="Arial" panose="020B0604020202020204" pitchFamily="34" charset="0"/>
            </a:endParaRPr>
          </a:p>
        </p:txBody>
      </p:sp>
    </p:spTree>
    <p:extLst>
      <p:ext uri="{BB962C8B-B14F-4D97-AF65-F5344CB8AC3E}">
        <p14:creationId xmlns:p14="http://schemas.microsoft.com/office/powerpoint/2010/main" val="186593398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95693E-FE93-47C0-8AF6-262BCADC6B78}" type="slidenum">
              <a:rPr lang="en-US" altLang="en-US" smtClean="0">
                <a:latin typeface="Arial" panose="020B0604020202020204" pitchFamily="34" charset="0"/>
              </a:rPr>
              <a:pPr>
                <a:spcBef>
                  <a:spcPct val="0"/>
                </a:spcBef>
              </a:pPr>
              <a:t>317</a:t>
            </a:fld>
            <a:endParaRPr lang="en-US" altLang="en-US">
              <a:latin typeface="Arial" panose="020B0604020202020204" pitchFamily="34" charset="0"/>
            </a:endParaRPr>
          </a:p>
        </p:txBody>
      </p:sp>
      <p:sp>
        <p:nvSpPr>
          <p:cNvPr id="59904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904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666296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F9E042-AF98-4041-88F1-82948D0F5F0D}" type="slidenum">
              <a:rPr lang="en-US" altLang="en-US" smtClean="0">
                <a:latin typeface="Arial" panose="020B0604020202020204" pitchFamily="34" charset="0"/>
              </a:rPr>
              <a:pPr>
                <a:spcBef>
                  <a:spcPct val="0"/>
                </a:spcBef>
              </a:pPr>
              <a:t>318</a:t>
            </a:fld>
            <a:endParaRPr lang="en-US" altLang="en-US">
              <a:latin typeface="Arial" panose="020B0604020202020204" pitchFamily="34" charset="0"/>
            </a:endParaRPr>
          </a:p>
        </p:txBody>
      </p:sp>
      <p:sp>
        <p:nvSpPr>
          <p:cNvPr id="60109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109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9713013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D42F702-C9B0-47DB-B2E4-FCFD127C19BB}" type="slidenum">
              <a:rPr lang="en-US" altLang="en-US" smtClean="0">
                <a:latin typeface="Arial" panose="020B0604020202020204" pitchFamily="34" charset="0"/>
              </a:rPr>
              <a:pPr>
                <a:spcBef>
                  <a:spcPct val="0"/>
                </a:spcBef>
              </a:pPr>
              <a:t>319</a:t>
            </a:fld>
            <a:endParaRPr lang="en-US" altLang="en-US">
              <a:latin typeface="Arial" panose="020B0604020202020204" pitchFamily="34" charset="0"/>
            </a:endParaRPr>
          </a:p>
        </p:txBody>
      </p:sp>
      <p:sp>
        <p:nvSpPr>
          <p:cNvPr id="603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96265886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5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5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BA102-8630-4854-9B1F-BD03DAEC9891}" type="slidenum">
              <a:rPr lang="en-US" altLang="en-US" smtClean="0">
                <a:latin typeface="Arial" panose="020B0604020202020204" pitchFamily="34" charset="0"/>
              </a:rPr>
              <a:pPr>
                <a:spcBef>
                  <a:spcPct val="0"/>
                </a:spcBef>
              </a:pPr>
              <a:t>320</a:t>
            </a:fld>
            <a:endParaRPr lang="en-US" altLang="en-US">
              <a:latin typeface="Arial" panose="020B0604020202020204" pitchFamily="34" charset="0"/>
            </a:endParaRPr>
          </a:p>
        </p:txBody>
      </p:sp>
    </p:spTree>
    <p:extLst>
      <p:ext uri="{BB962C8B-B14F-4D97-AF65-F5344CB8AC3E}">
        <p14:creationId xmlns:p14="http://schemas.microsoft.com/office/powerpoint/2010/main" val="188349898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7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7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53BCB2-5713-4147-A71A-93072AEA2409}" type="slidenum">
              <a:rPr lang="en-US" altLang="en-US" smtClean="0">
                <a:latin typeface="Arial" panose="020B0604020202020204" pitchFamily="34" charset="0"/>
              </a:rPr>
              <a:pPr>
                <a:spcBef>
                  <a:spcPct val="0"/>
                </a:spcBef>
              </a:pPr>
              <a:t>321</a:t>
            </a:fld>
            <a:endParaRPr lang="en-US" altLang="en-US">
              <a:latin typeface="Arial" panose="020B0604020202020204" pitchFamily="34" charset="0"/>
            </a:endParaRPr>
          </a:p>
        </p:txBody>
      </p:sp>
    </p:spTree>
    <p:extLst>
      <p:ext uri="{BB962C8B-B14F-4D97-AF65-F5344CB8AC3E}">
        <p14:creationId xmlns:p14="http://schemas.microsoft.com/office/powerpoint/2010/main" val="2871618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27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219263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9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9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B43339-59CF-4246-9627-C0AA23DE7F19}" type="slidenum">
              <a:rPr lang="en-US" altLang="en-US" smtClean="0">
                <a:latin typeface="Arial" panose="020B0604020202020204" pitchFamily="34" charset="0"/>
              </a:rPr>
              <a:pPr>
                <a:spcBef>
                  <a:spcPct val="0"/>
                </a:spcBef>
              </a:pPr>
              <a:t>322</a:t>
            </a:fld>
            <a:endParaRPr lang="en-US" altLang="en-US">
              <a:latin typeface="Arial" panose="020B0604020202020204" pitchFamily="34" charset="0"/>
            </a:endParaRPr>
          </a:p>
        </p:txBody>
      </p:sp>
    </p:spTree>
    <p:extLst>
      <p:ext uri="{BB962C8B-B14F-4D97-AF65-F5344CB8AC3E}">
        <p14:creationId xmlns:p14="http://schemas.microsoft.com/office/powerpoint/2010/main" val="227055724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1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1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9622A-A03A-4EE5-B4B7-60B821A8A8CA}" type="slidenum">
              <a:rPr lang="en-US" altLang="en-US" smtClean="0">
                <a:latin typeface="Arial" panose="020B0604020202020204" pitchFamily="34" charset="0"/>
              </a:rPr>
              <a:pPr>
                <a:spcBef>
                  <a:spcPct val="0"/>
                </a:spcBef>
              </a:pPr>
              <a:t>323</a:t>
            </a:fld>
            <a:endParaRPr lang="en-US" altLang="en-US">
              <a:latin typeface="Arial" panose="020B0604020202020204" pitchFamily="34" charset="0"/>
            </a:endParaRPr>
          </a:p>
        </p:txBody>
      </p:sp>
    </p:spTree>
    <p:extLst>
      <p:ext uri="{BB962C8B-B14F-4D97-AF65-F5344CB8AC3E}">
        <p14:creationId xmlns:p14="http://schemas.microsoft.com/office/powerpoint/2010/main" val="252588942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731D7D-D8EA-4BD9-A8DC-F2EC45975AC2}" type="slidenum">
              <a:rPr lang="en-US" altLang="en-US" smtClean="0">
                <a:latin typeface="Arial" panose="020B0604020202020204" pitchFamily="34" charset="0"/>
              </a:rPr>
              <a:pPr>
                <a:spcBef>
                  <a:spcPct val="0"/>
                </a:spcBef>
              </a:pPr>
              <a:t>324</a:t>
            </a:fld>
            <a:endParaRPr lang="en-US" altLang="en-US">
              <a:latin typeface="Arial" panose="020B0604020202020204" pitchFamily="34" charset="0"/>
            </a:endParaRPr>
          </a:p>
        </p:txBody>
      </p:sp>
      <p:sp>
        <p:nvSpPr>
          <p:cNvPr id="6133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10594010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D196E-1F77-4258-BBEB-6B8329EAD237}" type="slidenum">
              <a:rPr lang="en-US" altLang="en-US" smtClean="0">
                <a:latin typeface="Arial" panose="020B0604020202020204" pitchFamily="34" charset="0"/>
              </a:rPr>
              <a:pPr>
                <a:spcBef>
                  <a:spcPct val="0"/>
                </a:spcBef>
              </a:pPr>
              <a:t>325</a:t>
            </a:fld>
            <a:endParaRPr lang="en-US" altLang="en-US">
              <a:latin typeface="Arial" panose="020B0604020202020204" pitchFamily="34" charset="0"/>
            </a:endParaRPr>
          </a:p>
        </p:txBody>
      </p:sp>
      <p:sp>
        <p:nvSpPr>
          <p:cNvPr id="615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5553152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7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7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478534-9909-48A7-99BB-EBA1BD916D9A}" type="slidenum">
              <a:rPr lang="en-US" altLang="en-US" smtClean="0">
                <a:latin typeface="Arial" panose="020B0604020202020204" pitchFamily="34" charset="0"/>
              </a:rPr>
              <a:pPr>
                <a:spcBef>
                  <a:spcPct val="0"/>
                </a:spcBef>
              </a:pPr>
              <a:t>327</a:t>
            </a:fld>
            <a:endParaRPr lang="en-US" altLang="en-US">
              <a:latin typeface="Arial" panose="020B0604020202020204" pitchFamily="34" charset="0"/>
            </a:endParaRPr>
          </a:p>
        </p:txBody>
      </p:sp>
    </p:spTree>
    <p:extLst>
      <p:ext uri="{BB962C8B-B14F-4D97-AF65-F5344CB8AC3E}">
        <p14:creationId xmlns:p14="http://schemas.microsoft.com/office/powerpoint/2010/main" val="112509628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9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9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BC34CA-C3A4-4580-99D8-2EA2B26067B7}" type="slidenum">
              <a:rPr lang="en-US" altLang="en-US" smtClean="0">
                <a:latin typeface="Arial" panose="020B0604020202020204" pitchFamily="34" charset="0"/>
              </a:rPr>
              <a:pPr>
                <a:spcBef>
                  <a:spcPct val="0"/>
                </a:spcBef>
              </a:pPr>
              <a:t>328</a:t>
            </a:fld>
            <a:endParaRPr lang="en-US" altLang="en-US">
              <a:latin typeface="Arial" panose="020B0604020202020204" pitchFamily="34" charset="0"/>
            </a:endParaRPr>
          </a:p>
        </p:txBody>
      </p:sp>
    </p:spTree>
    <p:extLst>
      <p:ext uri="{BB962C8B-B14F-4D97-AF65-F5344CB8AC3E}">
        <p14:creationId xmlns:p14="http://schemas.microsoft.com/office/powerpoint/2010/main" val="145041370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1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F7222C-4566-4DF0-9A54-E159BFCBDC16}" type="slidenum">
              <a:rPr lang="en-US" altLang="en-US" smtClean="0">
                <a:latin typeface="Arial" panose="020B0604020202020204" pitchFamily="34" charset="0"/>
              </a:rPr>
              <a:pPr>
                <a:spcBef>
                  <a:spcPct val="0"/>
                </a:spcBef>
              </a:pPr>
              <a:t>329</a:t>
            </a:fld>
            <a:endParaRPr lang="en-US" altLang="en-US">
              <a:latin typeface="Arial" panose="020B0604020202020204" pitchFamily="34" charset="0"/>
            </a:endParaRPr>
          </a:p>
        </p:txBody>
      </p:sp>
    </p:spTree>
    <p:extLst>
      <p:ext uri="{BB962C8B-B14F-4D97-AF65-F5344CB8AC3E}">
        <p14:creationId xmlns:p14="http://schemas.microsoft.com/office/powerpoint/2010/main" val="303537227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3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10524-5A11-4EEB-ACA4-025F3BB8921F}" type="slidenum">
              <a:rPr lang="en-US" altLang="en-US" smtClean="0">
                <a:latin typeface="Arial" panose="020B0604020202020204" pitchFamily="34" charset="0"/>
              </a:rPr>
              <a:pPr>
                <a:spcBef>
                  <a:spcPct val="0"/>
                </a:spcBef>
              </a:pPr>
              <a:t>330</a:t>
            </a:fld>
            <a:endParaRPr lang="en-US" altLang="en-US">
              <a:latin typeface="Arial" panose="020B0604020202020204" pitchFamily="34" charset="0"/>
            </a:endParaRPr>
          </a:p>
        </p:txBody>
      </p:sp>
    </p:spTree>
    <p:extLst>
      <p:ext uri="{BB962C8B-B14F-4D97-AF65-F5344CB8AC3E}">
        <p14:creationId xmlns:p14="http://schemas.microsoft.com/office/powerpoint/2010/main" val="300012155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5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A5429-BF1B-4799-892D-A7C5DB5E0380}" type="slidenum">
              <a:rPr lang="en-US" altLang="en-US" smtClean="0">
                <a:latin typeface="Arial" panose="020B0604020202020204" pitchFamily="34" charset="0"/>
              </a:rPr>
              <a:pPr>
                <a:spcBef>
                  <a:spcPct val="0"/>
                </a:spcBef>
              </a:pPr>
              <a:t>331</a:t>
            </a:fld>
            <a:endParaRPr lang="en-US" altLang="en-US">
              <a:latin typeface="Arial" panose="020B0604020202020204" pitchFamily="34" charset="0"/>
            </a:endParaRPr>
          </a:p>
        </p:txBody>
      </p:sp>
    </p:spTree>
    <p:extLst>
      <p:ext uri="{BB962C8B-B14F-4D97-AF65-F5344CB8AC3E}">
        <p14:creationId xmlns:p14="http://schemas.microsoft.com/office/powerpoint/2010/main" val="103509003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7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7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25BA9C-A39B-4F74-A49F-C06A42458984}" type="slidenum">
              <a:rPr lang="en-US" altLang="en-US" smtClean="0">
                <a:latin typeface="Arial" panose="020B0604020202020204" pitchFamily="34" charset="0"/>
              </a:rPr>
              <a:pPr>
                <a:spcBef>
                  <a:spcPct val="0"/>
                </a:spcBef>
              </a:pPr>
              <a:t>332</a:t>
            </a:fld>
            <a:endParaRPr lang="en-US" altLang="en-US">
              <a:latin typeface="Arial" panose="020B0604020202020204" pitchFamily="34" charset="0"/>
            </a:endParaRPr>
          </a:p>
        </p:txBody>
      </p:sp>
    </p:spTree>
    <p:extLst>
      <p:ext uri="{BB962C8B-B14F-4D97-AF65-F5344CB8AC3E}">
        <p14:creationId xmlns:p14="http://schemas.microsoft.com/office/powerpoint/2010/main" val="107334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475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02891844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BF7A59-565A-451E-AB22-829B7D592767}" type="slidenum">
              <a:rPr lang="en-US" altLang="en-US" smtClean="0">
                <a:latin typeface="Arial" panose="020B0604020202020204" pitchFamily="34" charset="0"/>
              </a:rPr>
              <a:pPr>
                <a:spcBef>
                  <a:spcPct val="0"/>
                </a:spcBef>
              </a:pPr>
              <a:t>333</a:t>
            </a:fld>
            <a:endParaRPr lang="en-US" altLang="en-US">
              <a:latin typeface="Arial" panose="020B0604020202020204" pitchFamily="34" charset="0"/>
            </a:endParaRPr>
          </a:p>
        </p:txBody>
      </p:sp>
      <p:sp>
        <p:nvSpPr>
          <p:cNvPr id="6297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97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0571251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43C48B-2D3B-4D42-B6EF-6186029F7681}" type="slidenum">
              <a:rPr lang="en-US" altLang="en-US" smtClean="0">
                <a:latin typeface="Arial" panose="020B0604020202020204" pitchFamily="34" charset="0"/>
                <a:cs typeface="Arial" panose="020B0604020202020204" pitchFamily="34" charset="0"/>
              </a:rPr>
              <a:pPr>
                <a:spcBef>
                  <a:spcPct val="0"/>
                </a:spcBef>
              </a:pPr>
              <a:t>334</a:t>
            </a:fld>
            <a:endParaRPr lang="en-US" altLang="en-US">
              <a:latin typeface="Arial" panose="020B0604020202020204" pitchFamily="34" charset="0"/>
              <a:cs typeface="Arial" panose="020B0604020202020204" pitchFamily="34" charset="0"/>
            </a:endParaRPr>
          </a:p>
        </p:txBody>
      </p:sp>
      <p:sp>
        <p:nvSpPr>
          <p:cNvPr id="6318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18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68775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3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3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34923B0-AB59-4520-B2CE-4D13A6DDC5EB}" type="slidenum">
              <a:rPr lang="en-US" altLang="en-US" smtClean="0">
                <a:latin typeface="Arial" panose="020B0604020202020204" pitchFamily="34" charset="0"/>
              </a:rPr>
              <a:pPr>
                <a:spcBef>
                  <a:spcPct val="0"/>
                </a:spcBef>
              </a:pPr>
              <a:t>335</a:t>
            </a:fld>
            <a:endParaRPr lang="en-US" altLang="en-US">
              <a:latin typeface="Arial" panose="020B0604020202020204" pitchFamily="34" charset="0"/>
            </a:endParaRPr>
          </a:p>
        </p:txBody>
      </p:sp>
    </p:spTree>
    <p:extLst>
      <p:ext uri="{BB962C8B-B14F-4D97-AF65-F5344CB8AC3E}">
        <p14:creationId xmlns:p14="http://schemas.microsoft.com/office/powerpoint/2010/main" val="156372458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5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3B0550-A565-4E4B-8207-E5AF3D0A2F00}" type="slidenum">
              <a:rPr lang="en-US" altLang="en-US" smtClean="0">
                <a:latin typeface="Arial" panose="020B0604020202020204" pitchFamily="34" charset="0"/>
              </a:rPr>
              <a:pPr>
                <a:spcBef>
                  <a:spcPct val="0"/>
                </a:spcBef>
              </a:pPr>
              <a:t>336</a:t>
            </a:fld>
            <a:endParaRPr lang="en-US" altLang="en-US">
              <a:latin typeface="Arial" panose="020B0604020202020204" pitchFamily="34" charset="0"/>
            </a:endParaRPr>
          </a:p>
        </p:txBody>
      </p:sp>
    </p:spTree>
    <p:extLst>
      <p:ext uri="{BB962C8B-B14F-4D97-AF65-F5344CB8AC3E}">
        <p14:creationId xmlns:p14="http://schemas.microsoft.com/office/powerpoint/2010/main" val="241294729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7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7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7D4ACC-2915-4C00-AD1A-C5C2CC86A263}" type="slidenum">
              <a:rPr lang="en-US" altLang="en-US" smtClean="0">
                <a:latin typeface="Arial" panose="020B0604020202020204" pitchFamily="34" charset="0"/>
              </a:rPr>
              <a:pPr>
                <a:spcBef>
                  <a:spcPct val="0"/>
                </a:spcBef>
              </a:pPr>
              <a:t>337</a:t>
            </a:fld>
            <a:endParaRPr lang="en-US" altLang="en-US">
              <a:latin typeface="Arial" panose="020B0604020202020204" pitchFamily="34" charset="0"/>
            </a:endParaRPr>
          </a:p>
        </p:txBody>
      </p:sp>
    </p:spTree>
    <p:extLst>
      <p:ext uri="{BB962C8B-B14F-4D97-AF65-F5344CB8AC3E}">
        <p14:creationId xmlns:p14="http://schemas.microsoft.com/office/powerpoint/2010/main" val="51890630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0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0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32EAF9-A0EC-4FC8-B5B7-BA7F3C35B61D}" type="slidenum">
              <a:rPr lang="en-US" altLang="en-US" smtClean="0">
                <a:latin typeface="Arial" panose="020B0604020202020204" pitchFamily="34" charset="0"/>
              </a:rPr>
              <a:pPr>
                <a:spcBef>
                  <a:spcPct val="0"/>
                </a:spcBef>
              </a:pPr>
              <a:t>338</a:t>
            </a:fld>
            <a:endParaRPr lang="en-US" altLang="en-US">
              <a:latin typeface="Arial" panose="020B0604020202020204" pitchFamily="34" charset="0"/>
            </a:endParaRPr>
          </a:p>
        </p:txBody>
      </p:sp>
    </p:spTree>
    <p:extLst>
      <p:ext uri="{BB962C8B-B14F-4D97-AF65-F5344CB8AC3E}">
        <p14:creationId xmlns:p14="http://schemas.microsoft.com/office/powerpoint/2010/main" val="160107583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2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2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75A766-03EF-45B4-BFF5-FD0A5B0244BC}" type="slidenum">
              <a:rPr lang="en-US" altLang="en-US" smtClean="0">
                <a:latin typeface="Arial" panose="020B0604020202020204" pitchFamily="34" charset="0"/>
              </a:rPr>
              <a:pPr>
                <a:spcBef>
                  <a:spcPct val="0"/>
                </a:spcBef>
              </a:pPr>
              <a:t>339</a:t>
            </a:fld>
            <a:endParaRPr lang="en-US" altLang="en-US">
              <a:latin typeface="Arial" panose="020B0604020202020204" pitchFamily="34" charset="0"/>
            </a:endParaRPr>
          </a:p>
        </p:txBody>
      </p:sp>
    </p:spTree>
    <p:extLst>
      <p:ext uri="{BB962C8B-B14F-4D97-AF65-F5344CB8AC3E}">
        <p14:creationId xmlns:p14="http://schemas.microsoft.com/office/powerpoint/2010/main" val="9656660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BC308C-32A3-4BA0-A4ED-DDAC9F517B3D}" type="slidenum">
              <a:rPr lang="en-US" altLang="en-US" smtClean="0">
                <a:latin typeface="Arial" panose="020B0604020202020204" pitchFamily="34" charset="0"/>
              </a:rPr>
              <a:pPr>
                <a:spcBef>
                  <a:spcPct val="0"/>
                </a:spcBef>
              </a:pPr>
              <a:t>340</a:t>
            </a:fld>
            <a:endParaRPr lang="en-US" altLang="en-US">
              <a:latin typeface="Arial" panose="020B0604020202020204" pitchFamily="34" charset="0"/>
            </a:endParaRPr>
          </a:p>
        </p:txBody>
      </p:sp>
    </p:spTree>
    <p:extLst>
      <p:ext uri="{BB962C8B-B14F-4D97-AF65-F5344CB8AC3E}">
        <p14:creationId xmlns:p14="http://schemas.microsoft.com/office/powerpoint/2010/main" val="341733554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A22F2F-81BC-401F-A929-FACB7801B23D}" type="slidenum">
              <a:rPr lang="en-US" altLang="en-US" smtClean="0">
                <a:latin typeface="Arial" panose="020B0604020202020204" pitchFamily="34" charset="0"/>
              </a:rPr>
              <a:pPr>
                <a:spcBef>
                  <a:spcPct val="0"/>
                </a:spcBef>
              </a:pPr>
              <a:t>341</a:t>
            </a:fld>
            <a:endParaRPr lang="en-US" altLang="en-US">
              <a:latin typeface="Arial" panose="020B0604020202020204" pitchFamily="34" charset="0"/>
            </a:endParaRPr>
          </a:p>
        </p:txBody>
      </p:sp>
    </p:spTree>
    <p:extLst>
      <p:ext uri="{BB962C8B-B14F-4D97-AF65-F5344CB8AC3E}">
        <p14:creationId xmlns:p14="http://schemas.microsoft.com/office/powerpoint/2010/main" val="208684507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778CE7-4E97-4F91-89EF-22DE1E74CBEC}" type="slidenum">
              <a:rPr lang="en-US" altLang="en-US" smtClean="0">
                <a:latin typeface="Arial" panose="020B0604020202020204" pitchFamily="34" charset="0"/>
              </a:rPr>
              <a:pPr>
                <a:spcBef>
                  <a:spcPct val="0"/>
                </a:spcBef>
              </a:pPr>
              <a:t>342</a:t>
            </a:fld>
            <a:endParaRPr lang="en-US" altLang="en-US">
              <a:latin typeface="Arial" panose="020B0604020202020204" pitchFamily="34" charset="0"/>
            </a:endParaRPr>
          </a:p>
        </p:txBody>
      </p:sp>
    </p:spTree>
    <p:extLst>
      <p:ext uri="{BB962C8B-B14F-4D97-AF65-F5344CB8AC3E}">
        <p14:creationId xmlns:p14="http://schemas.microsoft.com/office/powerpoint/2010/main" val="3051033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94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678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68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48751216"/>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3A4AD5-3229-4B22-9290-DA767B38E2E6}" type="slidenum">
              <a:rPr lang="en-US" altLang="en-US" smtClean="0">
                <a:latin typeface="Arial" panose="020B0604020202020204" pitchFamily="34" charset="0"/>
              </a:rPr>
              <a:pPr>
                <a:spcBef>
                  <a:spcPct val="0"/>
                </a:spcBef>
              </a:pPr>
              <a:t>343</a:t>
            </a:fld>
            <a:endParaRPr lang="en-US" altLang="en-US">
              <a:latin typeface="Arial" panose="020B0604020202020204" pitchFamily="34" charset="0"/>
            </a:endParaRPr>
          </a:p>
        </p:txBody>
      </p:sp>
    </p:spTree>
    <p:extLst>
      <p:ext uri="{BB962C8B-B14F-4D97-AF65-F5344CB8AC3E}">
        <p14:creationId xmlns:p14="http://schemas.microsoft.com/office/powerpoint/2010/main" val="265871903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C74AAA-7481-491C-B6AD-D0FF9C4B7F1E}" type="slidenum">
              <a:rPr lang="en-US" altLang="en-US" smtClean="0">
                <a:latin typeface="Arial" panose="020B0604020202020204" pitchFamily="34" charset="0"/>
              </a:rPr>
              <a:pPr>
                <a:spcBef>
                  <a:spcPct val="0"/>
                </a:spcBef>
              </a:pPr>
              <a:t>344</a:t>
            </a:fld>
            <a:endParaRPr lang="en-US" altLang="en-US">
              <a:latin typeface="Arial" panose="020B0604020202020204" pitchFamily="34" charset="0"/>
            </a:endParaRPr>
          </a:p>
        </p:txBody>
      </p:sp>
    </p:spTree>
    <p:extLst>
      <p:ext uri="{BB962C8B-B14F-4D97-AF65-F5344CB8AC3E}">
        <p14:creationId xmlns:p14="http://schemas.microsoft.com/office/powerpoint/2010/main" val="124946996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E71FAF-8812-4A33-BC1A-374731C9AB29}" type="slidenum">
              <a:rPr lang="en-US" altLang="en-US" smtClean="0">
                <a:latin typeface="Arial" panose="020B0604020202020204" pitchFamily="34" charset="0"/>
              </a:rPr>
              <a:pPr>
                <a:spcBef>
                  <a:spcPct val="0"/>
                </a:spcBef>
              </a:pPr>
              <a:t>345</a:t>
            </a:fld>
            <a:endParaRPr lang="en-US" altLang="en-US">
              <a:latin typeface="Arial" panose="020B0604020202020204" pitchFamily="34" charset="0"/>
            </a:endParaRPr>
          </a:p>
        </p:txBody>
      </p:sp>
    </p:spTree>
    <p:extLst>
      <p:ext uri="{BB962C8B-B14F-4D97-AF65-F5344CB8AC3E}">
        <p14:creationId xmlns:p14="http://schemas.microsoft.com/office/powerpoint/2010/main" val="410682162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0F685B-290A-45AE-A964-26DF8E46C96C}" type="slidenum">
              <a:rPr lang="en-US" altLang="en-US" smtClean="0">
                <a:latin typeface="Arial" panose="020B0604020202020204" pitchFamily="34" charset="0"/>
              </a:rPr>
              <a:pPr>
                <a:spcBef>
                  <a:spcPct val="0"/>
                </a:spcBef>
              </a:pPr>
              <a:t>346</a:t>
            </a:fld>
            <a:endParaRPr lang="en-US" altLang="en-US">
              <a:latin typeface="Arial" panose="020B0604020202020204" pitchFamily="34" charset="0"/>
            </a:endParaRPr>
          </a:p>
        </p:txBody>
      </p:sp>
    </p:spTree>
    <p:extLst>
      <p:ext uri="{BB962C8B-B14F-4D97-AF65-F5344CB8AC3E}">
        <p14:creationId xmlns:p14="http://schemas.microsoft.com/office/powerpoint/2010/main" val="251639600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EB15D5-9A9A-40D1-9C14-1A2F9EEB1204}" type="slidenum">
              <a:rPr lang="en-US" altLang="en-US" smtClean="0">
                <a:latin typeface="Arial" panose="020B0604020202020204" pitchFamily="34" charset="0"/>
              </a:rPr>
              <a:pPr>
                <a:spcBef>
                  <a:spcPct val="0"/>
                </a:spcBef>
              </a:pPr>
              <a:t>347</a:t>
            </a:fld>
            <a:endParaRPr lang="en-US" altLang="en-US">
              <a:latin typeface="Arial" panose="020B0604020202020204" pitchFamily="34" charset="0"/>
            </a:endParaRPr>
          </a:p>
        </p:txBody>
      </p:sp>
    </p:spTree>
    <p:extLst>
      <p:ext uri="{BB962C8B-B14F-4D97-AF65-F5344CB8AC3E}">
        <p14:creationId xmlns:p14="http://schemas.microsoft.com/office/powerpoint/2010/main" val="420170223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EE4E30-2B90-4EA0-96DB-6EB17306EE29}" type="slidenum">
              <a:rPr lang="en-US" altLang="en-US" smtClean="0">
                <a:latin typeface="Arial" panose="020B0604020202020204" pitchFamily="34" charset="0"/>
              </a:rPr>
              <a:pPr>
                <a:spcBef>
                  <a:spcPct val="0"/>
                </a:spcBef>
              </a:pPr>
              <a:t>348</a:t>
            </a:fld>
            <a:endParaRPr lang="en-US" altLang="en-US">
              <a:latin typeface="Arial" panose="020B0604020202020204" pitchFamily="34" charset="0"/>
            </a:endParaRPr>
          </a:p>
        </p:txBody>
      </p:sp>
    </p:spTree>
    <p:extLst>
      <p:ext uri="{BB962C8B-B14F-4D97-AF65-F5344CB8AC3E}">
        <p14:creationId xmlns:p14="http://schemas.microsoft.com/office/powerpoint/2010/main" val="22767618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982D7F-3ED5-47C6-9C65-1C422432025C}" type="slidenum">
              <a:rPr lang="en-US" altLang="en-US" smtClean="0">
                <a:latin typeface="Arial" panose="020B0604020202020204" pitchFamily="34" charset="0"/>
              </a:rPr>
              <a:pPr>
                <a:spcBef>
                  <a:spcPct val="0"/>
                </a:spcBef>
              </a:pPr>
              <a:t>349</a:t>
            </a:fld>
            <a:endParaRPr lang="en-US" altLang="en-US">
              <a:latin typeface="Arial" panose="020B0604020202020204" pitchFamily="34" charset="0"/>
            </a:endParaRPr>
          </a:p>
        </p:txBody>
      </p:sp>
    </p:spTree>
    <p:extLst>
      <p:ext uri="{BB962C8B-B14F-4D97-AF65-F5344CB8AC3E}">
        <p14:creationId xmlns:p14="http://schemas.microsoft.com/office/powerpoint/2010/main" val="354390054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352</a:t>
            </a:fld>
            <a:endParaRPr lang="en-US" altLang="en-US">
              <a:latin typeface="Arial" panose="020B0604020202020204" pitchFamily="34" charset="0"/>
            </a:endParaRPr>
          </a:p>
        </p:txBody>
      </p:sp>
    </p:spTree>
    <p:extLst>
      <p:ext uri="{BB962C8B-B14F-4D97-AF65-F5344CB8AC3E}">
        <p14:creationId xmlns:p14="http://schemas.microsoft.com/office/powerpoint/2010/main" val="353164611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353</a:t>
            </a:fld>
            <a:endParaRPr lang="en-US" altLang="en-US">
              <a:latin typeface="Arial" panose="020B0604020202020204" pitchFamily="34" charset="0"/>
            </a:endParaRPr>
          </a:p>
        </p:txBody>
      </p:sp>
    </p:spTree>
    <p:extLst>
      <p:ext uri="{BB962C8B-B14F-4D97-AF65-F5344CB8AC3E}">
        <p14:creationId xmlns:p14="http://schemas.microsoft.com/office/powerpoint/2010/main" val="24134499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686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686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526208-D8C8-4ECE-9788-FF03D207E12C}" type="slidenum">
              <a:rPr lang="en-US" altLang="en-US" smtClean="0">
                <a:latin typeface="Arial" panose="020B0604020202020204" pitchFamily="34" charset="0"/>
              </a:rPr>
              <a:pPr>
                <a:spcBef>
                  <a:spcPct val="0"/>
                </a:spcBef>
              </a:pPr>
              <a:t>354</a:t>
            </a:fld>
            <a:endParaRPr lang="en-US" altLang="en-US">
              <a:latin typeface="Arial" panose="020B0604020202020204" pitchFamily="34" charset="0"/>
            </a:endParaRPr>
          </a:p>
        </p:txBody>
      </p:sp>
      <p:sp>
        <p:nvSpPr>
          <p:cNvPr id="66867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6867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76586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88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5175940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07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07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114F07-012E-4FE8-A80D-5E65D84176F5}" type="slidenum">
              <a:rPr lang="en-US" altLang="en-US" smtClean="0">
                <a:latin typeface="Arial" panose="020B0604020202020204" pitchFamily="34" charset="0"/>
              </a:rPr>
              <a:pPr>
                <a:spcBef>
                  <a:spcPct val="0"/>
                </a:spcBef>
              </a:pPr>
              <a:t>355</a:t>
            </a:fld>
            <a:endParaRPr lang="en-US" altLang="en-US">
              <a:latin typeface="Arial" panose="020B0604020202020204" pitchFamily="34" charset="0"/>
            </a:endParaRPr>
          </a:p>
        </p:txBody>
      </p:sp>
      <p:sp>
        <p:nvSpPr>
          <p:cNvPr id="67072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072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10337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277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277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E4C902-7418-48F6-869B-7DD6AE7153B5}" type="slidenum">
              <a:rPr lang="en-US" altLang="en-US" smtClean="0">
                <a:latin typeface="Arial" panose="020B0604020202020204" pitchFamily="34" charset="0"/>
              </a:rPr>
              <a:pPr>
                <a:spcBef>
                  <a:spcPct val="0"/>
                </a:spcBef>
              </a:pPr>
              <a:t>356</a:t>
            </a:fld>
            <a:endParaRPr lang="en-US" altLang="en-US">
              <a:latin typeface="Arial" panose="020B0604020202020204" pitchFamily="34" charset="0"/>
            </a:endParaRPr>
          </a:p>
        </p:txBody>
      </p:sp>
      <p:sp>
        <p:nvSpPr>
          <p:cNvPr id="67277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277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7715338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481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482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26276B-ABA3-413F-921D-0C09BF198DFB}" type="slidenum">
              <a:rPr lang="en-US" altLang="en-US" smtClean="0">
                <a:latin typeface="Arial" panose="020B0604020202020204" pitchFamily="34" charset="0"/>
              </a:rPr>
              <a:pPr>
                <a:spcBef>
                  <a:spcPct val="0"/>
                </a:spcBef>
              </a:pPr>
              <a:t>357</a:t>
            </a:fld>
            <a:endParaRPr lang="en-US" altLang="en-US">
              <a:latin typeface="Arial" panose="020B0604020202020204" pitchFamily="34" charset="0"/>
            </a:endParaRPr>
          </a:p>
        </p:txBody>
      </p:sp>
      <p:sp>
        <p:nvSpPr>
          <p:cNvPr id="67482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482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4595882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686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686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FAFE8C-7C19-4A2C-B725-00B726D1225C}" type="slidenum">
              <a:rPr lang="en-US" altLang="en-US" smtClean="0">
                <a:latin typeface="Arial" panose="020B0604020202020204" pitchFamily="34" charset="0"/>
              </a:rPr>
              <a:pPr>
                <a:spcBef>
                  <a:spcPct val="0"/>
                </a:spcBef>
              </a:pPr>
              <a:t>358</a:t>
            </a:fld>
            <a:endParaRPr lang="en-US" altLang="en-US">
              <a:latin typeface="Arial" panose="020B0604020202020204" pitchFamily="34" charset="0"/>
            </a:endParaRPr>
          </a:p>
        </p:txBody>
      </p:sp>
      <p:sp>
        <p:nvSpPr>
          <p:cNvPr id="67686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687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4680290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891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891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EB4A09-23AE-4F5A-8F57-BA84112F8EA4}" type="slidenum">
              <a:rPr lang="en-US" altLang="en-US" smtClean="0">
                <a:latin typeface="Arial" panose="020B0604020202020204" pitchFamily="34" charset="0"/>
              </a:rPr>
              <a:pPr>
                <a:spcBef>
                  <a:spcPct val="0"/>
                </a:spcBef>
              </a:pPr>
              <a:t>359</a:t>
            </a:fld>
            <a:endParaRPr lang="en-US" altLang="en-US">
              <a:latin typeface="Arial" panose="020B0604020202020204" pitchFamily="34" charset="0"/>
            </a:endParaRPr>
          </a:p>
        </p:txBody>
      </p:sp>
      <p:sp>
        <p:nvSpPr>
          <p:cNvPr id="67891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891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9567856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360</a:t>
            </a:fld>
            <a:endParaRPr lang="en-US" altLang="en-US">
              <a:latin typeface="Arial" panose="020B0604020202020204" pitchFamily="34" charset="0"/>
            </a:endParaRPr>
          </a:p>
        </p:txBody>
      </p:sp>
    </p:spTree>
    <p:extLst>
      <p:ext uri="{BB962C8B-B14F-4D97-AF65-F5344CB8AC3E}">
        <p14:creationId xmlns:p14="http://schemas.microsoft.com/office/powerpoint/2010/main" val="149961028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361</a:t>
            </a:fld>
            <a:endParaRPr lang="en-US" altLang="en-US">
              <a:latin typeface="Arial" panose="020B0604020202020204" pitchFamily="34" charset="0"/>
            </a:endParaRPr>
          </a:p>
        </p:txBody>
      </p:sp>
    </p:spTree>
    <p:extLst>
      <p:ext uri="{BB962C8B-B14F-4D97-AF65-F5344CB8AC3E}">
        <p14:creationId xmlns:p14="http://schemas.microsoft.com/office/powerpoint/2010/main" val="272945196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634F51-CE67-488A-A021-B7E2BDEEE13B}" type="slidenum">
              <a:rPr lang="en-US" altLang="en-US" smtClean="0">
                <a:latin typeface="Arial" panose="020B0604020202020204" pitchFamily="34" charset="0"/>
              </a:rPr>
              <a:pPr>
                <a:spcBef>
                  <a:spcPct val="0"/>
                </a:spcBef>
              </a:pPr>
              <a:t>362</a:t>
            </a:fld>
            <a:endParaRPr lang="en-US" altLang="en-US">
              <a:latin typeface="Arial" panose="020B0604020202020204" pitchFamily="34" charset="0"/>
            </a:endParaRPr>
          </a:p>
        </p:txBody>
      </p:sp>
    </p:spTree>
    <p:extLst>
      <p:ext uri="{BB962C8B-B14F-4D97-AF65-F5344CB8AC3E}">
        <p14:creationId xmlns:p14="http://schemas.microsoft.com/office/powerpoint/2010/main" val="4202311140"/>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7EFBD9-80CD-4767-BFCB-E1B0A606CEF7}" type="slidenum">
              <a:rPr lang="en-US" altLang="en-US" smtClean="0">
                <a:latin typeface="Arial" panose="020B0604020202020204" pitchFamily="34" charset="0"/>
              </a:rPr>
              <a:pPr>
                <a:spcBef>
                  <a:spcPct val="0"/>
                </a:spcBef>
              </a:pPr>
              <a:t>363</a:t>
            </a:fld>
            <a:endParaRPr lang="en-US" altLang="en-US">
              <a:latin typeface="Arial" panose="020B0604020202020204" pitchFamily="34" charset="0"/>
            </a:endParaRPr>
          </a:p>
        </p:txBody>
      </p:sp>
    </p:spTree>
    <p:extLst>
      <p:ext uri="{BB962C8B-B14F-4D97-AF65-F5344CB8AC3E}">
        <p14:creationId xmlns:p14="http://schemas.microsoft.com/office/powerpoint/2010/main" val="45055537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31F42F-F046-4517-B66A-FDF4C2B30FF7}" type="slidenum">
              <a:rPr lang="en-US" altLang="en-US" smtClean="0">
                <a:latin typeface="Arial" panose="020B0604020202020204" pitchFamily="34" charset="0"/>
              </a:rPr>
              <a:pPr>
                <a:spcBef>
                  <a:spcPct val="0"/>
                </a:spcBef>
              </a:pPr>
              <a:t>364</a:t>
            </a:fld>
            <a:endParaRPr lang="en-US" altLang="en-US">
              <a:latin typeface="Arial" panose="020B0604020202020204" pitchFamily="34" charset="0"/>
            </a:endParaRPr>
          </a:p>
        </p:txBody>
      </p:sp>
      <p:sp>
        <p:nvSpPr>
          <p:cNvPr id="685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5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latin typeface="Arial" panose="020B0604020202020204" pitchFamily="34" charset="0"/>
            </a:endParaRPr>
          </a:p>
        </p:txBody>
      </p:sp>
    </p:spTree>
    <p:extLst>
      <p:ext uri="{BB962C8B-B14F-4D97-AF65-F5344CB8AC3E}">
        <p14:creationId xmlns:p14="http://schemas.microsoft.com/office/powerpoint/2010/main" val="930189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08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9400843"/>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C9397D-F547-465A-8303-490E6E27AA80}" type="slidenum">
              <a:rPr lang="en-US" altLang="en-US" smtClean="0">
                <a:latin typeface="Arial" panose="020B0604020202020204" pitchFamily="34" charset="0"/>
              </a:rPr>
              <a:pPr>
                <a:spcBef>
                  <a:spcPct val="0"/>
                </a:spcBef>
              </a:pPr>
              <a:t>366</a:t>
            </a:fld>
            <a:endParaRPr lang="en-US" altLang="en-US">
              <a:latin typeface="Arial" panose="020B0604020202020204" pitchFamily="34" charset="0"/>
            </a:endParaRPr>
          </a:p>
        </p:txBody>
      </p:sp>
      <p:sp>
        <p:nvSpPr>
          <p:cNvPr id="68710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71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1303748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D61C51-694B-4456-90FA-207C8AB7DE55}" type="slidenum">
              <a:rPr lang="en-US" altLang="en-US" smtClean="0">
                <a:latin typeface="Arial" panose="020B0604020202020204" pitchFamily="34" charset="0"/>
              </a:rPr>
              <a:pPr>
                <a:spcBef>
                  <a:spcPct val="0"/>
                </a:spcBef>
              </a:pPr>
              <a:t>367</a:t>
            </a:fld>
            <a:endParaRPr lang="en-US" altLang="en-US">
              <a:latin typeface="Arial" panose="020B0604020202020204" pitchFamily="34" charset="0"/>
            </a:endParaRPr>
          </a:p>
        </p:txBody>
      </p:sp>
    </p:spTree>
    <p:extLst>
      <p:ext uri="{BB962C8B-B14F-4D97-AF65-F5344CB8AC3E}">
        <p14:creationId xmlns:p14="http://schemas.microsoft.com/office/powerpoint/2010/main" val="219687393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D67538-7A15-459D-8E7C-C38D80249DE1}" type="slidenum">
              <a:rPr lang="en-US" altLang="en-US" smtClean="0">
                <a:latin typeface="Arial" panose="020B0604020202020204" pitchFamily="34" charset="0"/>
              </a:rPr>
              <a:pPr>
                <a:spcBef>
                  <a:spcPct val="0"/>
                </a:spcBef>
              </a:pPr>
              <a:t>368</a:t>
            </a:fld>
            <a:endParaRPr lang="en-US" altLang="en-US">
              <a:latin typeface="Arial" panose="020B0604020202020204" pitchFamily="34" charset="0"/>
            </a:endParaRPr>
          </a:p>
        </p:txBody>
      </p:sp>
      <p:sp>
        <p:nvSpPr>
          <p:cNvPr id="691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1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53442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3A458F-8FBD-4739-958C-2DC3A796BEC2}" type="slidenum">
              <a:rPr lang="en-US" altLang="en-US" smtClean="0">
                <a:latin typeface="Arial" panose="020B0604020202020204" pitchFamily="34" charset="0"/>
              </a:rPr>
              <a:pPr>
                <a:spcBef>
                  <a:spcPct val="0"/>
                </a:spcBef>
              </a:pPr>
              <a:t>369</a:t>
            </a:fld>
            <a:endParaRPr lang="en-US" altLang="en-US">
              <a:latin typeface="Arial" panose="020B0604020202020204" pitchFamily="34" charset="0"/>
            </a:endParaRPr>
          </a:p>
        </p:txBody>
      </p:sp>
    </p:spTree>
    <p:extLst>
      <p:ext uri="{BB962C8B-B14F-4D97-AF65-F5344CB8AC3E}">
        <p14:creationId xmlns:p14="http://schemas.microsoft.com/office/powerpoint/2010/main" val="61961398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BBCADE-E01F-43E5-BF30-B469032DB0B1}" type="slidenum">
              <a:rPr lang="en-US" altLang="en-US" smtClean="0">
                <a:latin typeface="Arial" panose="020B0604020202020204" pitchFamily="34" charset="0"/>
              </a:rPr>
              <a:pPr>
                <a:spcBef>
                  <a:spcPct val="0"/>
                </a:spcBef>
              </a:pPr>
              <a:t>370</a:t>
            </a:fld>
            <a:endParaRPr lang="en-US" altLang="en-US">
              <a:latin typeface="Arial" panose="020B0604020202020204" pitchFamily="34" charset="0"/>
            </a:endParaRPr>
          </a:p>
        </p:txBody>
      </p:sp>
      <p:sp>
        <p:nvSpPr>
          <p:cNvPr id="6952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53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2225127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8DB47-5A27-4648-9CD7-C58D34575E54}" type="slidenum">
              <a:rPr lang="en-US" altLang="en-US" smtClean="0">
                <a:latin typeface="Arial" panose="020B0604020202020204" pitchFamily="34" charset="0"/>
              </a:rPr>
              <a:pPr>
                <a:spcBef>
                  <a:spcPct val="0"/>
                </a:spcBef>
              </a:pPr>
              <a:t>371</a:t>
            </a:fld>
            <a:endParaRPr lang="en-US" altLang="en-US">
              <a:latin typeface="Arial" panose="020B0604020202020204" pitchFamily="34" charset="0"/>
            </a:endParaRPr>
          </a:p>
        </p:txBody>
      </p:sp>
      <p:sp>
        <p:nvSpPr>
          <p:cNvPr id="6973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73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812595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7F922E-7225-4DFC-ABD9-BC17BC1A2CBA}" type="slidenum">
              <a:rPr lang="en-US" altLang="en-US" smtClean="0">
                <a:latin typeface="Arial" panose="020B0604020202020204" pitchFamily="34" charset="0"/>
              </a:rPr>
              <a:pPr>
                <a:spcBef>
                  <a:spcPct val="0"/>
                </a:spcBef>
              </a:pPr>
              <a:t>372</a:t>
            </a:fld>
            <a:endParaRPr lang="en-US" altLang="en-US">
              <a:latin typeface="Arial" panose="020B0604020202020204" pitchFamily="34" charset="0"/>
            </a:endParaRPr>
          </a:p>
        </p:txBody>
      </p:sp>
      <p:sp>
        <p:nvSpPr>
          <p:cNvPr id="6993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93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928807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69CE98-11B1-4E46-B3A7-9D1C32B0D9B8}" type="slidenum">
              <a:rPr lang="en-US" altLang="en-US" smtClean="0">
                <a:latin typeface="Arial" panose="020B0604020202020204" pitchFamily="34" charset="0"/>
              </a:rPr>
              <a:pPr>
                <a:spcBef>
                  <a:spcPct val="0"/>
                </a:spcBef>
              </a:pPr>
              <a:t>373</a:t>
            </a:fld>
            <a:endParaRPr lang="en-US" altLang="en-US">
              <a:latin typeface="Arial" panose="020B0604020202020204" pitchFamily="34" charset="0"/>
            </a:endParaRPr>
          </a:p>
        </p:txBody>
      </p:sp>
    </p:spTree>
    <p:extLst>
      <p:ext uri="{BB962C8B-B14F-4D97-AF65-F5344CB8AC3E}">
        <p14:creationId xmlns:p14="http://schemas.microsoft.com/office/powerpoint/2010/main" val="86781846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FA95FC-6708-4C17-A772-1796F2997968}" type="slidenum">
              <a:rPr lang="en-US" altLang="en-US" smtClean="0">
                <a:latin typeface="Arial" panose="020B0604020202020204" pitchFamily="34" charset="0"/>
              </a:rPr>
              <a:pPr>
                <a:spcBef>
                  <a:spcPct val="0"/>
                </a:spcBef>
              </a:pPr>
              <a:t>374</a:t>
            </a:fld>
            <a:endParaRPr lang="en-US" altLang="en-US">
              <a:latin typeface="Arial" panose="020B0604020202020204" pitchFamily="34" charset="0"/>
            </a:endParaRPr>
          </a:p>
        </p:txBody>
      </p:sp>
    </p:spTree>
    <p:extLst>
      <p:ext uri="{BB962C8B-B14F-4D97-AF65-F5344CB8AC3E}">
        <p14:creationId xmlns:p14="http://schemas.microsoft.com/office/powerpoint/2010/main" val="277352498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423C66-8079-49AD-9A6F-42D7CCED3CE2}" type="slidenum">
              <a:rPr lang="en-US" altLang="en-US" smtClean="0">
                <a:latin typeface="Arial" panose="020B0604020202020204" pitchFamily="34" charset="0"/>
              </a:rPr>
              <a:pPr>
                <a:spcBef>
                  <a:spcPct val="0"/>
                </a:spcBef>
              </a:pPr>
              <a:t>375</a:t>
            </a:fld>
            <a:endParaRPr lang="en-US" altLang="en-US">
              <a:latin typeface="Arial" panose="020B0604020202020204" pitchFamily="34" charset="0"/>
            </a:endParaRPr>
          </a:p>
        </p:txBody>
      </p:sp>
    </p:spTree>
    <p:extLst>
      <p:ext uri="{BB962C8B-B14F-4D97-AF65-F5344CB8AC3E}">
        <p14:creationId xmlns:p14="http://schemas.microsoft.com/office/powerpoint/2010/main" val="2180266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29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050720976"/>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3F52D9-0AA4-4E5C-80B2-93D627042167}" type="slidenum">
              <a:rPr lang="en-US" altLang="en-US" smtClean="0">
                <a:latin typeface="Arial" panose="020B0604020202020204" pitchFamily="34" charset="0"/>
              </a:rPr>
              <a:pPr>
                <a:spcBef>
                  <a:spcPct val="0"/>
                </a:spcBef>
              </a:pPr>
              <a:t>376</a:t>
            </a:fld>
            <a:endParaRPr lang="en-US" altLang="en-US">
              <a:latin typeface="Arial" panose="020B0604020202020204" pitchFamily="34" charset="0"/>
            </a:endParaRPr>
          </a:p>
        </p:txBody>
      </p:sp>
    </p:spTree>
    <p:extLst>
      <p:ext uri="{BB962C8B-B14F-4D97-AF65-F5344CB8AC3E}">
        <p14:creationId xmlns:p14="http://schemas.microsoft.com/office/powerpoint/2010/main" val="301927905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F14E3C-D0E9-4855-8A91-4684619CFA69}" type="slidenum">
              <a:rPr lang="en-US" altLang="en-US" smtClean="0">
                <a:latin typeface="Arial" panose="020B0604020202020204" pitchFamily="34" charset="0"/>
              </a:rPr>
              <a:pPr>
                <a:spcBef>
                  <a:spcPct val="0"/>
                </a:spcBef>
              </a:pPr>
              <a:t>377</a:t>
            </a:fld>
            <a:endParaRPr lang="en-US" altLang="en-US">
              <a:latin typeface="Arial" panose="020B0604020202020204" pitchFamily="34" charset="0"/>
            </a:endParaRPr>
          </a:p>
        </p:txBody>
      </p:sp>
    </p:spTree>
    <p:extLst>
      <p:ext uri="{BB962C8B-B14F-4D97-AF65-F5344CB8AC3E}">
        <p14:creationId xmlns:p14="http://schemas.microsoft.com/office/powerpoint/2010/main" val="170542842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52AC9E-41F8-479E-85D8-9C1A867CBE22}" type="slidenum">
              <a:rPr lang="en-US" altLang="en-US" smtClean="0">
                <a:latin typeface="Arial" panose="020B0604020202020204" pitchFamily="34" charset="0"/>
              </a:rPr>
              <a:pPr>
                <a:spcBef>
                  <a:spcPct val="0"/>
                </a:spcBef>
              </a:pPr>
              <a:t>378</a:t>
            </a:fld>
            <a:endParaRPr lang="en-US" altLang="en-US">
              <a:latin typeface="Arial" panose="020B0604020202020204" pitchFamily="34" charset="0"/>
            </a:endParaRPr>
          </a:p>
        </p:txBody>
      </p:sp>
    </p:spTree>
    <p:extLst>
      <p:ext uri="{BB962C8B-B14F-4D97-AF65-F5344CB8AC3E}">
        <p14:creationId xmlns:p14="http://schemas.microsoft.com/office/powerpoint/2010/main" val="165477926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A8163-29BE-4756-AE2D-14F4EE0A79DC}" type="slidenum">
              <a:rPr lang="en-US" altLang="en-US" smtClean="0">
                <a:latin typeface="Arial" panose="020B0604020202020204" pitchFamily="34" charset="0"/>
              </a:rPr>
              <a:pPr>
                <a:spcBef>
                  <a:spcPct val="0"/>
                </a:spcBef>
              </a:pPr>
              <a:t>379</a:t>
            </a:fld>
            <a:endParaRPr lang="en-US" altLang="en-US">
              <a:latin typeface="Arial" panose="020B0604020202020204" pitchFamily="34" charset="0"/>
            </a:endParaRPr>
          </a:p>
        </p:txBody>
      </p:sp>
    </p:spTree>
    <p:extLst>
      <p:ext uri="{BB962C8B-B14F-4D97-AF65-F5344CB8AC3E}">
        <p14:creationId xmlns:p14="http://schemas.microsoft.com/office/powerpoint/2010/main" val="169865783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9280A1-C042-4568-B7A3-4D3053BC8CC7}" type="slidenum">
              <a:rPr lang="en-US" altLang="en-US" smtClean="0">
                <a:latin typeface="Arial" panose="020B0604020202020204" pitchFamily="34" charset="0"/>
              </a:rPr>
              <a:pPr>
                <a:spcBef>
                  <a:spcPct val="0"/>
                </a:spcBef>
              </a:pPr>
              <a:t>380</a:t>
            </a:fld>
            <a:endParaRPr lang="en-US" altLang="en-US">
              <a:latin typeface="Arial" panose="020B0604020202020204" pitchFamily="34" charset="0"/>
            </a:endParaRPr>
          </a:p>
        </p:txBody>
      </p:sp>
    </p:spTree>
    <p:extLst>
      <p:ext uri="{BB962C8B-B14F-4D97-AF65-F5344CB8AC3E}">
        <p14:creationId xmlns:p14="http://schemas.microsoft.com/office/powerpoint/2010/main" val="224353891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9DD1C3-0031-4BAA-A19D-10F515C85E4F}" type="slidenum">
              <a:rPr lang="en-US" altLang="en-US" smtClean="0">
                <a:latin typeface="Arial" panose="020B0604020202020204" pitchFamily="34" charset="0"/>
              </a:rPr>
              <a:pPr>
                <a:spcBef>
                  <a:spcPct val="0"/>
                </a:spcBef>
              </a:pPr>
              <a:t>381</a:t>
            </a:fld>
            <a:endParaRPr lang="en-US" altLang="en-US">
              <a:latin typeface="Arial" panose="020B0604020202020204" pitchFamily="34" charset="0"/>
            </a:endParaRPr>
          </a:p>
        </p:txBody>
      </p:sp>
    </p:spTree>
    <p:extLst>
      <p:ext uri="{BB962C8B-B14F-4D97-AF65-F5344CB8AC3E}">
        <p14:creationId xmlns:p14="http://schemas.microsoft.com/office/powerpoint/2010/main" val="2080139742"/>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5FEED4-7188-4451-914E-AD8ED5350D64}" type="slidenum">
              <a:rPr lang="en-US" altLang="en-US" smtClean="0">
                <a:latin typeface="Arial" panose="020B0604020202020204" pitchFamily="34" charset="0"/>
              </a:rPr>
              <a:pPr>
                <a:spcBef>
                  <a:spcPct val="0"/>
                </a:spcBef>
              </a:pPr>
              <a:t>382</a:t>
            </a:fld>
            <a:endParaRPr lang="en-US" altLang="en-US">
              <a:latin typeface="Arial" panose="020B0604020202020204" pitchFamily="34" charset="0"/>
            </a:endParaRPr>
          </a:p>
        </p:txBody>
      </p:sp>
      <p:sp>
        <p:nvSpPr>
          <p:cNvPr id="723971"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39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73424810"/>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F25614-0D78-43EF-9C88-0151264548F5}" type="slidenum">
              <a:rPr lang="en-US" altLang="en-US" smtClean="0">
                <a:latin typeface="Arial" panose="020B0604020202020204" pitchFamily="34" charset="0"/>
              </a:rPr>
              <a:pPr>
                <a:spcBef>
                  <a:spcPct val="0"/>
                </a:spcBef>
              </a:pPr>
              <a:t>383</a:t>
            </a:fld>
            <a:endParaRPr lang="en-US" altLang="en-US">
              <a:latin typeface="Arial" panose="020B0604020202020204" pitchFamily="34" charset="0"/>
            </a:endParaRPr>
          </a:p>
        </p:txBody>
      </p:sp>
      <p:sp>
        <p:nvSpPr>
          <p:cNvPr id="72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60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047859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1C9661-5AFC-4D1C-8E8E-5A9AD436BB6B}" type="slidenum">
              <a:rPr lang="en-US" altLang="en-US" smtClean="0">
                <a:latin typeface="Arial" panose="020B0604020202020204" pitchFamily="34" charset="0"/>
              </a:rPr>
              <a:pPr>
                <a:spcBef>
                  <a:spcPct val="0"/>
                </a:spcBef>
              </a:pPr>
              <a:t>384</a:t>
            </a:fld>
            <a:endParaRPr lang="en-US" altLang="en-US">
              <a:latin typeface="Arial" panose="020B0604020202020204" pitchFamily="34" charset="0"/>
            </a:endParaRPr>
          </a:p>
        </p:txBody>
      </p:sp>
    </p:spTree>
    <p:extLst>
      <p:ext uri="{BB962C8B-B14F-4D97-AF65-F5344CB8AC3E}">
        <p14:creationId xmlns:p14="http://schemas.microsoft.com/office/powerpoint/2010/main" val="3747643945"/>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672FEC-40A0-4544-93F3-A7692B3AC072}" type="slidenum">
              <a:rPr lang="en-US" altLang="en-US" smtClean="0">
                <a:latin typeface="Arial" panose="020B0604020202020204" pitchFamily="34" charset="0"/>
              </a:rPr>
              <a:pPr>
                <a:spcBef>
                  <a:spcPct val="0"/>
                </a:spcBef>
              </a:pPr>
              <a:t>385</a:t>
            </a:fld>
            <a:endParaRPr lang="en-US" altLang="en-US">
              <a:latin typeface="Arial" panose="020B0604020202020204" pitchFamily="34" charset="0"/>
            </a:endParaRPr>
          </a:p>
        </p:txBody>
      </p:sp>
    </p:spTree>
    <p:extLst>
      <p:ext uri="{BB962C8B-B14F-4D97-AF65-F5344CB8AC3E}">
        <p14:creationId xmlns:p14="http://schemas.microsoft.com/office/powerpoint/2010/main" val="1346045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62</a:t>
            </a:fld>
            <a:endParaRPr lang="en-US" altLang="en-US">
              <a:latin typeface="Arial" panose="020B0604020202020204" pitchFamily="34" charset="0"/>
            </a:endParaRPr>
          </a:p>
        </p:txBody>
      </p:sp>
    </p:spTree>
    <p:extLst>
      <p:ext uri="{BB962C8B-B14F-4D97-AF65-F5344CB8AC3E}">
        <p14:creationId xmlns:p14="http://schemas.microsoft.com/office/powerpoint/2010/main" val="51282774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0B46CA-E73B-4018-A5A6-680B1189359D}" type="slidenum">
              <a:rPr lang="en-US" altLang="en-US" smtClean="0">
                <a:latin typeface="Arial" panose="020B0604020202020204" pitchFamily="34" charset="0"/>
              </a:rPr>
              <a:pPr>
                <a:spcBef>
                  <a:spcPct val="0"/>
                </a:spcBef>
              </a:pPr>
              <a:t>386</a:t>
            </a:fld>
            <a:endParaRPr lang="en-US" altLang="en-US">
              <a:latin typeface="Arial" panose="020B0604020202020204" pitchFamily="34" charset="0"/>
            </a:endParaRPr>
          </a:p>
        </p:txBody>
      </p:sp>
      <p:sp>
        <p:nvSpPr>
          <p:cNvPr id="732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2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2830479799"/>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B15727-4C93-4D92-B640-3A72426AAB3D}" type="slidenum">
              <a:rPr lang="en-US" altLang="en-US" smtClean="0">
                <a:latin typeface="Arial" panose="020B0604020202020204" pitchFamily="34" charset="0"/>
              </a:rPr>
              <a:pPr>
                <a:spcBef>
                  <a:spcPct val="0"/>
                </a:spcBef>
              </a:pPr>
              <a:t>387</a:t>
            </a:fld>
            <a:endParaRPr lang="en-US" altLang="en-US">
              <a:latin typeface="Arial" panose="020B0604020202020204" pitchFamily="34" charset="0"/>
            </a:endParaRPr>
          </a:p>
        </p:txBody>
      </p:sp>
      <p:sp>
        <p:nvSpPr>
          <p:cNvPr id="7342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42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199043178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E219B4-8235-4165-B6E0-3333F04E9301}" type="slidenum">
              <a:rPr lang="en-US" altLang="en-US" smtClean="0">
                <a:latin typeface="Arial" panose="020B0604020202020204" pitchFamily="34" charset="0"/>
              </a:rPr>
              <a:pPr>
                <a:spcBef>
                  <a:spcPct val="0"/>
                </a:spcBef>
              </a:pPr>
              <a:t>388</a:t>
            </a:fld>
            <a:endParaRPr lang="en-US" altLang="en-US">
              <a:latin typeface="Arial" panose="020B0604020202020204" pitchFamily="34" charset="0"/>
            </a:endParaRPr>
          </a:p>
        </p:txBody>
      </p:sp>
    </p:spTree>
    <p:extLst>
      <p:ext uri="{BB962C8B-B14F-4D97-AF65-F5344CB8AC3E}">
        <p14:creationId xmlns:p14="http://schemas.microsoft.com/office/powerpoint/2010/main" val="1208827548"/>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E9F2D7A-BC89-4AE1-87A3-98327947E58B}" type="slidenum">
              <a:rPr lang="en-US" altLang="en-US" smtClean="0">
                <a:latin typeface="Arial" panose="020B0604020202020204" pitchFamily="34" charset="0"/>
              </a:rPr>
              <a:pPr>
                <a:spcBef>
                  <a:spcPct val="0"/>
                </a:spcBef>
              </a:pPr>
              <a:t>389</a:t>
            </a:fld>
            <a:endParaRPr lang="en-US" altLang="en-US">
              <a:latin typeface="Arial" panose="020B0604020202020204" pitchFamily="34" charset="0"/>
            </a:endParaRPr>
          </a:p>
        </p:txBody>
      </p:sp>
    </p:spTree>
    <p:extLst>
      <p:ext uri="{BB962C8B-B14F-4D97-AF65-F5344CB8AC3E}">
        <p14:creationId xmlns:p14="http://schemas.microsoft.com/office/powerpoint/2010/main" val="208103590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E85A0B-AF9C-4F52-8CEE-ACF2BE9F09CF}" type="slidenum">
              <a:rPr lang="en-US" altLang="en-US" smtClean="0">
                <a:latin typeface="Arial" panose="020B0604020202020204" pitchFamily="34" charset="0"/>
              </a:rPr>
              <a:pPr>
                <a:spcBef>
                  <a:spcPct val="0"/>
                </a:spcBef>
              </a:pPr>
              <a:t>390</a:t>
            </a:fld>
            <a:endParaRPr lang="en-US" altLang="en-US">
              <a:latin typeface="Arial" panose="020B0604020202020204" pitchFamily="34" charset="0"/>
            </a:endParaRPr>
          </a:p>
        </p:txBody>
      </p:sp>
      <p:sp>
        <p:nvSpPr>
          <p:cNvPr id="7403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68262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B6BF616-42F4-4285-8CCF-5DF72231AA3D}" type="slidenum">
              <a:rPr lang="en-US" altLang="en-US" smtClean="0">
                <a:latin typeface="Arial" panose="020B0604020202020204" pitchFamily="34" charset="0"/>
              </a:rPr>
              <a:pPr>
                <a:spcBef>
                  <a:spcPct val="0"/>
                </a:spcBef>
              </a:pPr>
              <a:t>391</a:t>
            </a:fld>
            <a:endParaRPr lang="en-US" altLang="en-US">
              <a:latin typeface="Arial" panose="020B0604020202020204" pitchFamily="34" charset="0"/>
            </a:endParaRPr>
          </a:p>
        </p:txBody>
      </p:sp>
      <p:sp>
        <p:nvSpPr>
          <p:cNvPr id="7424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24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6236353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63FF55-45E0-431F-8048-B42370A8CCE2}" type="slidenum">
              <a:rPr lang="en-US" altLang="en-US" smtClean="0">
                <a:latin typeface="Arial" panose="020B0604020202020204" pitchFamily="34" charset="0"/>
              </a:rPr>
              <a:pPr>
                <a:spcBef>
                  <a:spcPct val="0"/>
                </a:spcBef>
              </a:pPr>
              <a:t>392</a:t>
            </a:fld>
            <a:endParaRPr lang="en-US" altLang="en-US">
              <a:latin typeface="Arial" panose="020B0604020202020204" pitchFamily="34" charset="0"/>
            </a:endParaRPr>
          </a:p>
        </p:txBody>
      </p:sp>
    </p:spTree>
    <p:extLst>
      <p:ext uri="{BB962C8B-B14F-4D97-AF65-F5344CB8AC3E}">
        <p14:creationId xmlns:p14="http://schemas.microsoft.com/office/powerpoint/2010/main" val="187296953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3088BE-A158-4A25-8ACA-FAA7A2A8117E}" type="slidenum">
              <a:rPr lang="en-US" altLang="en-US" smtClean="0">
                <a:latin typeface="Arial" panose="020B0604020202020204" pitchFamily="34" charset="0"/>
              </a:rPr>
              <a:pPr>
                <a:spcBef>
                  <a:spcPct val="0"/>
                </a:spcBef>
              </a:pPr>
              <a:t>393</a:t>
            </a:fld>
            <a:endParaRPr lang="en-US" altLang="en-US">
              <a:latin typeface="Arial" panose="020B0604020202020204" pitchFamily="34" charset="0"/>
            </a:endParaRPr>
          </a:p>
        </p:txBody>
      </p:sp>
    </p:spTree>
    <p:extLst>
      <p:ext uri="{BB962C8B-B14F-4D97-AF65-F5344CB8AC3E}">
        <p14:creationId xmlns:p14="http://schemas.microsoft.com/office/powerpoint/2010/main" val="190693105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3C8C4C-5A18-4A63-A699-A1A03E0C9E48}" type="slidenum">
              <a:rPr lang="en-US" altLang="en-US" smtClean="0">
                <a:latin typeface="Arial" panose="020B0604020202020204" pitchFamily="34" charset="0"/>
              </a:rPr>
              <a:pPr>
                <a:spcBef>
                  <a:spcPct val="0"/>
                </a:spcBef>
              </a:pPr>
              <a:t>394</a:t>
            </a:fld>
            <a:endParaRPr lang="en-US" altLang="en-US">
              <a:latin typeface="Arial" panose="020B0604020202020204" pitchFamily="34" charset="0"/>
            </a:endParaRPr>
          </a:p>
        </p:txBody>
      </p:sp>
    </p:spTree>
    <p:extLst>
      <p:ext uri="{BB962C8B-B14F-4D97-AF65-F5344CB8AC3E}">
        <p14:creationId xmlns:p14="http://schemas.microsoft.com/office/powerpoint/2010/main" val="421607359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E100C8-BF4D-4E50-BAF5-17E74E2C0BA1}" type="slidenum">
              <a:rPr lang="en-US" altLang="en-US" smtClean="0">
                <a:latin typeface="Arial" panose="020B0604020202020204" pitchFamily="34" charset="0"/>
              </a:rPr>
              <a:pPr>
                <a:spcBef>
                  <a:spcPct val="0"/>
                </a:spcBef>
              </a:pPr>
              <a:t>395</a:t>
            </a:fld>
            <a:endParaRPr lang="en-US" altLang="en-US">
              <a:latin typeface="Arial" panose="020B0604020202020204" pitchFamily="34" charset="0"/>
            </a:endParaRPr>
          </a:p>
        </p:txBody>
      </p:sp>
      <p:sp>
        <p:nvSpPr>
          <p:cNvPr id="7505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05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38455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D1D705-0AE7-4C03-A011-B5CC1EDFD059}" type="slidenum">
              <a:rPr lang="en-US" altLang="en-US" smtClean="0">
                <a:latin typeface="Arial" panose="020B0604020202020204" pitchFamily="34" charset="0"/>
              </a:rPr>
              <a:pPr>
                <a:spcBef>
                  <a:spcPct val="0"/>
                </a:spcBef>
              </a:pPr>
              <a:t>63</a:t>
            </a:fld>
            <a:endParaRPr lang="en-US" altLang="en-US">
              <a:latin typeface="Arial" panose="020B0604020202020204" pitchFamily="34" charset="0"/>
            </a:endParaRPr>
          </a:p>
        </p:txBody>
      </p:sp>
    </p:spTree>
    <p:extLst>
      <p:ext uri="{BB962C8B-B14F-4D97-AF65-F5344CB8AC3E}">
        <p14:creationId xmlns:p14="http://schemas.microsoft.com/office/powerpoint/2010/main" val="295248876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215036-5947-4ABD-A77B-DD6DA8973C65}" type="slidenum">
              <a:rPr lang="en-US" altLang="en-US" smtClean="0">
                <a:latin typeface="Arial" panose="020B0604020202020204" pitchFamily="34" charset="0"/>
              </a:rPr>
              <a:pPr>
                <a:spcBef>
                  <a:spcPct val="0"/>
                </a:spcBef>
              </a:pPr>
              <a:t>396</a:t>
            </a:fld>
            <a:endParaRPr lang="en-US" altLang="en-US">
              <a:latin typeface="Arial" panose="020B0604020202020204" pitchFamily="34" charset="0"/>
            </a:endParaRPr>
          </a:p>
        </p:txBody>
      </p:sp>
    </p:spTree>
    <p:extLst>
      <p:ext uri="{BB962C8B-B14F-4D97-AF65-F5344CB8AC3E}">
        <p14:creationId xmlns:p14="http://schemas.microsoft.com/office/powerpoint/2010/main" val="165402491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F32F7-07A9-4D26-894D-F78261EEB82A}" type="slidenum">
              <a:rPr lang="en-US" altLang="en-US" smtClean="0">
                <a:latin typeface="Arial" panose="020B0604020202020204" pitchFamily="34" charset="0"/>
              </a:rPr>
              <a:pPr>
                <a:spcBef>
                  <a:spcPct val="0"/>
                </a:spcBef>
              </a:pPr>
              <a:t>398</a:t>
            </a:fld>
            <a:endParaRPr lang="en-US" altLang="en-US">
              <a:latin typeface="Arial" panose="020B0604020202020204" pitchFamily="34" charset="0"/>
            </a:endParaRPr>
          </a:p>
        </p:txBody>
      </p:sp>
    </p:spTree>
    <p:extLst>
      <p:ext uri="{BB962C8B-B14F-4D97-AF65-F5344CB8AC3E}">
        <p14:creationId xmlns:p14="http://schemas.microsoft.com/office/powerpoint/2010/main" val="151901723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39F61A-0E04-47AE-B776-3A804E5D2C0B}" type="slidenum">
              <a:rPr lang="en-US" altLang="en-US" smtClean="0">
                <a:latin typeface="Arial" panose="020B0604020202020204" pitchFamily="34" charset="0"/>
              </a:rPr>
              <a:pPr>
                <a:spcBef>
                  <a:spcPct val="0"/>
                </a:spcBef>
              </a:pPr>
              <a:t>399</a:t>
            </a:fld>
            <a:endParaRPr lang="en-US" altLang="en-US">
              <a:latin typeface="Arial" panose="020B0604020202020204" pitchFamily="34" charset="0"/>
            </a:endParaRPr>
          </a:p>
        </p:txBody>
      </p:sp>
      <p:sp>
        <p:nvSpPr>
          <p:cNvPr id="756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6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4725174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C41478-0F7F-44A3-ABDF-3CD63669E73A}" type="slidenum">
              <a:rPr lang="en-US" altLang="en-US" smtClean="0">
                <a:latin typeface="Arial" panose="020B0604020202020204" pitchFamily="34" charset="0"/>
              </a:rPr>
              <a:pPr>
                <a:spcBef>
                  <a:spcPct val="0"/>
                </a:spcBef>
              </a:pPr>
              <a:t>400</a:t>
            </a:fld>
            <a:endParaRPr lang="en-US" altLang="en-US">
              <a:latin typeface="Arial" panose="020B0604020202020204" pitchFamily="34" charset="0"/>
            </a:endParaRPr>
          </a:p>
        </p:txBody>
      </p:sp>
      <p:sp>
        <p:nvSpPr>
          <p:cNvPr id="758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8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6435710"/>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8E4053-3449-472E-A17B-90D71CB3A98B}" type="slidenum">
              <a:rPr lang="en-US" altLang="en-US" smtClean="0">
                <a:latin typeface="Arial" panose="020B0604020202020204" pitchFamily="34" charset="0"/>
              </a:rPr>
              <a:pPr>
                <a:spcBef>
                  <a:spcPct val="0"/>
                </a:spcBef>
              </a:pPr>
              <a:t>401</a:t>
            </a:fld>
            <a:endParaRPr lang="en-US" altLang="en-US">
              <a:latin typeface="Arial" panose="020B0604020202020204" pitchFamily="34" charset="0"/>
            </a:endParaRPr>
          </a:p>
        </p:txBody>
      </p:sp>
    </p:spTree>
    <p:extLst>
      <p:ext uri="{BB962C8B-B14F-4D97-AF65-F5344CB8AC3E}">
        <p14:creationId xmlns:p14="http://schemas.microsoft.com/office/powerpoint/2010/main" val="291115837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51D157-45CF-4E45-B4ED-796E65931B96}" type="slidenum">
              <a:rPr lang="en-US" altLang="en-US" smtClean="0">
                <a:latin typeface="Arial" panose="020B0604020202020204" pitchFamily="34" charset="0"/>
              </a:rPr>
              <a:pPr>
                <a:spcBef>
                  <a:spcPct val="0"/>
                </a:spcBef>
              </a:pPr>
              <a:t>402</a:t>
            </a:fld>
            <a:endParaRPr lang="en-US" altLang="en-US">
              <a:latin typeface="Arial" panose="020B0604020202020204" pitchFamily="34" charset="0"/>
            </a:endParaRPr>
          </a:p>
        </p:txBody>
      </p:sp>
      <p:sp>
        <p:nvSpPr>
          <p:cNvPr id="762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2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43723908"/>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CE56B9-FC44-4A77-975D-1921A6E87352}" type="slidenum">
              <a:rPr lang="en-US" altLang="en-US" smtClean="0">
                <a:latin typeface="Arial" panose="020B0604020202020204" pitchFamily="34" charset="0"/>
              </a:rPr>
              <a:pPr>
                <a:spcBef>
                  <a:spcPct val="0"/>
                </a:spcBef>
              </a:pPr>
              <a:t>403</a:t>
            </a:fld>
            <a:endParaRPr lang="en-US" altLang="en-US">
              <a:latin typeface="Arial" panose="020B0604020202020204" pitchFamily="34" charset="0"/>
            </a:endParaRPr>
          </a:p>
        </p:txBody>
      </p:sp>
      <p:sp>
        <p:nvSpPr>
          <p:cNvPr id="7649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883164551"/>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4FCE39-33DE-4F08-9984-D4D1AE9C28EB}" type="slidenum">
              <a:rPr lang="en-US" altLang="en-US" smtClean="0">
                <a:latin typeface="Arial" panose="020B0604020202020204" pitchFamily="34" charset="0"/>
              </a:rPr>
              <a:pPr>
                <a:spcBef>
                  <a:spcPct val="0"/>
                </a:spcBef>
              </a:pPr>
              <a:t>404</a:t>
            </a:fld>
            <a:endParaRPr lang="en-US" altLang="en-US">
              <a:latin typeface="Arial" panose="020B0604020202020204" pitchFamily="34" charset="0"/>
            </a:endParaRPr>
          </a:p>
        </p:txBody>
      </p:sp>
      <p:sp>
        <p:nvSpPr>
          <p:cNvPr id="7669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07034083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AD5039-A644-4156-BB01-0BA888C2DC66}" type="slidenum">
              <a:rPr lang="en-US" altLang="en-US" smtClean="0">
                <a:latin typeface="Arial" panose="020B0604020202020204" pitchFamily="34" charset="0"/>
              </a:rPr>
              <a:pPr>
                <a:spcBef>
                  <a:spcPct val="0"/>
                </a:spcBef>
              </a:pPr>
              <a:t>405</a:t>
            </a:fld>
            <a:endParaRPr lang="en-US" altLang="en-US">
              <a:latin typeface="Arial" panose="020B0604020202020204" pitchFamily="34" charset="0"/>
            </a:endParaRPr>
          </a:p>
        </p:txBody>
      </p:sp>
      <p:sp>
        <p:nvSpPr>
          <p:cNvPr id="76902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90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7076216"/>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47FAF4E-662F-47E1-8FF9-6A8A8FEBD3BD}" type="slidenum">
              <a:rPr lang="en-US" altLang="en-US" smtClean="0">
                <a:latin typeface="Arial" panose="020B0604020202020204" pitchFamily="34" charset="0"/>
              </a:rPr>
              <a:pPr>
                <a:spcBef>
                  <a:spcPct val="0"/>
                </a:spcBef>
              </a:pPr>
              <a:t>406</a:t>
            </a:fld>
            <a:endParaRPr lang="en-US" altLang="en-US">
              <a:latin typeface="Arial" panose="020B0604020202020204" pitchFamily="34" charset="0"/>
            </a:endParaRPr>
          </a:p>
        </p:txBody>
      </p:sp>
      <p:sp>
        <p:nvSpPr>
          <p:cNvPr id="7710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10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516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A856956-ECB4-43E2-9EEF-2187F866F730}" type="slidenum">
              <a:rPr lang="en-US" altLang="en-US" smtClean="0">
                <a:latin typeface="Arial" panose="020B0604020202020204" pitchFamily="34" charset="0"/>
              </a:rPr>
              <a:pPr>
                <a:spcBef>
                  <a:spcPct val="0"/>
                </a:spcBef>
              </a:pPr>
              <a:t>64</a:t>
            </a:fld>
            <a:endParaRPr lang="en-US" altLang="en-US">
              <a:latin typeface="Arial" panose="020B0604020202020204" pitchFamily="34" charset="0"/>
            </a:endParaRPr>
          </a:p>
        </p:txBody>
      </p:sp>
    </p:spTree>
    <p:extLst>
      <p:ext uri="{BB962C8B-B14F-4D97-AF65-F5344CB8AC3E}">
        <p14:creationId xmlns:p14="http://schemas.microsoft.com/office/powerpoint/2010/main" val="1356549384"/>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86BD9A-B673-4B44-8A47-2D0306BB70F5}" type="slidenum">
              <a:rPr lang="en-US" altLang="en-US" smtClean="0">
                <a:latin typeface="Arial" panose="020B0604020202020204" pitchFamily="34" charset="0"/>
              </a:rPr>
              <a:pPr>
                <a:spcBef>
                  <a:spcPct val="0"/>
                </a:spcBef>
              </a:pPr>
              <a:t>407</a:t>
            </a:fld>
            <a:endParaRPr lang="en-US" altLang="en-US">
              <a:latin typeface="Arial" panose="020B0604020202020204" pitchFamily="34" charset="0"/>
            </a:endParaRPr>
          </a:p>
        </p:txBody>
      </p:sp>
    </p:spTree>
    <p:extLst>
      <p:ext uri="{BB962C8B-B14F-4D97-AF65-F5344CB8AC3E}">
        <p14:creationId xmlns:p14="http://schemas.microsoft.com/office/powerpoint/2010/main" val="177163125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4B0496-6F13-42B4-80DA-5A39B5933450}" type="slidenum">
              <a:rPr lang="en-US" altLang="en-US" smtClean="0">
                <a:latin typeface="Arial" panose="020B0604020202020204" pitchFamily="34" charset="0"/>
              </a:rPr>
              <a:pPr>
                <a:spcBef>
                  <a:spcPct val="0"/>
                </a:spcBef>
              </a:pPr>
              <a:t>408</a:t>
            </a:fld>
            <a:endParaRPr lang="en-US" altLang="en-US">
              <a:latin typeface="Arial" panose="020B0604020202020204" pitchFamily="34" charset="0"/>
            </a:endParaRPr>
          </a:p>
        </p:txBody>
      </p:sp>
    </p:spTree>
    <p:extLst>
      <p:ext uri="{BB962C8B-B14F-4D97-AF65-F5344CB8AC3E}">
        <p14:creationId xmlns:p14="http://schemas.microsoft.com/office/powerpoint/2010/main" val="2373788618"/>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9065B98-3BC2-4B24-A87B-9200CF013918}" type="slidenum">
              <a:rPr lang="en-US" altLang="en-US" smtClean="0">
                <a:latin typeface="Arial" panose="020B0604020202020204" pitchFamily="34" charset="0"/>
              </a:rPr>
              <a:pPr>
                <a:spcBef>
                  <a:spcPct val="0"/>
                </a:spcBef>
              </a:pPr>
              <a:t>409</a:t>
            </a:fld>
            <a:endParaRPr lang="en-US" altLang="en-US">
              <a:latin typeface="Arial" panose="020B0604020202020204" pitchFamily="34" charset="0"/>
            </a:endParaRPr>
          </a:p>
        </p:txBody>
      </p:sp>
    </p:spTree>
    <p:extLst>
      <p:ext uri="{BB962C8B-B14F-4D97-AF65-F5344CB8AC3E}">
        <p14:creationId xmlns:p14="http://schemas.microsoft.com/office/powerpoint/2010/main" val="470703627"/>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A57376-7F00-479B-9352-4B74F418175F}" type="slidenum">
              <a:rPr lang="en-US" altLang="en-US" smtClean="0">
                <a:latin typeface="Arial" panose="020B0604020202020204" pitchFamily="34" charset="0"/>
              </a:rPr>
              <a:pPr>
                <a:spcBef>
                  <a:spcPct val="0"/>
                </a:spcBef>
              </a:pPr>
              <a:t>410</a:t>
            </a:fld>
            <a:endParaRPr lang="en-US" altLang="en-US">
              <a:latin typeface="Arial" panose="020B0604020202020204" pitchFamily="34" charset="0"/>
            </a:endParaRPr>
          </a:p>
        </p:txBody>
      </p:sp>
      <p:sp>
        <p:nvSpPr>
          <p:cNvPr id="779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9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51819850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94A01F-54AF-40D5-8BFE-535C17FB49D0}" type="slidenum">
              <a:rPr lang="en-US" altLang="en-US" smtClean="0">
                <a:latin typeface="Arial" panose="020B0604020202020204" pitchFamily="34" charset="0"/>
              </a:rPr>
              <a:pPr>
                <a:spcBef>
                  <a:spcPct val="0"/>
                </a:spcBef>
              </a:pPr>
              <a:t>411</a:t>
            </a:fld>
            <a:endParaRPr lang="en-US" altLang="en-US">
              <a:latin typeface="Arial" panose="020B0604020202020204" pitchFamily="34" charset="0"/>
            </a:endParaRPr>
          </a:p>
        </p:txBody>
      </p:sp>
    </p:spTree>
    <p:extLst>
      <p:ext uri="{BB962C8B-B14F-4D97-AF65-F5344CB8AC3E}">
        <p14:creationId xmlns:p14="http://schemas.microsoft.com/office/powerpoint/2010/main" val="309145875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C66B58-7130-4ABF-830D-99D0923F9181}" type="slidenum">
              <a:rPr lang="en-US" altLang="en-US" smtClean="0">
                <a:latin typeface="Arial" panose="020B0604020202020204" pitchFamily="34" charset="0"/>
              </a:rPr>
              <a:pPr>
                <a:spcBef>
                  <a:spcPct val="0"/>
                </a:spcBef>
              </a:pPr>
              <a:t>412</a:t>
            </a:fld>
            <a:endParaRPr lang="en-US" altLang="en-US">
              <a:latin typeface="Arial" panose="020B0604020202020204" pitchFamily="34" charset="0"/>
            </a:endParaRPr>
          </a:p>
        </p:txBody>
      </p:sp>
    </p:spTree>
    <p:extLst>
      <p:ext uri="{BB962C8B-B14F-4D97-AF65-F5344CB8AC3E}">
        <p14:creationId xmlns:p14="http://schemas.microsoft.com/office/powerpoint/2010/main" val="2669192444"/>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F6ACB4-5E1B-4B44-8D0A-A6DD46AD0084}" type="slidenum">
              <a:rPr lang="en-US" altLang="en-US" smtClean="0">
                <a:latin typeface="Arial" panose="020B0604020202020204" pitchFamily="34" charset="0"/>
              </a:rPr>
              <a:pPr>
                <a:spcBef>
                  <a:spcPct val="0"/>
                </a:spcBef>
              </a:pPr>
              <a:t>413</a:t>
            </a:fld>
            <a:endParaRPr lang="en-US" altLang="en-US">
              <a:latin typeface="Arial" panose="020B0604020202020204" pitchFamily="34" charset="0"/>
            </a:endParaRPr>
          </a:p>
        </p:txBody>
      </p:sp>
    </p:spTree>
    <p:extLst>
      <p:ext uri="{BB962C8B-B14F-4D97-AF65-F5344CB8AC3E}">
        <p14:creationId xmlns:p14="http://schemas.microsoft.com/office/powerpoint/2010/main" val="50119615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CF8BF75-F5AB-44AF-B106-1BB99A491F63}" type="slidenum">
              <a:rPr lang="en-US" altLang="en-US" smtClean="0">
                <a:latin typeface="Arial" panose="020B0604020202020204" pitchFamily="34" charset="0"/>
              </a:rPr>
              <a:pPr>
                <a:spcBef>
                  <a:spcPct val="0"/>
                </a:spcBef>
              </a:pPr>
              <a:t>414</a:t>
            </a:fld>
            <a:endParaRPr lang="en-US" altLang="en-US">
              <a:latin typeface="Arial" panose="020B0604020202020204" pitchFamily="34" charset="0"/>
            </a:endParaRPr>
          </a:p>
        </p:txBody>
      </p:sp>
    </p:spTree>
    <p:extLst>
      <p:ext uri="{BB962C8B-B14F-4D97-AF65-F5344CB8AC3E}">
        <p14:creationId xmlns:p14="http://schemas.microsoft.com/office/powerpoint/2010/main" val="303421972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933008-A7B8-4E22-98E9-19C86B5550C7}" type="slidenum">
              <a:rPr lang="en-US" altLang="en-US" smtClean="0">
                <a:latin typeface="Arial" panose="020B0604020202020204" pitchFamily="34" charset="0"/>
              </a:rPr>
              <a:pPr>
                <a:spcBef>
                  <a:spcPct val="0"/>
                </a:spcBef>
              </a:pPr>
              <a:t>415</a:t>
            </a:fld>
            <a:endParaRPr lang="en-US" altLang="en-US">
              <a:latin typeface="Arial" panose="020B0604020202020204" pitchFamily="34" charset="0"/>
            </a:endParaRPr>
          </a:p>
        </p:txBody>
      </p:sp>
    </p:spTree>
    <p:extLst>
      <p:ext uri="{BB962C8B-B14F-4D97-AF65-F5344CB8AC3E}">
        <p14:creationId xmlns:p14="http://schemas.microsoft.com/office/powerpoint/2010/main" val="245214720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88AFD0-7207-4FA5-BA82-BD87AC17ED4F}" type="slidenum">
              <a:rPr lang="en-US" altLang="en-US" smtClean="0">
                <a:latin typeface="Arial" panose="020B0604020202020204" pitchFamily="34" charset="0"/>
              </a:rPr>
              <a:pPr>
                <a:spcBef>
                  <a:spcPct val="0"/>
                </a:spcBef>
              </a:pPr>
              <a:t>416</a:t>
            </a:fld>
            <a:endParaRPr lang="en-US" altLang="en-US">
              <a:latin typeface="Arial" panose="020B0604020202020204" pitchFamily="34" charset="0"/>
            </a:endParaRPr>
          </a:p>
        </p:txBody>
      </p:sp>
    </p:spTree>
    <p:extLst>
      <p:ext uri="{BB962C8B-B14F-4D97-AF65-F5344CB8AC3E}">
        <p14:creationId xmlns:p14="http://schemas.microsoft.com/office/powerpoint/2010/main" val="20511026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61116CC-86BE-4318-BB26-CB1C7741F098}" type="slidenum">
              <a:rPr lang="en-US" altLang="en-US" smtClean="0">
                <a:latin typeface="Arial" panose="020B0604020202020204" pitchFamily="34" charset="0"/>
              </a:rPr>
              <a:pPr>
                <a:spcBef>
                  <a:spcPct val="0"/>
                </a:spcBef>
              </a:pPr>
              <a:t>65</a:t>
            </a:fld>
            <a:endParaRPr lang="en-US" altLang="en-US">
              <a:latin typeface="Arial" panose="020B0604020202020204" pitchFamily="34" charset="0"/>
            </a:endParaRPr>
          </a:p>
        </p:txBody>
      </p:sp>
    </p:spTree>
    <p:extLst>
      <p:ext uri="{BB962C8B-B14F-4D97-AF65-F5344CB8AC3E}">
        <p14:creationId xmlns:p14="http://schemas.microsoft.com/office/powerpoint/2010/main" val="2654401877"/>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646909-459F-45DB-85E0-C8A24B08EADA}" type="slidenum">
              <a:rPr lang="en-US" altLang="en-US" smtClean="0">
                <a:latin typeface="Arial" panose="020B0604020202020204" pitchFamily="34" charset="0"/>
              </a:rPr>
              <a:pPr>
                <a:spcBef>
                  <a:spcPct val="0"/>
                </a:spcBef>
              </a:pPr>
              <a:t>417</a:t>
            </a:fld>
            <a:endParaRPr lang="en-US" altLang="en-US">
              <a:latin typeface="Arial" panose="020B0604020202020204" pitchFamily="34" charset="0"/>
            </a:endParaRPr>
          </a:p>
        </p:txBody>
      </p:sp>
    </p:spTree>
    <p:extLst>
      <p:ext uri="{BB962C8B-B14F-4D97-AF65-F5344CB8AC3E}">
        <p14:creationId xmlns:p14="http://schemas.microsoft.com/office/powerpoint/2010/main" val="3568426582"/>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C9E2C8-DA08-48D3-827D-4F2D4AEBCBA3}" type="slidenum">
              <a:rPr lang="en-US" altLang="en-US" smtClean="0">
                <a:latin typeface="Arial" panose="020B0604020202020204" pitchFamily="34" charset="0"/>
              </a:rPr>
              <a:pPr>
                <a:spcBef>
                  <a:spcPct val="0"/>
                </a:spcBef>
              </a:pPr>
              <a:t>418</a:t>
            </a:fld>
            <a:endParaRPr lang="en-US" altLang="en-US">
              <a:latin typeface="Arial" panose="020B0604020202020204" pitchFamily="34" charset="0"/>
            </a:endParaRPr>
          </a:p>
        </p:txBody>
      </p:sp>
    </p:spTree>
    <p:extLst>
      <p:ext uri="{BB962C8B-B14F-4D97-AF65-F5344CB8AC3E}">
        <p14:creationId xmlns:p14="http://schemas.microsoft.com/office/powerpoint/2010/main" val="93594903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F54D8E-DD27-4B1F-A5DE-6743B7A15CB2}" type="slidenum">
              <a:rPr lang="en-US" altLang="en-US" smtClean="0">
                <a:latin typeface="Arial" panose="020B0604020202020204" pitchFamily="34" charset="0"/>
              </a:rPr>
              <a:pPr>
                <a:spcBef>
                  <a:spcPct val="0"/>
                </a:spcBef>
              </a:pPr>
              <a:t>419</a:t>
            </a:fld>
            <a:endParaRPr lang="en-US" altLang="en-US">
              <a:latin typeface="Arial" panose="020B0604020202020204" pitchFamily="34" charset="0"/>
            </a:endParaRPr>
          </a:p>
        </p:txBody>
      </p:sp>
    </p:spTree>
    <p:extLst>
      <p:ext uri="{BB962C8B-B14F-4D97-AF65-F5344CB8AC3E}">
        <p14:creationId xmlns:p14="http://schemas.microsoft.com/office/powerpoint/2010/main" val="248485557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9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852001-4015-4D44-9105-066524999718}" type="slidenum">
              <a:rPr lang="en-US" altLang="en-US" smtClean="0">
                <a:latin typeface="Arial" panose="020B0604020202020204" pitchFamily="34" charset="0"/>
              </a:rPr>
              <a:pPr>
                <a:spcBef>
                  <a:spcPct val="0"/>
                </a:spcBef>
              </a:pPr>
              <a:t>420</a:t>
            </a:fld>
            <a:endParaRPr lang="en-US" altLang="en-US">
              <a:latin typeface="Arial" panose="020B0604020202020204" pitchFamily="34" charset="0"/>
            </a:endParaRPr>
          </a:p>
        </p:txBody>
      </p:sp>
    </p:spTree>
    <p:extLst>
      <p:ext uri="{BB962C8B-B14F-4D97-AF65-F5344CB8AC3E}">
        <p14:creationId xmlns:p14="http://schemas.microsoft.com/office/powerpoint/2010/main" val="460506724"/>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E2E59E-D459-488B-9F88-8D58519155EB}" type="slidenum">
              <a:rPr lang="en-US" altLang="en-US" smtClean="0">
                <a:latin typeface="Arial" panose="020B0604020202020204" pitchFamily="34" charset="0"/>
              </a:rPr>
              <a:pPr>
                <a:spcBef>
                  <a:spcPct val="0"/>
                </a:spcBef>
              </a:pPr>
              <a:t>421</a:t>
            </a:fld>
            <a:endParaRPr lang="en-US" altLang="en-US">
              <a:latin typeface="Arial" panose="020B0604020202020204" pitchFamily="34" charset="0"/>
            </a:endParaRPr>
          </a:p>
        </p:txBody>
      </p:sp>
    </p:spTree>
    <p:extLst>
      <p:ext uri="{BB962C8B-B14F-4D97-AF65-F5344CB8AC3E}">
        <p14:creationId xmlns:p14="http://schemas.microsoft.com/office/powerpoint/2010/main" val="66664106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F337D1-4B22-42F6-BD26-AF2086E43E47}" type="slidenum">
              <a:rPr lang="en-US" altLang="en-US" smtClean="0">
                <a:latin typeface="Arial" panose="020B0604020202020204" pitchFamily="34" charset="0"/>
              </a:rPr>
              <a:pPr>
                <a:spcBef>
                  <a:spcPct val="0"/>
                </a:spcBef>
              </a:pPr>
              <a:t>422</a:t>
            </a:fld>
            <a:endParaRPr lang="en-US" altLang="en-US">
              <a:latin typeface="Arial" panose="020B0604020202020204" pitchFamily="34" charset="0"/>
            </a:endParaRPr>
          </a:p>
        </p:txBody>
      </p:sp>
    </p:spTree>
    <p:extLst>
      <p:ext uri="{BB962C8B-B14F-4D97-AF65-F5344CB8AC3E}">
        <p14:creationId xmlns:p14="http://schemas.microsoft.com/office/powerpoint/2010/main" val="63378763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08B87E-6B8D-459D-B2E2-7FBDD56937B4}" type="slidenum">
              <a:rPr lang="en-US" altLang="en-US" smtClean="0">
                <a:latin typeface="Arial" panose="020B0604020202020204" pitchFamily="34" charset="0"/>
              </a:rPr>
              <a:pPr>
                <a:spcBef>
                  <a:spcPct val="0"/>
                </a:spcBef>
              </a:pPr>
              <a:t>423</a:t>
            </a:fld>
            <a:endParaRPr lang="en-US" altLang="en-US">
              <a:latin typeface="Arial" panose="020B0604020202020204" pitchFamily="34" charset="0"/>
            </a:endParaRPr>
          </a:p>
        </p:txBody>
      </p:sp>
    </p:spTree>
    <p:extLst>
      <p:ext uri="{BB962C8B-B14F-4D97-AF65-F5344CB8AC3E}">
        <p14:creationId xmlns:p14="http://schemas.microsoft.com/office/powerpoint/2010/main" val="3704363224"/>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D8581B-5F64-42DC-918C-31C38BC8CB53}" type="slidenum">
              <a:rPr lang="en-US" altLang="en-US" smtClean="0">
                <a:latin typeface="Arial" panose="020B0604020202020204" pitchFamily="34" charset="0"/>
              </a:rPr>
              <a:pPr>
                <a:spcBef>
                  <a:spcPct val="0"/>
                </a:spcBef>
              </a:pPr>
              <a:t>424</a:t>
            </a:fld>
            <a:endParaRPr lang="en-US" altLang="en-US">
              <a:latin typeface="Arial" panose="020B0604020202020204" pitchFamily="34" charset="0"/>
            </a:endParaRPr>
          </a:p>
        </p:txBody>
      </p:sp>
      <p:sp>
        <p:nvSpPr>
          <p:cNvPr id="8079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79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03715548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98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0998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0998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DE3AFF-C8E2-4043-8858-9A21D49A67F7}" type="slidenum">
              <a:rPr lang="en-US" altLang="en-US" smtClean="0">
                <a:latin typeface="Arial" panose="020B0604020202020204" pitchFamily="34" charset="0"/>
              </a:rPr>
              <a:pPr>
                <a:spcBef>
                  <a:spcPct val="0"/>
                </a:spcBef>
              </a:pPr>
              <a:t>425</a:t>
            </a:fld>
            <a:endParaRPr lang="en-US" altLang="en-US">
              <a:latin typeface="Arial" panose="020B0604020202020204" pitchFamily="34" charset="0"/>
            </a:endParaRPr>
          </a:p>
        </p:txBody>
      </p:sp>
      <p:sp>
        <p:nvSpPr>
          <p:cNvPr id="80998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0999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
        <p:nvSpPr>
          <p:cNvPr id="809991" name="Text Box 3"/>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09992" name="Text Box 4"/>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09993" name="Text Box 5"/>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EF33F30C-2CFF-40BC-8A99-A072627088D8}" type="slidenum">
              <a:rPr lang="en-US" altLang="en-US">
                <a:solidFill>
                  <a:srgbClr val="000000"/>
                </a:solidFill>
                <a:latin typeface="Arial" panose="020B0604020202020204" pitchFamily="34" charset="0"/>
              </a:rPr>
              <a:pPr algn="r" eaLnBrk="1" hangingPunct="1">
                <a:spcBef>
                  <a:spcPct val="0"/>
                </a:spcBef>
              </a:pPr>
              <a:t>425</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63019776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2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73006A7-CAB7-4A99-B884-08FEF9E3BF18}" type="slidenum">
              <a:rPr lang="en-US" altLang="en-US" smtClean="0">
                <a:latin typeface="Arial" panose="020B0604020202020204" pitchFamily="34" charset="0"/>
              </a:rPr>
              <a:pPr>
                <a:spcBef>
                  <a:spcPct val="0"/>
                </a:spcBef>
              </a:pPr>
              <a:t>427</a:t>
            </a:fld>
            <a:endParaRPr lang="en-US" altLang="en-US">
              <a:latin typeface="Arial" panose="020B0604020202020204" pitchFamily="34" charset="0"/>
            </a:endParaRPr>
          </a:p>
        </p:txBody>
      </p:sp>
    </p:spTree>
    <p:extLst>
      <p:ext uri="{BB962C8B-B14F-4D97-AF65-F5344CB8AC3E}">
        <p14:creationId xmlns:p14="http://schemas.microsoft.com/office/powerpoint/2010/main" val="967207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AFF11ECE-254B-48CB-B777-30D77B54789C}" type="slidenum">
              <a:rPr lang="en-US" altLang="en-US" smtClean="0">
                <a:latin typeface="Arial" panose="020B0604020202020204" pitchFamily="34" charset="0"/>
              </a:rPr>
              <a:pPr>
                <a:spcBef>
                  <a:spcPct val="0"/>
                </a:spcBef>
              </a:pPr>
              <a:t>66</a:t>
            </a:fld>
            <a:endParaRPr lang="en-US" altLang="en-US">
              <a:latin typeface="Arial" panose="020B0604020202020204" pitchFamily="34" charset="0"/>
            </a:endParaRPr>
          </a:p>
        </p:txBody>
      </p:sp>
    </p:spTree>
    <p:extLst>
      <p:ext uri="{BB962C8B-B14F-4D97-AF65-F5344CB8AC3E}">
        <p14:creationId xmlns:p14="http://schemas.microsoft.com/office/powerpoint/2010/main" val="154133899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CB3B0B-092C-453E-9E73-3B60346CAD48}" type="slidenum">
              <a:rPr lang="en-US" altLang="en-US" smtClean="0">
                <a:latin typeface="Arial" panose="020B0604020202020204" pitchFamily="34" charset="0"/>
              </a:rPr>
              <a:pPr>
                <a:spcBef>
                  <a:spcPct val="0"/>
                </a:spcBef>
              </a:pPr>
              <a:t>428</a:t>
            </a:fld>
            <a:endParaRPr lang="en-US" altLang="en-US">
              <a:latin typeface="Arial" panose="020B0604020202020204" pitchFamily="34" charset="0"/>
            </a:endParaRPr>
          </a:p>
        </p:txBody>
      </p:sp>
    </p:spTree>
    <p:extLst>
      <p:ext uri="{BB962C8B-B14F-4D97-AF65-F5344CB8AC3E}">
        <p14:creationId xmlns:p14="http://schemas.microsoft.com/office/powerpoint/2010/main" val="1924954944"/>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613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613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F0547F-CAAC-463A-9BD1-0EDC7F663CDC}" type="slidenum">
              <a:rPr lang="en-US" altLang="en-US" smtClean="0">
                <a:latin typeface="Arial" panose="020B0604020202020204" pitchFamily="34" charset="0"/>
              </a:rPr>
              <a:pPr>
                <a:spcBef>
                  <a:spcPct val="0"/>
                </a:spcBef>
              </a:pPr>
              <a:t>429</a:t>
            </a:fld>
            <a:endParaRPr lang="en-US" altLang="en-US">
              <a:latin typeface="Arial" panose="020B0604020202020204" pitchFamily="34" charset="0"/>
            </a:endParaRPr>
          </a:p>
        </p:txBody>
      </p:sp>
      <p:sp>
        <p:nvSpPr>
          <p:cNvPr id="816133"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6134"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13780135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817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817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818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86C1F4-F8EE-468A-9491-1CAE51844168}" type="slidenum">
              <a:rPr lang="en-US" altLang="en-US" smtClean="0">
                <a:latin typeface="Arial" panose="020B0604020202020204" pitchFamily="34" charset="0"/>
              </a:rPr>
              <a:pPr>
                <a:spcBef>
                  <a:spcPct val="0"/>
                </a:spcBef>
              </a:pPr>
              <a:t>430</a:t>
            </a:fld>
            <a:endParaRPr lang="en-US" altLang="en-US">
              <a:latin typeface="Arial" panose="020B0604020202020204" pitchFamily="34" charset="0"/>
            </a:endParaRPr>
          </a:p>
        </p:txBody>
      </p:sp>
      <p:sp>
        <p:nvSpPr>
          <p:cNvPr id="818181" name="Text Box 1"/>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18182" name="Text Box 2"/>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18183" name="Text Box 3"/>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6D6F4307-747E-44C2-A751-FF3A5AD1F4D3}" type="slidenum">
              <a:rPr lang="en-US" altLang="en-US">
                <a:solidFill>
                  <a:srgbClr val="000000"/>
                </a:solidFill>
                <a:latin typeface="Arial" panose="020B0604020202020204" pitchFamily="34" charset="0"/>
              </a:rPr>
              <a:pPr algn="r" eaLnBrk="1" hangingPunct="1">
                <a:spcBef>
                  <a:spcPct val="0"/>
                </a:spcBef>
              </a:pPr>
              <a:t>430</a:t>
            </a:fld>
            <a:endParaRPr lang="en-US" altLang="en-US">
              <a:solidFill>
                <a:srgbClr val="000000"/>
              </a:solidFill>
              <a:latin typeface="Arial" panose="020B0604020202020204" pitchFamily="34" charset="0"/>
            </a:endParaRPr>
          </a:p>
        </p:txBody>
      </p:sp>
      <p:sp>
        <p:nvSpPr>
          <p:cNvPr id="818184" name="Rectangle 4"/>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8185" name="Rectangle 5"/>
          <p:cNvSpPr>
            <a:spLocks noGrp="1" noChangeArrowheads="1"/>
          </p:cNvSpPr>
          <p:nvPr>
            <p:ph type="body" idx="1"/>
          </p:nvPr>
        </p:nvSpPr>
        <p:spPr bwMode="auto">
          <a:xfrm>
            <a:off x="914400" y="4344988"/>
            <a:ext cx="5030788" cy="4114800"/>
          </a:xfrm>
          <a:solidFill>
            <a:srgbClr val="FFFFFF"/>
          </a:solidFill>
          <a:ln w="9360">
            <a:solidFill>
              <a:srgbClr val="000000"/>
            </a:solidFill>
            <a:miter lim="800000"/>
            <a:headEnd/>
            <a:tailEnd/>
          </a:ln>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Tree>
    <p:extLst>
      <p:ext uri="{BB962C8B-B14F-4D97-AF65-F5344CB8AC3E}">
        <p14:creationId xmlns:p14="http://schemas.microsoft.com/office/powerpoint/2010/main" val="2580170220"/>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022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022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022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D20C9D-BC28-4570-8077-140E6AFB1E56}" type="slidenum">
              <a:rPr lang="en-US" altLang="en-US" smtClean="0">
                <a:latin typeface="Arial" panose="020B0604020202020204" pitchFamily="34" charset="0"/>
              </a:rPr>
              <a:pPr>
                <a:spcBef>
                  <a:spcPct val="0"/>
                </a:spcBef>
              </a:pPr>
              <a:t>431</a:t>
            </a:fld>
            <a:endParaRPr lang="en-US" altLang="en-US">
              <a:latin typeface="Arial" panose="020B0604020202020204" pitchFamily="34" charset="0"/>
            </a:endParaRPr>
          </a:p>
        </p:txBody>
      </p:sp>
      <p:sp>
        <p:nvSpPr>
          <p:cNvPr id="82022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023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111613460"/>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22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22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22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4FAA73-FC5C-426A-BAAE-4604B977D930}" type="slidenum">
              <a:rPr lang="en-US" altLang="en-US" smtClean="0">
                <a:latin typeface="Arial" panose="020B0604020202020204" pitchFamily="34" charset="0"/>
              </a:rPr>
              <a:pPr>
                <a:spcBef>
                  <a:spcPct val="0"/>
                </a:spcBef>
              </a:pPr>
              <a:t>432</a:t>
            </a:fld>
            <a:endParaRPr lang="en-US" altLang="en-US">
              <a:latin typeface="Arial" panose="020B0604020202020204" pitchFamily="34" charset="0"/>
            </a:endParaRPr>
          </a:p>
        </p:txBody>
      </p:sp>
      <p:sp>
        <p:nvSpPr>
          <p:cNvPr id="822277"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2278"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74893658"/>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43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43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43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CCBB5-109E-4145-A9FC-DE0296E461B4}" type="slidenum">
              <a:rPr lang="en-US" altLang="en-US" smtClean="0">
                <a:latin typeface="Arial" panose="020B0604020202020204" pitchFamily="34" charset="0"/>
              </a:rPr>
              <a:pPr>
                <a:spcBef>
                  <a:spcPct val="0"/>
                </a:spcBef>
              </a:pPr>
              <a:t>433</a:t>
            </a:fld>
            <a:endParaRPr lang="en-US" altLang="en-US">
              <a:latin typeface="Arial" panose="020B0604020202020204" pitchFamily="34" charset="0"/>
            </a:endParaRPr>
          </a:p>
        </p:txBody>
      </p:sp>
      <p:sp>
        <p:nvSpPr>
          <p:cNvPr id="824325"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4326"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64720613"/>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4A83CC-0ADC-4EEA-83D2-A0C773002862}" type="slidenum">
              <a:rPr lang="en-US" altLang="en-US" smtClean="0">
                <a:latin typeface="Arial" panose="020B0604020202020204" pitchFamily="34" charset="0"/>
              </a:rPr>
              <a:pPr>
                <a:spcBef>
                  <a:spcPct val="0"/>
                </a:spcBef>
              </a:pPr>
              <a:t>434</a:t>
            </a:fld>
            <a:endParaRPr lang="en-US" altLang="en-US">
              <a:latin typeface="Arial" panose="020B0604020202020204" pitchFamily="34" charset="0"/>
            </a:endParaRPr>
          </a:p>
        </p:txBody>
      </p:sp>
      <p:sp>
        <p:nvSpPr>
          <p:cNvPr id="826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840344795"/>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8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99517E4-C86A-4469-92C4-C06F566A41D1}" type="slidenum">
              <a:rPr lang="en-US" altLang="en-US" smtClean="0">
                <a:latin typeface="Arial" panose="020B0604020202020204" pitchFamily="34" charset="0"/>
              </a:rPr>
              <a:pPr>
                <a:spcBef>
                  <a:spcPct val="0"/>
                </a:spcBef>
              </a:pPr>
              <a:t>435</a:t>
            </a:fld>
            <a:endParaRPr lang="en-US" altLang="en-US">
              <a:latin typeface="Arial" panose="020B0604020202020204" pitchFamily="34" charset="0"/>
            </a:endParaRPr>
          </a:p>
        </p:txBody>
      </p:sp>
    </p:spTree>
    <p:extLst>
      <p:ext uri="{BB962C8B-B14F-4D97-AF65-F5344CB8AC3E}">
        <p14:creationId xmlns:p14="http://schemas.microsoft.com/office/powerpoint/2010/main" val="3919918199"/>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5E6DB5-E86B-4335-9AA5-9A732CF3910F}" type="slidenum">
              <a:rPr lang="en-US" altLang="en-US" smtClean="0">
                <a:latin typeface="Arial" panose="020B0604020202020204" pitchFamily="34" charset="0"/>
              </a:rPr>
              <a:pPr>
                <a:spcBef>
                  <a:spcPct val="0"/>
                </a:spcBef>
              </a:pPr>
              <a:t>436</a:t>
            </a:fld>
            <a:endParaRPr lang="en-US" altLang="en-US">
              <a:latin typeface="Arial" panose="020B0604020202020204" pitchFamily="34" charset="0"/>
            </a:endParaRPr>
          </a:p>
        </p:txBody>
      </p:sp>
      <p:sp>
        <p:nvSpPr>
          <p:cNvPr id="830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0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4293354649"/>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B8352-0E5E-485C-9B91-8ED56BC4D121}" type="slidenum">
              <a:rPr lang="en-US" altLang="en-US" smtClean="0">
                <a:latin typeface="Arial" panose="020B0604020202020204" pitchFamily="34" charset="0"/>
              </a:rPr>
              <a:pPr>
                <a:spcBef>
                  <a:spcPct val="0"/>
                </a:spcBef>
              </a:pPr>
              <a:t>437</a:t>
            </a:fld>
            <a:endParaRPr lang="en-US" altLang="en-US">
              <a:latin typeface="Arial" panose="020B0604020202020204" pitchFamily="34" charset="0"/>
            </a:endParaRPr>
          </a:p>
        </p:txBody>
      </p:sp>
      <p:sp>
        <p:nvSpPr>
          <p:cNvPr id="832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2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094774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0CD267D-321E-48DD-835D-7910D3E1601C}" type="slidenum">
              <a:rPr lang="en-US" altLang="en-US" smtClean="0">
                <a:latin typeface="Arial" panose="020B0604020202020204" pitchFamily="34" charset="0"/>
              </a:rPr>
              <a:pPr>
                <a:spcBef>
                  <a:spcPct val="0"/>
                </a:spcBef>
              </a:pPr>
              <a:t>67</a:t>
            </a:fld>
            <a:endParaRPr lang="en-US" altLang="en-US">
              <a:latin typeface="Arial" panose="020B0604020202020204" pitchFamily="34" charset="0"/>
            </a:endParaRPr>
          </a:p>
        </p:txBody>
      </p:sp>
    </p:spTree>
    <p:extLst>
      <p:ext uri="{BB962C8B-B14F-4D97-AF65-F5344CB8AC3E}">
        <p14:creationId xmlns:p14="http://schemas.microsoft.com/office/powerpoint/2010/main" val="2680870261"/>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18EF1C-C8E5-43A4-A5C6-037A094E8866}" type="slidenum">
              <a:rPr lang="en-US" altLang="en-US" smtClean="0">
                <a:latin typeface="Arial" panose="020B0604020202020204" pitchFamily="34" charset="0"/>
              </a:rPr>
              <a:pPr>
                <a:spcBef>
                  <a:spcPct val="0"/>
                </a:spcBef>
              </a:pPr>
              <a:t>438</a:t>
            </a:fld>
            <a:endParaRPr lang="en-US" altLang="en-US">
              <a:latin typeface="Arial" panose="020B0604020202020204" pitchFamily="34" charset="0"/>
            </a:endParaRPr>
          </a:p>
        </p:txBody>
      </p:sp>
      <p:sp>
        <p:nvSpPr>
          <p:cNvPr id="834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4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3401400959"/>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439</a:t>
            </a:fld>
            <a:endParaRPr lang="en-US" altLang="en-US">
              <a:latin typeface="Arial" panose="020B0604020202020204" pitchFamily="34" charset="0"/>
            </a:endParaRPr>
          </a:p>
        </p:txBody>
      </p:sp>
    </p:spTree>
    <p:extLst>
      <p:ext uri="{BB962C8B-B14F-4D97-AF65-F5344CB8AC3E}">
        <p14:creationId xmlns:p14="http://schemas.microsoft.com/office/powerpoint/2010/main" val="2428605828"/>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Times New Roman" panose="02020603050405020304" pitchFamily="18" charset="0"/>
            </a:endParaRPr>
          </a:p>
        </p:txBody>
      </p:sp>
      <p:sp>
        <p:nvSpPr>
          <p:cNvPr id="838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1pPr>
            <a:lvl2pPr marL="742950" indent="-28575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2pPr>
            <a:lvl3pPr marL="11430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3pPr>
            <a:lvl4pPr marL="16002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4pPr>
            <a:lvl5pPr marL="20574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9pPr>
          </a:lstStyle>
          <a:p>
            <a:pPr>
              <a:spcBef>
                <a:spcPct val="0"/>
              </a:spcBef>
            </a:pPr>
            <a:fld id="{C3B72E93-42CE-49FA-B864-B23292B12AE5}" type="slidenum">
              <a:rPr lang="en-US" altLang="en-US" sz="1300" smtClean="0">
                <a:solidFill>
                  <a:srgbClr val="000000"/>
                </a:solidFill>
                <a:latin typeface="Arial" panose="020B0604020202020204" pitchFamily="34" charset="0"/>
              </a:rPr>
              <a:pPr>
                <a:spcBef>
                  <a:spcPct val="0"/>
                </a:spcBef>
              </a:pPr>
              <a:t>440</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72012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15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60983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E7D70899-5F6B-443F-A787-731625C291D0}" type="slidenum">
              <a:rPr lang="en-US" altLang="en-US" smtClean="0">
                <a:latin typeface="Arial" panose="020B0604020202020204" pitchFamily="34" charset="0"/>
              </a:rPr>
              <a:pPr>
                <a:spcBef>
                  <a:spcPct val="0"/>
                </a:spcBef>
              </a:pPr>
              <a:t>68</a:t>
            </a:fld>
            <a:endParaRPr lang="en-US" altLang="en-US">
              <a:latin typeface="Arial" panose="020B0604020202020204" pitchFamily="34" charset="0"/>
            </a:endParaRPr>
          </a:p>
        </p:txBody>
      </p:sp>
    </p:spTree>
    <p:extLst>
      <p:ext uri="{BB962C8B-B14F-4D97-AF65-F5344CB8AC3E}">
        <p14:creationId xmlns:p14="http://schemas.microsoft.com/office/powerpoint/2010/main" val="1771158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90A05B-227A-4A2F-B0F6-CE529AFD9815}" type="slidenum">
              <a:rPr lang="en-US" altLang="en-US" smtClean="0">
                <a:latin typeface="Arial" panose="020B0604020202020204" pitchFamily="34" charset="0"/>
              </a:rPr>
              <a:pPr>
                <a:spcBef>
                  <a:spcPct val="0"/>
                </a:spcBef>
              </a:pPr>
              <a:t>69</a:t>
            </a:fld>
            <a:endParaRPr lang="en-US" altLang="en-US">
              <a:latin typeface="Arial" panose="020B0604020202020204" pitchFamily="34" charset="0"/>
            </a:endParaRPr>
          </a:p>
        </p:txBody>
      </p:sp>
    </p:spTree>
    <p:extLst>
      <p:ext uri="{BB962C8B-B14F-4D97-AF65-F5344CB8AC3E}">
        <p14:creationId xmlns:p14="http://schemas.microsoft.com/office/powerpoint/2010/main" val="3305827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2BB470-28BC-450E-B859-0C53C0245C23}" type="slidenum">
              <a:rPr lang="en-US" altLang="en-US" smtClean="0">
                <a:latin typeface="Arial" panose="020B0604020202020204" pitchFamily="34" charset="0"/>
              </a:rPr>
              <a:pPr>
                <a:spcBef>
                  <a:spcPct val="0"/>
                </a:spcBef>
              </a:pPr>
              <a:t>70</a:t>
            </a:fld>
            <a:endParaRPr lang="en-US" altLang="en-US">
              <a:latin typeface="Arial" panose="020B0604020202020204" pitchFamily="34" charset="0"/>
            </a:endParaRPr>
          </a:p>
        </p:txBody>
      </p:sp>
    </p:spTree>
    <p:extLst>
      <p:ext uri="{BB962C8B-B14F-4D97-AF65-F5344CB8AC3E}">
        <p14:creationId xmlns:p14="http://schemas.microsoft.com/office/powerpoint/2010/main" val="1781127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3EE2DED-3CA9-4912-8FCC-8D89C530F25A}" type="slidenum">
              <a:rPr lang="en-US" altLang="en-US" smtClean="0">
                <a:latin typeface="Arial" panose="020B0604020202020204" pitchFamily="34" charset="0"/>
              </a:rPr>
              <a:pPr>
                <a:spcBef>
                  <a:spcPct val="0"/>
                </a:spcBef>
              </a:pPr>
              <a:t>71</a:t>
            </a:fld>
            <a:endParaRPr lang="en-US" altLang="en-US">
              <a:latin typeface="Arial" panose="020B0604020202020204" pitchFamily="34" charset="0"/>
            </a:endParaRPr>
          </a:p>
        </p:txBody>
      </p:sp>
    </p:spTree>
    <p:extLst>
      <p:ext uri="{BB962C8B-B14F-4D97-AF65-F5344CB8AC3E}">
        <p14:creationId xmlns:p14="http://schemas.microsoft.com/office/powerpoint/2010/main" val="2758635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11BCD94-6BC4-4711-9E94-F079B64E6458}" type="slidenum">
              <a:rPr lang="en-US" altLang="en-US" smtClean="0">
                <a:latin typeface="Arial" panose="020B0604020202020204" pitchFamily="34" charset="0"/>
              </a:rPr>
              <a:pPr>
                <a:spcBef>
                  <a:spcPct val="0"/>
                </a:spcBef>
              </a:pPr>
              <a:t>72</a:t>
            </a:fld>
            <a:endParaRPr lang="en-US" altLang="en-US">
              <a:latin typeface="Arial" panose="020B0604020202020204" pitchFamily="34" charset="0"/>
            </a:endParaRPr>
          </a:p>
        </p:txBody>
      </p:sp>
    </p:spTree>
    <p:extLst>
      <p:ext uri="{BB962C8B-B14F-4D97-AF65-F5344CB8AC3E}">
        <p14:creationId xmlns:p14="http://schemas.microsoft.com/office/powerpoint/2010/main" val="2280017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AEA6664-FBE8-4C9D-A3D9-DD36565826F1}" type="slidenum">
              <a:rPr lang="en-US" altLang="en-US" smtClean="0">
                <a:latin typeface="Arial" panose="020B0604020202020204" pitchFamily="34" charset="0"/>
              </a:rPr>
              <a:pPr>
                <a:spcBef>
                  <a:spcPct val="0"/>
                </a:spcBef>
              </a:pPr>
              <a:t>74</a:t>
            </a:fld>
            <a:endParaRPr lang="en-US" altLang="en-US">
              <a:latin typeface="Arial" panose="020B0604020202020204" pitchFamily="34" charset="0"/>
            </a:endParaRPr>
          </a:p>
        </p:txBody>
      </p:sp>
    </p:spTree>
    <p:extLst>
      <p:ext uri="{BB962C8B-B14F-4D97-AF65-F5344CB8AC3E}">
        <p14:creationId xmlns:p14="http://schemas.microsoft.com/office/powerpoint/2010/main" val="3393671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69F873F-5834-4D89-A4B0-BF0E0B03FC5C}" type="slidenum">
              <a:rPr lang="en-US" altLang="en-US" smtClean="0">
                <a:latin typeface="Arial" panose="020B0604020202020204" pitchFamily="34" charset="0"/>
              </a:rPr>
              <a:pPr>
                <a:spcBef>
                  <a:spcPct val="0"/>
                </a:spcBef>
              </a:pPr>
              <a:t>75</a:t>
            </a:fld>
            <a:endParaRPr lang="en-US" altLang="en-US">
              <a:latin typeface="Arial" panose="020B0604020202020204" pitchFamily="34" charset="0"/>
            </a:endParaRPr>
          </a:p>
        </p:txBody>
      </p:sp>
    </p:spTree>
    <p:extLst>
      <p:ext uri="{BB962C8B-B14F-4D97-AF65-F5344CB8AC3E}">
        <p14:creationId xmlns:p14="http://schemas.microsoft.com/office/powerpoint/2010/main" val="2243249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911B1FD-93A7-4042-9844-1F8FB3BC134E}" type="slidenum">
              <a:rPr lang="en-US" altLang="en-US" smtClean="0">
                <a:latin typeface="Arial" panose="020B0604020202020204" pitchFamily="34" charset="0"/>
              </a:rPr>
              <a:pPr>
                <a:spcBef>
                  <a:spcPct val="0"/>
                </a:spcBef>
              </a:pPr>
              <a:t>77</a:t>
            </a:fld>
            <a:endParaRPr lang="en-US" altLang="en-US">
              <a:latin typeface="Arial" panose="020B0604020202020204" pitchFamily="34" charset="0"/>
            </a:endParaRPr>
          </a:p>
        </p:txBody>
      </p:sp>
    </p:spTree>
    <p:extLst>
      <p:ext uri="{BB962C8B-B14F-4D97-AF65-F5344CB8AC3E}">
        <p14:creationId xmlns:p14="http://schemas.microsoft.com/office/powerpoint/2010/main" val="130690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78</a:t>
            </a:fld>
            <a:endParaRPr lang="en-US" altLang="en-US">
              <a:latin typeface="Arial" panose="020B0604020202020204" pitchFamily="34" charset="0"/>
            </a:endParaRPr>
          </a:p>
        </p:txBody>
      </p:sp>
    </p:spTree>
    <p:extLst>
      <p:ext uri="{BB962C8B-B14F-4D97-AF65-F5344CB8AC3E}">
        <p14:creationId xmlns:p14="http://schemas.microsoft.com/office/powerpoint/2010/main" val="3578154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80</a:t>
            </a:fld>
            <a:endParaRPr lang="en-US" altLang="en-US">
              <a:latin typeface="Arial" panose="020B0604020202020204" pitchFamily="34" charset="0"/>
            </a:endParaRPr>
          </a:p>
        </p:txBody>
      </p:sp>
    </p:spTree>
    <p:extLst>
      <p:ext uri="{BB962C8B-B14F-4D97-AF65-F5344CB8AC3E}">
        <p14:creationId xmlns:p14="http://schemas.microsoft.com/office/powerpoint/2010/main" val="2189213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56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77567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7C3D1A1-0139-4AB0-B8A5-CC367132A2F2}" type="slidenum">
              <a:rPr lang="en-US" altLang="en-US" smtClean="0">
                <a:latin typeface="Arial" panose="020B0604020202020204" pitchFamily="34" charset="0"/>
              </a:rPr>
              <a:pPr>
                <a:spcBef>
                  <a:spcPct val="0"/>
                </a:spcBef>
              </a:pPr>
              <a:t>81</a:t>
            </a:fld>
            <a:endParaRPr lang="en-US" altLang="en-US">
              <a:latin typeface="Arial" panose="020B0604020202020204" pitchFamily="34" charset="0"/>
            </a:endParaRPr>
          </a:p>
        </p:txBody>
      </p:sp>
    </p:spTree>
    <p:extLst>
      <p:ext uri="{BB962C8B-B14F-4D97-AF65-F5344CB8AC3E}">
        <p14:creationId xmlns:p14="http://schemas.microsoft.com/office/powerpoint/2010/main" val="1775802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54F52BA-D1AB-4D8C-A64C-28F753049805}" type="slidenum">
              <a:rPr lang="en-US" altLang="en-US" smtClean="0">
                <a:latin typeface="Arial" panose="020B0604020202020204" pitchFamily="34" charset="0"/>
              </a:rPr>
              <a:pPr>
                <a:spcBef>
                  <a:spcPct val="0"/>
                </a:spcBef>
              </a:pPr>
              <a:t>82</a:t>
            </a:fld>
            <a:endParaRPr lang="en-US" altLang="en-US">
              <a:latin typeface="Arial" panose="020B0604020202020204" pitchFamily="34" charset="0"/>
            </a:endParaRPr>
          </a:p>
        </p:txBody>
      </p:sp>
    </p:spTree>
    <p:extLst>
      <p:ext uri="{BB962C8B-B14F-4D97-AF65-F5344CB8AC3E}">
        <p14:creationId xmlns:p14="http://schemas.microsoft.com/office/powerpoint/2010/main" val="1394960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1B024A1B-2E60-4687-B262-E6E57C8EA432}" type="slidenum">
              <a:rPr lang="en-US" altLang="en-US" smtClean="0">
                <a:latin typeface="Arial" panose="020B0604020202020204" pitchFamily="34" charset="0"/>
              </a:rPr>
              <a:pPr>
                <a:spcBef>
                  <a:spcPct val="0"/>
                </a:spcBef>
              </a:pPr>
              <a:t>83</a:t>
            </a:fld>
            <a:endParaRPr lang="en-US" altLang="en-US">
              <a:latin typeface="Arial" panose="020B0604020202020204" pitchFamily="34" charset="0"/>
            </a:endParaRPr>
          </a:p>
        </p:txBody>
      </p:sp>
    </p:spTree>
    <p:extLst>
      <p:ext uri="{BB962C8B-B14F-4D97-AF65-F5344CB8AC3E}">
        <p14:creationId xmlns:p14="http://schemas.microsoft.com/office/powerpoint/2010/main" val="20331388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D7A83E5-E7B5-49C1-AFE8-C2DADB086112}" type="slidenum">
              <a:rPr lang="en-US" altLang="en-US" smtClean="0">
                <a:latin typeface="Arial" panose="020B0604020202020204" pitchFamily="34" charset="0"/>
              </a:rPr>
              <a:pPr>
                <a:spcBef>
                  <a:spcPct val="0"/>
                </a:spcBef>
              </a:pPr>
              <a:t>85</a:t>
            </a:fld>
            <a:endParaRPr lang="en-US" altLang="en-US">
              <a:latin typeface="Arial" panose="020B0604020202020204" pitchFamily="34" charset="0"/>
            </a:endParaRPr>
          </a:p>
        </p:txBody>
      </p:sp>
    </p:spTree>
    <p:extLst>
      <p:ext uri="{BB962C8B-B14F-4D97-AF65-F5344CB8AC3E}">
        <p14:creationId xmlns:p14="http://schemas.microsoft.com/office/powerpoint/2010/main" val="3107211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A6FC97-CFCD-4EB7-995E-BEDDCC792805}" type="slidenum">
              <a:rPr lang="en-US" altLang="en-US" smtClean="0">
                <a:latin typeface="Arial" panose="020B0604020202020204" pitchFamily="34" charset="0"/>
              </a:rPr>
              <a:pPr>
                <a:spcBef>
                  <a:spcPct val="0"/>
                </a:spcBef>
              </a:pPr>
              <a:t>86</a:t>
            </a:fld>
            <a:endParaRPr lang="en-US" altLang="en-US">
              <a:latin typeface="Arial" panose="020B0604020202020204" pitchFamily="34" charset="0"/>
            </a:endParaRPr>
          </a:p>
        </p:txBody>
      </p:sp>
    </p:spTree>
    <p:extLst>
      <p:ext uri="{BB962C8B-B14F-4D97-AF65-F5344CB8AC3E}">
        <p14:creationId xmlns:p14="http://schemas.microsoft.com/office/powerpoint/2010/main" val="297756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843C838-950E-4D1D-A070-8A387ABF168D}" type="slidenum">
              <a:rPr lang="en-US" altLang="en-US" smtClean="0">
                <a:latin typeface="Arial" panose="020B0604020202020204" pitchFamily="34" charset="0"/>
              </a:rPr>
              <a:pPr>
                <a:spcBef>
                  <a:spcPct val="0"/>
                </a:spcBef>
              </a:pPr>
              <a:t>87</a:t>
            </a:fld>
            <a:endParaRPr lang="en-US" altLang="en-US">
              <a:latin typeface="Arial" panose="020B0604020202020204" pitchFamily="34" charset="0"/>
            </a:endParaRPr>
          </a:p>
        </p:txBody>
      </p:sp>
    </p:spTree>
    <p:extLst>
      <p:ext uri="{BB962C8B-B14F-4D97-AF65-F5344CB8AC3E}">
        <p14:creationId xmlns:p14="http://schemas.microsoft.com/office/powerpoint/2010/main" val="1376328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8C079FF-6BDE-49A5-945A-9E578F17C19A}" type="slidenum">
              <a:rPr lang="en-US" altLang="en-US" smtClean="0">
                <a:latin typeface="Arial" panose="020B0604020202020204" pitchFamily="34" charset="0"/>
              </a:rPr>
              <a:pPr>
                <a:spcBef>
                  <a:spcPct val="0"/>
                </a:spcBef>
              </a:pPr>
              <a:t>88</a:t>
            </a:fld>
            <a:endParaRPr lang="en-US" altLang="en-US">
              <a:latin typeface="Arial" panose="020B0604020202020204" pitchFamily="34" charset="0"/>
            </a:endParaRPr>
          </a:p>
        </p:txBody>
      </p:sp>
    </p:spTree>
    <p:extLst>
      <p:ext uri="{BB962C8B-B14F-4D97-AF65-F5344CB8AC3E}">
        <p14:creationId xmlns:p14="http://schemas.microsoft.com/office/powerpoint/2010/main" val="2566762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B9EE2BE-B2E5-4DCE-B702-E3F936EA53D8}" type="slidenum">
              <a:rPr lang="en-US" altLang="en-US" smtClean="0">
                <a:latin typeface="Arial" panose="020B0604020202020204" pitchFamily="34" charset="0"/>
              </a:rPr>
              <a:pPr>
                <a:spcBef>
                  <a:spcPct val="0"/>
                </a:spcBef>
              </a:pPr>
              <a:t>89</a:t>
            </a:fld>
            <a:endParaRPr lang="en-US" altLang="en-US">
              <a:latin typeface="Arial" panose="020B0604020202020204" pitchFamily="34" charset="0"/>
            </a:endParaRPr>
          </a:p>
        </p:txBody>
      </p:sp>
    </p:spTree>
    <p:extLst>
      <p:ext uri="{BB962C8B-B14F-4D97-AF65-F5344CB8AC3E}">
        <p14:creationId xmlns:p14="http://schemas.microsoft.com/office/powerpoint/2010/main" val="23343626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9C4215F-171D-46CE-BF7C-14B08E08D4E8}" type="slidenum">
              <a:rPr lang="en-US" altLang="en-US" smtClean="0">
                <a:latin typeface="Arial" panose="020B0604020202020204" pitchFamily="34" charset="0"/>
              </a:rPr>
              <a:pPr>
                <a:spcBef>
                  <a:spcPct val="0"/>
                </a:spcBef>
              </a:pPr>
              <a:t>90</a:t>
            </a:fld>
            <a:endParaRPr lang="en-US" altLang="en-US">
              <a:latin typeface="Arial" panose="020B0604020202020204" pitchFamily="34" charset="0"/>
            </a:endParaRPr>
          </a:p>
        </p:txBody>
      </p:sp>
    </p:spTree>
    <p:extLst>
      <p:ext uri="{BB962C8B-B14F-4D97-AF65-F5344CB8AC3E}">
        <p14:creationId xmlns:p14="http://schemas.microsoft.com/office/powerpoint/2010/main" val="1727776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77CE834-22BE-4DAF-AB12-C675D56D732D}" type="slidenum">
              <a:rPr lang="en-US" altLang="en-US" smtClean="0">
                <a:latin typeface="Arial" panose="020B0604020202020204" pitchFamily="34" charset="0"/>
              </a:rPr>
              <a:pPr>
                <a:spcBef>
                  <a:spcPct val="0"/>
                </a:spcBef>
              </a:pPr>
              <a:t>91</a:t>
            </a:fld>
            <a:endParaRPr lang="en-US" altLang="en-US">
              <a:latin typeface="Arial" panose="020B0604020202020204" pitchFamily="34" charset="0"/>
            </a:endParaRPr>
          </a:p>
        </p:txBody>
      </p:sp>
    </p:spTree>
    <p:extLst>
      <p:ext uri="{BB962C8B-B14F-4D97-AF65-F5344CB8AC3E}">
        <p14:creationId xmlns:p14="http://schemas.microsoft.com/office/powerpoint/2010/main" val="3873133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76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11367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3CF873A-D794-4EA7-9D65-3E4DF5D0C54B}" type="slidenum">
              <a:rPr lang="en-US" altLang="en-US" smtClean="0">
                <a:latin typeface="Arial" panose="020B0604020202020204" pitchFamily="34" charset="0"/>
              </a:rPr>
              <a:pPr>
                <a:spcBef>
                  <a:spcPct val="0"/>
                </a:spcBef>
              </a:pPr>
              <a:t>92</a:t>
            </a:fld>
            <a:endParaRPr lang="en-US" altLang="en-US">
              <a:latin typeface="Arial" panose="020B0604020202020204" pitchFamily="34" charset="0"/>
            </a:endParaRPr>
          </a:p>
        </p:txBody>
      </p:sp>
    </p:spTree>
    <p:extLst>
      <p:ext uri="{BB962C8B-B14F-4D97-AF65-F5344CB8AC3E}">
        <p14:creationId xmlns:p14="http://schemas.microsoft.com/office/powerpoint/2010/main" val="2561120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F5B944-ABFC-48DD-8726-0A897B9243D4}" type="slidenum">
              <a:rPr lang="en-US" altLang="en-US" smtClean="0">
                <a:latin typeface="Arial" panose="020B0604020202020204" pitchFamily="34" charset="0"/>
              </a:rPr>
              <a:pPr>
                <a:spcBef>
                  <a:spcPct val="0"/>
                </a:spcBef>
              </a:pPr>
              <a:t>93</a:t>
            </a:fld>
            <a:endParaRPr lang="en-US" altLang="en-US">
              <a:latin typeface="Arial" panose="020B0604020202020204" pitchFamily="34" charset="0"/>
            </a:endParaRPr>
          </a:p>
        </p:txBody>
      </p:sp>
    </p:spTree>
    <p:extLst>
      <p:ext uri="{BB962C8B-B14F-4D97-AF65-F5344CB8AC3E}">
        <p14:creationId xmlns:p14="http://schemas.microsoft.com/office/powerpoint/2010/main" val="1523853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09B919-B0C2-40E9-B691-8DD7B8E3D2FA}" type="slidenum">
              <a:rPr lang="en-US" altLang="en-US" smtClean="0">
                <a:latin typeface="Arial" panose="020B0604020202020204" pitchFamily="34" charset="0"/>
              </a:rPr>
              <a:pPr>
                <a:spcBef>
                  <a:spcPct val="0"/>
                </a:spcBef>
              </a:pPr>
              <a:t>94</a:t>
            </a:fld>
            <a:endParaRPr lang="en-US" altLang="en-US">
              <a:latin typeface="Arial" panose="020B0604020202020204" pitchFamily="34" charset="0"/>
            </a:endParaRPr>
          </a:p>
        </p:txBody>
      </p:sp>
    </p:spTree>
    <p:extLst>
      <p:ext uri="{BB962C8B-B14F-4D97-AF65-F5344CB8AC3E}">
        <p14:creationId xmlns:p14="http://schemas.microsoft.com/office/powerpoint/2010/main" val="2400943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0C98A95-2E6C-4C95-BD62-1A89904C5AE9}" type="slidenum">
              <a:rPr lang="en-US" altLang="en-US" smtClean="0">
                <a:latin typeface="Arial" panose="020B0604020202020204" pitchFamily="34" charset="0"/>
              </a:rPr>
              <a:pPr>
                <a:spcBef>
                  <a:spcPct val="0"/>
                </a:spcBef>
              </a:pPr>
              <a:t>95</a:t>
            </a:fld>
            <a:endParaRPr lang="en-US" altLang="en-US">
              <a:latin typeface="Arial" panose="020B0604020202020204" pitchFamily="34" charset="0"/>
            </a:endParaRPr>
          </a:p>
        </p:txBody>
      </p:sp>
    </p:spTree>
    <p:extLst>
      <p:ext uri="{BB962C8B-B14F-4D97-AF65-F5344CB8AC3E}">
        <p14:creationId xmlns:p14="http://schemas.microsoft.com/office/powerpoint/2010/main" val="23580367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83D9A7-09C2-4C17-AF4C-02A724537537}" type="slidenum">
              <a:rPr lang="en-US" altLang="en-US" smtClean="0">
                <a:latin typeface="Arial" panose="020B0604020202020204" pitchFamily="34" charset="0"/>
              </a:rPr>
              <a:pPr>
                <a:spcBef>
                  <a:spcPct val="0"/>
                </a:spcBef>
              </a:pPr>
              <a:t>96</a:t>
            </a:fld>
            <a:endParaRPr lang="en-US" altLang="en-US">
              <a:latin typeface="Arial" panose="020B0604020202020204" pitchFamily="34" charset="0"/>
            </a:endParaRPr>
          </a:p>
        </p:txBody>
      </p:sp>
      <p:sp>
        <p:nvSpPr>
          <p:cNvPr id="148483" name="Rectangle 2"/>
          <p:cNvSpPr>
            <a:spLocks noGrp="1" noRot="1" noChangeAspect="1" noChangeArrowheads="1" noTextEdit="1"/>
          </p:cNvSpPr>
          <p:nvPr>
            <p:ph type="sldImg"/>
          </p:nvPr>
        </p:nvSpPr>
        <p:spPr bwMode="auto">
          <a:xfrm>
            <a:off x="993775" y="768350"/>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p:cNvSpPr>
            <a:spLocks noGrp="1" noChangeArrowheads="1"/>
          </p:cNvSpPr>
          <p:nvPr>
            <p:ph type="body" idx="1"/>
          </p:nvPr>
        </p:nvSpPr>
        <p:spPr bwMode="auto">
          <a:xfrm>
            <a:off x="947209" y="4859666"/>
            <a:ext cx="5209646" cy="46073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543247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234D80-D6C5-4D55-91C2-72D274A7F17C}" type="slidenum">
              <a:rPr lang="en-US" altLang="en-US" smtClean="0">
                <a:latin typeface="Arial" panose="020B0604020202020204" pitchFamily="34" charset="0"/>
              </a:rPr>
              <a:pPr>
                <a:spcBef>
                  <a:spcPct val="0"/>
                </a:spcBef>
              </a:pPr>
              <a:t>97</a:t>
            </a:fld>
            <a:endParaRPr lang="en-US" altLang="en-US">
              <a:latin typeface="Arial" panose="020B0604020202020204" pitchFamily="34" charset="0"/>
            </a:endParaRPr>
          </a:p>
        </p:txBody>
      </p:sp>
    </p:spTree>
    <p:extLst>
      <p:ext uri="{BB962C8B-B14F-4D97-AF65-F5344CB8AC3E}">
        <p14:creationId xmlns:p14="http://schemas.microsoft.com/office/powerpoint/2010/main" val="2852281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305BA8D-FB4F-4C1D-B267-D7FD2DADDA52}" type="slidenum">
              <a:rPr lang="en-US" altLang="en-US" smtClean="0">
                <a:latin typeface="Arial" panose="020B0604020202020204" pitchFamily="34" charset="0"/>
              </a:rPr>
              <a:pPr>
                <a:spcBef>
                  <a:spcPct val="0"/>
                </a:spcBef>
              </a:pPr>
              <a:t>98</a:t>
            </a:fld>
            <a:endParaRPr lang="en-US" altLang="en-US">
              <a:latin typeface="Arial" panose="020B0604020202020204" pitchFamily="34" charset="0"/>
            </a:endParaRPr>
          </a:p>
        </p:txBody>
      </p:sp>
    </p:spTree>
    <p:extLst>
      <p:ext uri="{BB962C8B-B14F-4D97-AF65-F5344CB8AC3E}">
        <p14:creationId xmlns:p14="http://schemas.microsoft.com/office/powerpoint/2010/main" val="26150858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041F768-A9F5-46C8-80A2-4CDFB8822646}" type="slidenum">
              <a:rPr lang="en-US" altLang="en-US" smtClean="0">
                <a:latin typeface="Arial" panose="020B0604020202020204" pitchFamily="34" charset="0"/>
              </a:rPr>
              <a:pPr>
                <a:spcBef>
                  <a:spcPct val="0"/>
                </a:spcBef>
              </a:pPr>
              <a:t>99</a:t>
            </a:fld>
            <a:endParaRPr lang="en-US" altLang="en-US">
              <a:latin typeface="Arial" panose="020B0604020202020204" pitchFamily="34" charset="0"/>
            </a:endParaRPr>
          </a:p>
        </p:txBody>
      </p:sp>
    </p:spTree>
    <p:extLst>
      <p:ext uri="{BB962C8B-B14F-4D97-AF65-F5344CB8AC3E}">
        <p14:creationId xmlns:p14="http://schemas.microsoft.com/office/powerpoint/2010/main" val="1831582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2090DAA-B42E-4366-82EC-F08C90DF60E4}" type="slidenum">
              <a:rPr lang="en-US" altLang="en-US" smtClean="0">
                <a:latin typeface="Arial" panose="020B0604020202020204" pitchFamily="34" charset="0"/>
              </a:rPr>
              <a:pPr>
                <a:spcBef>
                  <a:spcPct val="0"/>
                </a:spcBef>
              </a:pPr>
              <a:t>100</a:t>
            </a:fld>
            <a:endParaRPr lang="en-US" altLang="en-US">
              <a:latin typeface="Arial" panose="020B0604020202020204" pitchFamily="34" charset="0"/>
            </a:endParaRPr>
          </a:p>
        </p:txBody>
      </p:sp>
    </p:spTree>
    <p:extLst>
      <p:ext uri="{BB962C8B-B14F-4D97-AF65-F5344CB8AC3E}">
        <p14:creationId xmlns:p14="http://schemas.microsoft.com/office/powerpoint/2010/main" val="7550375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4A61CA9-F7D4-4087-8C9D-930E7E212C62}" type="slidenum">
              <a:rPr lang="en-US" altLang="en-US" smtClean="0">
                <a:latin typeface="Arial" panose="020B0604020202020204" pitchFamily="34" charset="0"/>
              </a:rPr>
              <a:pPr>
                <a:spcBef>
                  <a:spcPct val="0"/>
                </a:spcBef>
              </a:pPr>
              <a:t>101</a:t>
            </a:fld>
            <a:endParaRPr lang="en-US" altLang="en-US">
              <a:latin typeface="Arial" panose="020B0604020202020204" pitchFamily="34" charset="0"/>
            </a:endParaRPr>
          </a:p>
        </p:txBody>
      </p:sp>
    </p:spTree>
    <p:extLst>
      <p:ext uri="{BB962C8B-B14F-4D97-AF65-F5344CB8AC3E}">
        <p14:creationId xmlns:p14="http://schemas.microsoft.com/office/powerpoint/2010/main" val="244040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96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7090238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0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13B36E4B-5254-47BF-BB7D-B23381C5B959}" type="slidenum">
              <a:rPr lang="en-US" altLang="en-US" smtClean="0">
                <a:latin typeface="Arial" panose="020B0604020202020204" pitchFamily="34" charset="0"/>
              </a:rPr>
              <a:pPr>
                <a:spcBef>
                  <a:spcPct val="0"/>
                </a:spcBef>
              </a:pPr>
              <a:t>102</a:t>
            </a:fld>
            <a:endParaRPr lang="en-US" altLang="en-US">
              <a:latin typeface="Arial" panose="020B0604020202020204" pitchFamily="34" charset="0"/>
            </a:endParaRPr>
          </a:p>
        </p:txBody>
      </p:sp>
    </p:spTree>
    <p:extLst>
      <p:ext uri="{BB962C8B-B14F-4D97-AF65-F5344CB8AC3E}">
        <p14:creationId xmlns:p14="http://schemas.microsoft.com/office/powerpoint/2010/main" val="26573474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EBEB5D-56F9-4B8F-83D6-F61FF1328746}" type="slidenum">
              <a:rPr lang="en-US" altLang="en-US" smtClean="0">
                <a:latin typeface="Arial" panose="020B0604020202020204" pitchFamily="34" charset="0"/>
              </a:rPr>
              <a:pPr>
                <a:spcBef>
                  <a:spcPct val="0"/>
                </a:spcBef>
              </a:pPr>
              <a:t>103</a:t>
            </a:fld>
            <a:endParaRPr lang="en-US" altLang="en-US">
              <a:latin typeface="Arial" panose="020B0604020202020204" pitchFamily="34" charset="0"/>
            </a:endParaRPr>
          </a:p>
        </p:txBody>
      </p:sp>
    </p:spTree>
    <p:extLst>
      <p:ext uri="{BB962C8B-B14F-4D97-AF65-F5344CB8AC3E}">
        <p14:creationId xmlns:p14="http://schemas.microsoft.com/office/powerpoint/2010/main" val="11194771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2027A23-1FB0-43D8-8ED1-0AE4205ADECE}" type="slidenum">
              <a:rPr lang="en-US" altLang="en-US" smtClean="0">
                <a:latin typeface="Arial" panose="020B0604020202020204" pitchFamily="34" charset="0"/>
              </a:rPr>
              <a:pPr>
                <a:spcBef>
                  <a:spcPct val="0"/>
                </a:spcBef>
              </a:pPr>
              <a:t>104</a:t>
            </a:fld>
            <a:endParaRPr lang="en-US" altLang="en-US">
              <a:latin typeface="Arial" panose="020B0604020202020204" pitchFamily="34" charset="0"/>
            </a:endParaRPr>
          </a:p>
        </p:txBody>
      </p:sp>
    </p:spTree>
    <p:extLst>
      <p:ext uri="{BB962C8B-B14F-4D97-AF65-F5344CB8AC3E}">
        <p14:creationId xmlns:p14="http://schemas.microsoft.com/office/powerpoint/2010/main" val="42593390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7A23524-F419-4C94-8593-23C799A4BA14}" type="slidenum">
              <a:rPr lang="en-US" altLang="en-US" smtClean="0">
                <a:latin typeface="Arial" panose="020B0604020202020204" pitchFamily="34" charset="0"/>
              </a:rPr>
              <a:pPr>
                <a:spcBef>
                  <a:spcPct val="0"/>
                </a:spcBef>
              </a:pPr>
              <a:t>105</a:t>
            </a:fld>
            <a:endParaRPr lang="en-US" altLang="en-US">
              <a:latin typeface="Arial" panose="020B0604020202020204" pitchFamily="34" charset="0"/>
            </a:endParaRPr>
          </a:p>
        </p:txBody>
      </p:sp>
    </p:spTree>
    <p:extLst>
      <p:ext uri="{BB962C8B-B14F-4D97-AF65-F5344CB8AC3E}">
        <p14:creationId xmlns:p14="http://schemas.microsoft.com/office/powerpoint/2010/main" val="12507094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B800979-EAC6-4F0A-A8BA-E167ADE1E3FB}" type="slidenum">
              <a:rPr lang="en-US" altLang="en-US" smtClean="0">
                <a:latin typeface="Arial" panose="020B0604020202020204" pitchFamily="34" charset="0"/>
              </a:rPr>
              <a:pPr>
                <a:spcBef>
                  <a:spcPct val="0"/>
                </a:spcBef>
              </a:pPr>
              <a:t>106</a:t>
            </a:fld>
            <a:endParaRPr lang="en-US" altLang="en-US">
              <a:latin typeface="Arial" panose="020B0604020202020204" pitchFamily="34" charset="0"/>
            </a:endParaRPr>
          </a:p>
        </p:txBody>
      </p:sp>
    </p:spTree>
    <p:extLst>
      <p:ext uri="{BB962C8B-B14F-4D97-AF65-F5344CB8AC3E}">
        <p14:creationId xmlns:p14="http://schemas.microsoft.com/office/powerpoint/2010/main" val="39265470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59CB28E-3806-4898-9C77-3ECD3A7D523E}" type="slidenum">
              <a:rPr lang="en-US" altLang="en-US" smtClean="0">
                <a:latin typeface="Arial" panose="020B0604020202020204" pitchFamily="34" charset="0"/>
              </a:rPr>
              <a:pPr>
                <a:spcBef>
                  <a:spcPct val="0"/>
                </a:spcBef>
              </a:pPr>
              <a:t>107</a:t>
            </a:fld>
            <a:endParaRPr lang="en-US" altLang="en-US">
              <a:latin typeface="Arial" panose="020B0604020202020204" pitchFamily="34" charset="0"/>
            </a:endParaRPr>
          </a:p>
        </p:txBody>
      </p:sp>
    </p:spTree>
    <p:extLst>
      <p:ext uri="{BB962C8B-B14F-4D97-AF65-F5344CB8AC3E}">
        <p14:creationId xmlns:p14="http://schemas.microsoft.com/office/powerpoint/2010/main" val="7283983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429D816-9CCE-40A8-BF9C-E8590DB8E7B0}" type="slidenum">
              <a:rPr lang="en-US" altLang="en-US" smtClean="0">
                <a:latin typeface="Arial" panose="020B0604020202020204" pitchFamily="34" charset="0"/>
              </a:rPr>
              <a:pPr>
                <a:spcBef>
                  <a:spcPct val="0"/>
                </a:spcBef>
              </a:pPr>
              <a:t>108</a:t>
            </a:fld>
            <a:endParaRPr lang="en-US" altLang="en-US">
              <a:latin typeface="Arial" panose="020B0604020202020204" pitchFamily="34" charset="0"/>
            </a:endParaRPr>
          </a:p>
        </p:txBody>
      </p:sp>
    </p:spTree>
    <p:extLst>
      <p:ext uri="{BB962C8B-B14F-4D97-AF65-F5344CB8AC3E}">
        <p14:creationId xmlns:p14="http://schemas.microsoft.com/office/powerpoint/2010/main" val="15774674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2514FEE-E020-4000-9959-EB1D614D60B2}" type="slidenum">
              <a:rPr lang="en-US" altLang="en-US" smtClean="0">
                <a:latin typeface="Arial" panose="020B0604020202020204" pitchFamily="34" charset="0"/>
              </a:rPr>
              <a:pPr>
                <a:spcBef>
                  <a:spcPct val="0"/>
                </a:spcBef>
              </a:pPr>
              <a:t>109</a:t>
            </a:fld>
            <a:endParaRPr lang="en-US" altLang="en-US">
              <a:latin typeface="Arial" panose="020B0604020202020204" pitchFamily="34" charset="0"/>
            </a:endParaRPr>
          </a:p>
        </p:txBody>
      </p:sp>
    </p:spTree>
    <p:extLst>
      <p:ext uri="{BB962C8B-B14F-4D97-AF65-F5344CB8AC3E}">
        <p14:creationId xmlns:p14="http://schemas.microsoft.com/office/powerpoint/2010/main" val="2152471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9BD130-79A1-4F1C-B581-F156B6FA011F}" type="slidenum">
              <a:rPr lang="en-US" altLang="en-US" smtClean="0">
                <a:latin typeface="Arial" panose="020B0604020202020204" pitchFamily="34" charset="0"/>
              </a:rPr>
              <a:pPr>
                <a:spcBef>
                  <a:spcPct val="0"/>
                </a:spcBef>
              </a:pPr>
              <a:t>110</a:t>
            </a:fld>
            <a:endParaRPr lang="en-US" altLang="en-US">
              <a:latin typeface="Arial" panose="020B0604020202020204" pitchFamily="34" charset="0"/>
            </a:endParaRPr>
          </a:p>
        </p:txBody>
      </p:sp>
    </p:spTree>
    <p:extLst>
      <p:ext uri="{BB962C8B-B14F-4D97-AF65-F5344CB8AC3E}">
        <p14:creationId xmlns:p14="http://schemas.microsoft.com/office/powerpoint/2010/main" val="34124815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DCB00F5-109A-481B-8A99-410D22E4E420}" type="slidenum">
              <a:rPr lang="en-US" altLang="en-US" smtClean="0">
                <a:latin typeface="Arial" panose="020B0604020202020204" pitchFamily="34" charset="0"/>
              </a:rPr>
              <a:pPr>
                <a:spcBef>
                  <a:spcPct val="0"/>
                </a:spcBef>
              </a:pPr>
              <a:t>111</a:t>
            </a:fld>
            <a:endParaRPr lang="en-US" altLang="en-US">
              <a:latin typeface="Arial" panose="020B0604020202020204" pitchFamily="34" charset="0"/>
            </a:endParaRPr>
          </a:p>
        </p:txBody>
      </p:sp>
    </p:spTree>
    <p:extLst>
      <p:ext uri="{BB962C8B-B14F-4D97-AF65-F5344CB8AC3E}">
        <p14:creationId xmlns:p14="http://schemas.microsoft.com/office/powerpoint/2010/main" val="4140555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17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7847760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76578AF-2E29-472D-B0C2-58C4FCE77A0D}" type="slidenum">
              <a:rPr lang="en-US" altLang="en-US" smtClean="0">
                <a:latin typeface="Arial" panose="020B0604020202020204" pitchFamily="34" charset="0"/>
              </a:rPr>
              <a:pPr>
                <a:spcBef>
                  <a:spcPct val="0"/>
                </a:spcBef>
              </a:pPr>
              <a:t>112</a:t>
            </a:fld>
            <a:endParaRPr lang="en-US" altLang="en-US">
              <a:latin typeface="Arial" panose="020B0604020202020204" pitchFamily="34" charset="0"/>
            </a:endParaRPr>
          </a:p>
        </p:txBody>
      </p:sp>
    </p:spTree>
    <p:extLst>
      <p:ext uri="{BB962C8B-B14F-4D97-AF65-F5344CB8AC3E}">
        <p14:creationId xmlns:p14="http://schemas.microsoft.com/office/powerpoint/2010/main" val="3664867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6AF8ED4-5BAB-4112-A79A-1D088780C0AD}" type="slidenum">
              <a:rPr lang="en-US" altLang="en-US" smtClean="0">
                <a:latin typeface="Arial" panose="020B0604020202020204" pitchFamily="34" charset="0"/>
              </a:rPr>
              <a:pPr>
                <a:spcBef>
                  <a:spcPct val="0"/>
                </a:spcBef>
              </a:pPr>
              <a:t>113</a:t>
            </a:fld>
            <a:endParaRPr lang="en-US" altLang="en-US">
              <a:latin typeface="Arial" panose="020B0604020202020204" pitchFamily="34" charset="0"/>
            </a:endParaRPr>
          </a:p>
        </p:txBody>
      </p:sp>
    </p:spTree>
    <p:extLst>
      <p:ext uri="{BB962C8B-B14F-4D97-AF65-F5344CB8AC3E}">
        <p14:creationId xmlns:p14="http://schemas.microsoft.com/office/powerpoint/2010/main" val="11582996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5CFCBE1-1911-433F-8ADE-CC5CBCDE88BE}" type="slidenum">
              <a:rPr lang="en-US" altLang="en-US" smtClean="0">
                <a:latin typeface="Arial" panose="020B0604020202020204" pitchFamily="34" charset="0"/>
              </a:rPr>
              <a:pPr>
                <a:spcBef>
                  <a:spcPct val="0"/>
                </a:spcBef>
              </a:pPr>
              <a:t>114</a:t>
            </a:fld>
            <a:endParaRPr lang="en-US" altLang="en-US">
              <a:latin typeface="Arial" panose="020B0604020202020204" pitchFamily="34" charset="0"/>
            </a:endParaRPr>
          </a:p>
        </p:txBody>
      </p:sp>
    </p:spTree>
    <p:extLst>
      <p:ext uri="{BB962C8B-B14F-4D97-AF65-F5344CB8AC3E}">
        <p14:creationId xmlns:p14="http://schemas.microsoft.com/office/powerpoint/2010/main" val="26003077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986" indent="-309610">
              <a:defRPr>
                <a:solidFill>
                  <a:schemeClr val="tx1"/>
                </a:solidFill>
                <a:latin typeface="Arial" panose="020B0604020202020204" pitchFamily="34" charset="0"/>
              </a:defRPr>
            </a:lvl2pPr>
            <a:lvl3pPr marL="1238441" indent="-247688">
              <a:defRPr>
                <a:solidFill>
                  <a:schemeClr val="tx1"/>
                </a:solidFill>
                <a:latin typeface="Arial" panose="020B0604020202020204" pitchFamily="34" charset="0"/>
              </a:defRPr>
            </a:lvl3pPr>
            <a:lvl4pPr marL="1733817" indent="-247688">
              <a:defRPr>
                <a:solidFill>
                  <a:schemeClr val="tx1"/>
                </a:solidFill>
                <a:latin typeface="Arial" panose="020B0604020202020204" pitchFamily="34" charset="0"/>
              </a:defRPr>
            </a:lvl4pPr>
            <a:lvl5pPr marL="2229193" indent="-247688">
              <a:defRPr>
                <a:solidFill>
                  <a:schemeClr val="tx1"/>
                </a:solidFill>
                <a:latin typeface="Arial" panose="020B0604020202020204" pitchFamily="34" charset="0"/>
              </a:defRPr>
            </a:lvl5pPr>
            <a:lvl6pPr marL="2724569" indent="-247688" eaLnBrk="0" fontAlgn="base" hangingPunct="0">
              <a:spcBef>
                <a:spcPct val="0"/>
              </a:spcBef>
              <a:spcAft>
                <a:spcPct val="0"/>
              </a:spcAft>
              <a:defRPr>
                <a:solidFill>
                  <a:schemeClr val="tx1"/>
                </a:solidFill>
                <a:latin typeface="Arial" panose="020B0604020202020204" pitchFamily="34" charset="0"/>
              </a:defRPr>
            </a:lvl6pPr>
            <a:lvl7pPr marL="3219945" indent="-247688" eaLnBrk="0" fontAlgn="base" hangingPunct="0">
              <a:spcBef>
                <a:spcPct val="0"/>
              </a:spcBef>
              <a:spcAft>
                <a:spcPct val="0"/>
              </a:spcAft>
              <a:defRPr>
                <a:solidFill>
                  <a:schemeClr val="tx1"/>
                </a:solidFill>
                <a:latin typeface="Arial" panose="020B0604020202020204" pitchFamily="34" charset="0"/>
              </a:defRPr>
            </a:lvl7pPr>
            <a:lvl8pPr marL="3715322" indent="-247688" eaLnBrk="0" fontAlgn="base" hangingPunct="0">
              <a:spcBef>
                <a:spcPct val="0"/>
              </a:spcBef>
              <a:spcAft>
                <a:spcPct val="0"/>
              </a:spcAft>
              <a:defRPr>
                <a:solidFill>
                  <a:schemeClr val="tx1"/>
                </a:solidFill>
                <a:latin typeface="Arial" panose="020B0604020202020204" pitchFamily="34" charset="0"/>
              </a:defRPr>
            </a:lvl8pPr>
            <a:lvl9pPr marL="4210698" indent="-247688" eaLnBrk="0" fontAlgn="base" hangingPunct="0">
              <a:spcBef>
                <a:spcPct val="0"/>
              </a:spcBef>
              <a:spcAft>
                <a:spcPct val="0"/>
              </a:spcAft>
              <a:defRPr>
                <a:solidFill>
                  <a:schemeClr val="tx1"/>
                </a:solidFill>
                <a:latin typeface="Arial" panose="020B0604020202020204" pitchFamily="34" charset="0"/>
              </a:defRPr>
            </a:lvl9pPr>
          </a:lstStyle>
          <a:p>
            <a:fld id="{7FABFFDC-DC4B-49BC-A7A1-F2A67BC4E5A2}" type="slidenum">
              <a:rPr lang="en-US" altLang="en-US" smtClean="0"/>
              <a:pPr/>
              <a:t>115</a:t>
            </a:fld>
            <a:endParaRPr lang="en-US" altLang="en-US"/>
          </a:p>
        </p:txBody>
      </p:sp>
    </p:spTree>
    <p:extLst>
      <p:ext uri="{BB962C8B-B14F-4D97-AF65-F5344CB8AC3E}">
        <p14:creationId xmlns:p14="http://schemas.microsoft.com/office/powerpoint/2010/main" val="26261055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527886A-73FA-489A-8237-C81A7993C40E}" type="slidenum">
              <a:rPr lang="en-US" altLang="en-US" smtClean="0">
                <a:latin typeface="Arial" panose="020B0604020202020204" pitchFamily="34" charset="0"/>
              </a:rPr>
              <a:pPr>
                <a:spcBef>
                  <a:spcPct val="0"/>
                </a:spcBef>
              </a:pPr>
              <a:t>116</a:t>
            </a:fld>
            <a:endParaRPr lang="en-US" altLang="en-US">
              <a:latin typeface="Arial" panose="020B0604020202020204" pitchFamily="34" charset="0"/>
            </a:endParaRPr>
          </a:p>
        </p:txBody>
      </p:sp>
    </p:spTree>
    <p:extLst>
      <p:ext uri="{BB962C8B-B14F-4D97-AF65-F5344CB8AC3E}">
        <p14:creationId xmlns:p14="http://schemas.microsoft.com/office/powerpoint/2010/main" val="19646705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1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5F2A06-E4DE-4FC5-BED4-9CBB34CC4068}" type="slidenum">
              <a:rPr lang="en-US" altLang="en-US" smtClean="0">
                <a:latin typeface="Arial" panose="020B0604020202020204" pitchFamily="34" charset="0"/>
              </a:rPr>
              <a:pPr>
                <a:spcBef>
                  <a:spcPct val="0"/>
                </a:spcBef>
              </a:pPr>
              <a:t>117</a:t>
            </a:fld>
            <a:endParaRPr lang="en-US" altLang="en-US">
              <a:latin typeface="Arial" panose="020B0604020202020204" pitchFamily="34" charset="0"/>
            </a:endParaRPr>
          </a:p>
        </p:txBody>
      </p:sp>
    </p:spTree>
    <p:extLst>
      <p:ext uri="{BB962C8B-B14F-4D97-AF65-F5344CB8AC3E}">
        <p14:creationId xmlns:p14="http://schemas.microsoft.com/office/powerpoint/2010/main" val="10607911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3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FB8B1BF-CB10-485B-B9FC-CDEC5BD3D8D7}" type="slidenum">
              <a:rPr lang="en-US" altLang="en-US" smtClean="0">
                <a:latin typeface="Arial" panose="020B0604020202020204" pitchFamily="34" charset="0"/>
              </a:rPr>
              <a:pPr>
                <a:spcBef>
                  <a:spcPct val="0"/>
                </a:spcBef>
              </a:pPr>
              <a:t>118</a:t>
            </a:fld>
            <a:endParaRPr lang="en-US" altLang="en-US">
              <a:latin typeface="Arial" panose="020B0604020202020204" pitchFamily="34" charset="0"/>
            </a:endParaRPr>
          </a:p>
        </p:txBody>
      </p:sp>
    </p:spTree>
    <p:extLst>
      <p:ext uri="{BB962C8B-B14F-4D97-AF65-F5344CB8AC3E}">
        <p14:creationId xmlns:p14="http://schemas.microsoft.com/office/powerpoint/2010/main" val="7780044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73A633B-A281-4EA3-A122-E628FF38BBCD}" type="slidenum">
              <a:rPr lang="en-US" altLang="en-US" smtClean="0">
                <a:latin typeface="Arial" panose="020B0604020202020204" pitchFamily="34" charset="0"/>
              </a:rPr>
              <a:pPr>
                <a:spcBef>
                  <a:spcPct val="0"/>
                </a:spcBef>
              </a:pPr>
              <a:t>119</a:t>
            </a:fld>
            <a:endParaRPr lang="en-US" altLang="en-US">
              <a:latin typeface="Arial" panose="020B0604020202020204" pitchFamily="34" charset="0"/>
            </a:endParaRPr>
          </a:p>
        </p:txBody>
      </p:sp>
    </p:spTree>
    <p:extLst>
      <p:ext uri="{BB962C8B-B14F-4D97-AF65-F5344CB8AC3E}">
        <p14:creationId xmlns:p14="http://schemas.microsoft.com/office/powerpoint/2010/main" val="12996780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22A4CB-D861-4D9D-AAB9-8AE202C68C75}" type="slidenum">
              <a:rPr lang="en-US" altLang="en-US" smtClean="0">
                <a:latin typeface="Arial" panose="020B0604020202020204" pitchFamily="34" charset="0"/>
              </a:rPr>
              <a:pPr>
                <a:spcBef>
                  <a:spcPct val="0"/>
                </a:spcBef>
              </a:pPr>
              <a:t>120</a:t>
            </a:fld>
            <a:endParaRPr lang="en-US" altLang="en-US">
              <a:latin typeface="Arial" panose="020B0604020202020204" pitchFamily="34" charset="0"/>
            </a:endParaRPr>
          </a:p>
        </p:txBody>
      </p:sp>
    </p:spTree>
    <p:extLst>
      <p:ext uri="{BB962C8B-B14F-4D97-AF65-F5344CB8AC3E}">
        <p14:creationId xmlns:p14="http://schemas.microsoft.com/office/powerpoint/2010/main" val="17287401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480FC84-2E2F-45FD-A8DD-F04F4EA01736}" type="slidenum">
              <a:rPr lang="en-US" altLang="en-US" smtClean="0">
                <a:latin typeface="Arial" panose="020B0604020202020204" pitchFamily="34" charset="0"/>
              </a:rPr>
              <a:pPr>
                <a:spcBef>
                  <a:spcPct val="0"/>
                </a:spcBef>
              </a:pPr>
              <a:t>121</a:t>
            </a:fld>
            <a:endParaRPr lang="en-US" altLang="en-US">
              <a:latin typeface="Arial" panose="020B0604020202020204" pitchFamily="34" charset="0"/>
            </a:endParaRPr>
          </a:p>
        </p:txBody>
      </p:sp>
    </p:spTree>
    <p:extLst>
      <p:ext uri="{BB962C8B-B14F-4D97-AF65-F5344CB8AC3E}">
        <p14:creationId xmlns:p14="http://schemas.microsoft.com/office/powerpoint/2010/main" val="143975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379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142385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1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1A90C59-918B-448F-B9B3-E934769D1F03}" type="slidenum">
              <a:rPr lang="en-US" altLang="en-US" smtClean="0">
                <a:latin typeface="Arial" panose="020B0604020202020204" pitchFamily="34" charset="0"/>
              </a:rPr>
              <a:pPr>
                <a:spcBef>
                  <a:spcPct val="0"/>
                </a:spcBef>
              </a:pPr>
              <a:t>122</a:t>
            </a:fld>
            <a:endParaRPr lang="en-US" altLang="en-US">
              <a:latin typeface="Arial" panose="020B0604020202020204" pitchFamily="34" charset="0"/>
            </a:endParaRPr>
          </a:p>
        </p:txBody>
      </p:sp>
    </p:spTree>
    <p:extLst>
      <p:ext uri="{BB962C8B-B14F-4D97-AF65-F5344CB8AC3E}">
        <p14:creationId xmlns:p14="http://schemas.microsoft.com/office/powerpoint/2010/main" val="20349514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0504AE6-7D4E-4E28-A5C4-095AC861464F}" type="slidenum">
              <a:rPr lang="en-US" altLang="en-US" smtClean="0">
                <a:latin typeface="Arial" panose="020B0604020202020204" pitchFamily="34" charset="0"/>
              </a:rPr>
              <a:pPr>
                <a:spcBef>
                  <a:spcPct val="0"/>
                </a:spcBef>
              </a:pPr>
              <a:t>123</a:t>
            </a:fld>
            <a:endParaRPr lang="en-US" altLang="en-US">
              <a:latin typeface="Arial" panose="020B0604020202020204" pitchFamily="34" charset="0"/>
            </a:endParaRPr>
          </a:p>
        </p:txBody>
      </p:sp>
    </p:spTree>
    <p:extLst>
      <p:ext uri="{BB962C8B-B14F-4D97-AF65-F5344CB8AC3E}">
        <p14:creationId xmlns:p14="http://schemas.microsoft.com/office/powerpoint/2010/main" val="24090698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9748C4E-65D4-49FB-8987-86119ADE7C2A}" type="slidenum">
              <a:rPr lang="en-US" altLang="en-US" smtClean="0">
                <a:latin typeface="Arial" panose="020B0604020202020204" pitchFamily="34" charset="0"/>
              </a:rPr>
              <a:pPr>
                <a:spcBef>
                  <a:spcPct val="0"/>
                </a:spcBef>
              </a:pPr>
              <a:t>124</a:t>
            </a:fld>
            <a:endParaRPr lang="en-US" altLang="en-US">
              <a:latin typeface="Arial" panose="020B0604020202020204" pitchFamily="34" charset="0"/>
            </a:endParaRPr>
          </a:p>
        </p:txBody>
      </p:sp>
    </p:spTree>
    <p:extLst>
      <p:ext uri="{BB962C8B-B14F-4D97-AF65-F5344CB8AC3E}">
        <p14:creationId xmlns:p14="http://schemas.microsoft.com/office/powerpoint/2010/main" val="8531312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7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020FA5D-8D63-40C0-B785-586D51B80B95}" type="slidenum">
              <a:rPr lang="en-US" altLang="en-US" smtClean="0">
                <a:latin typeface="Arial" panose="020B0604020202020204" pitchFamily="34" charset="0"/>
              </a:rPr>
              <a:pPr>
                <a:spcBef>
                  <a:spcPct val="0"/>
                </a:spcBef>
              </a:pPr>
              <a:t>125</a:t>
            </a:fld>
            <a:endParaRPr lang="en-US" altLang="en-US">
              <a:latin typeface="Arial" panose="020B0604020202020204" pitchFamily="34" charset="0"/>
            </a:endParaRPr>
          </a:p>
        </p:txBody>
      </p:sp>
    </p:spTree>
    <p:extLst>
      <p:ext uri="{BB962C8B-B14F-4D97-AF65-F5344CB8AC3E}">
        <p14:creationId xmlns:p14="http://schemas.microsoft.com/office/powerpoint/2010/main" val="21592389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64AB50-4710-4423-8AD8-2DAAA480FA94}" type="slidenum">
              <a:rPr lang="en-US" altLang="en-US" smtClean="0">
                <a:latin typeface="Arial" panose="020B0604020202020204" pitchFamily="34" charset="0"/>
              </a:rPr>
              <a:pPr>
                <a:spcBef>
                  <a:spcPct val="0"/>
                </a:spcBef>
              </a:pPr>
              <a:t>126</a:t>
            </a:fld>
            <a:endParaRPr lang="en-US" altLang="en-US">
              <a:latin typeface="Arial" panose="020B0604020202020204" pitchFamily="34" charset="0"/>
            </a:endParaRPr>
          </a:p>
        </p:txBody>
      </p:sp>
      <p:sp>
        <p:nvSpPr>
          <p:cNvPr id="209923" name="Rectangle 2"/>
          <p:cNvSpPr>
            <a:spLocks noGrp="1" noRot="1" noChangeAspect="1" noChangeArrowheads="1" noTextEdit="1"/>
          </p:cNvSpPr>
          <p:nvPr>
            <p:ph type="sldImg"/>
          </p:nvPr>
        </p:nvSpPr>
        <p:spPr bwMode="auto">
          <a:xfrm>
            <a:off x="996950" y="768350"/>
            <a:ext cx="5113338"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47209"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spcBef>
                <a:spcPct val="0"/>
              </a:spcBef>
            </a:pPr>
            <a:endParaRPr lang="en-US" altLang="en-US"/>
          </a:p>
        </p:txBody>
      </p:sp>
    </p:spTree>
    <p:extLst>
      <p:ext uri="{BB962C8B-B14F-4D97-AF65-F5344CB8AC3E}">
        <p14:creationId xmlns:p14="http://schemas.microsoft.com/office/powerpoint/2010/main" val="41041710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1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C2E611-7F49-4DCB-9C5A-C31F72818A42}" type="slidenum">
              <a:rPr lang="en-US" altLang="en-US" smtClean="0">
                <a:latin typeface="Arial" panose="020B0604020202020204" pitchFamily="34" charset="0"/>
              </a:rPr>
              <a:pPr>
                <a:spcBef>
                  <a:spcPct val="0"/>
                </a:spcBef>
              </a:pPr>
              <a:t>127</a:t>
            </a:fld>
            <a:endParaRPr lang="en-US" altLang="en-US">
              <a:latin typeface="Arial" panose="020B0604020202020204" pitchFamily="34" charset="0"/>
            </a:endParaRPr>
          </a:p>
        </p:txBody>
      </p:sp>
    </p:spTree>
    <p:extLst>
      <p:ext uri="{BB962C8B-B14F-4D97-AF65-F5344CB8AC3E}">
        <p14:creationId xmlns:p14="http://schemas.microsoft.com/office/powerpoint/2010/main" val="34743893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7553A0-E279-42E3-B990-82E4B0830731}" type="slidenum">
              <a:rPr lang="en-US" altLang="en-US" smtClean="0">
                <a:latin typeface="Arial" panose="020B0604020202020204" pitchFamily="34" charset="0"/>
              </a:rPr>
              <a:pPr>
                <a:spcBef>
                  <a:spcPct val="0"/>
                </a:spcBef>
              </a:pPr>
              <a:t>128</a:t>
            </a:fld>
            <a:endParaRPr lang="en-US" altLang="en-US">
              <a:latin typeface="Arial" panose="020B0604020202020204" pitchFamily="34" charset="0"/>
            </a:endParaRPr>
          </a:p>
        </p:txBody>
      </p:sp>
      <p:sp>
        <p:nvSpPr>
          <p:cNvPr id="214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470754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5E5B9B-5E82-4EBB-A14D-407E38162DD8}" type="slidenum">
              <a:rPr lang="en-US" altLang="en-US" smtClean="0">
                <a:latin typeface="Arial" panose="020B0604020202020204" pitchFamily="34" charset="0"/>
              </a:rPr>
              <a:pPr>
                <a:spcBef>
                  <a:spcPct val="0"/>
                </a:spcBef>
              </a:pPr>
              <a:t>129</a:t>
            </a:fld>
            <a:endParaRPr lang="en-US" altLang="en-US">
              <a:latin typeface="Arial" panose="020B0604020202020204" pitchFamily="34" charset="0"/>
            </a:endParaRPr>
          </a:p>
        </p:txBody>
      </p:sp>
      <p:sp>
        <p:nvSpPr>
          <p:cNvPr id="2160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2257209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EA790A5-B8AF-4C7F-8245-23640CC7FECD}" type="slidenum">
              <a:rPr lang="en-US" altLang="en-US" smtClean="0">
                <a:latin typeface="Arial" panose="020B0604020202020204" pitchFamily="34" charset="0"/>
              </a:rPr>
              <a:pPr>
                <a:spcBef>
                  <a:spcPct val="0"/>
                </a:spcBef>
              </a:pPr>
              <a:t>130</a:t>
            </a:fld>
            <a:endParaRPr lang="en-US" altLang="en-US">
              <a:latin typeface="Arial" panose="020B0604020202020204" pitchFamily="34" charset="0"/>
            </a:endParaRPr>
          </a:p>
        </p:txBody>
      </p:sp>
    </p:spTree>
    <p:extLst>
      <p:ext uri="{BB962C8B-B14F-4D97-AF65-F5344CB8AC3E}">
        <p14:creationId xmlns:p14="http://schemas.microsoft.com/office/powerpoint/2010/main" val="7603711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61F6FD-3F1F-48FF-BFDD-7279AB94138B}" type="slidenum">
              <a:rPr lang="en-US" altLang="en-US" smtClean="0">
                <a:latin typeface="Arial" panose="020B0604020202020204" pitchFamily="34" charset="0"/>
              </a:rPr>
              <a:pPr>
                <a:spcBef>
                  <a:spcPct val="0"/>
                </a:spcBef>
              </a:pPr>
              <a:t>131</a:t>
            </a:fld>
            <a:endParaRPr lang="en-US" altLang="en-US">
              <a:latin typeface="Arial" panose="020B0604020202020204" pitchFamily="34" charset="0"/>
            </a:endParaRPr>
          </a:p>
        </p:txBody>
      </p:sp>
      <p:sp>
        <p:nvSpPr>
          <p:cNvPr id="220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3850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917393D-DB80-471F-8167-9A216020EB48}" type="datetime1">
              <a:rPr lang="en-US" smtClean="0"/>
              <a:t>11-Oct-17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2BB0E1B-A34C-45FA-92AE-2EF867FD5B16}" type="slidenum">
              <a:rPr lang="en-US" altLang="en-US"/>
              <a:pPr>
                <a:defRPr/>
              </a:pPr>
              <a:t>‹#›</a:t>
            </a:fld>
            <a:endParaRPr lang="en-US" altLang="en-US"/>
          </a:p>
        </p:txBody>
      </p:sp>
    </p:spTree>
    <p:extLst>
      <p:ext uri="{BB962C8B-B14F-4D97-AF65-F5344CB8AC3E}">
        <p14:creationId xmlns:p14="http://schemas.microsoft.com/office/powerpoint/2010/main" val="21827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5C2F6D42-0468-430C-B67C-BC2A14187518}" type="datetime1">
              <a:rPr lang="en-US" smtClean="0"/>
              <a:t>11-Oct-17</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94ECED2F-20DA-4A2C-9246-CE4506E0DAC8}" type="slidenum">
              <a:rPr lang="en-US" altLang="en-US"/>
              <a:pPr>
                <a:defRPr/>
              </a:pPr>
              <a:t>‹#›</a:t>
            </a:fld>
            <a:endParaRPr lang="en-US" altLang="en-US"/>
          </a:p>
        </p:txBody>
      </p:sp>
    </p:spTree>
    <p:extLst>
      <p:ext uri="{BB962C8B-B14F-4D97-AF65-F5344CB8AC3E}">
        <p14:creationId xmlns:p14="http://schemas.microsoft.com/office/powerpoint/2010/main" val="28037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0D957DFD-5779-4AE5-BA39-D9FFB03213F9}" type="slidenum">
              <a:rPr lang="en-US"/>
              <a:pPr>
                <a:defRPr/>
              </a:pPr>
              <a:t>‹#›</a:t>
            </a:fld>
            <a:endParaRPr lang="en-US"/>
          </a:p>
        </p:txBody>
      </p:sp>
    </p:spTree>
    <p:extLst>
      <p:ext uri="{BB962C8B-B14F-4D97-AF65-F5344CB8AC3E}">
        <p14:creationId xmlns:p14="http://schemas.microsoft.com/office/powerpoint/2010/main" val="345839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2286000"/>
            <a:ext cx="6400800" cy="2819400"/>
          </a:xfrm>
        </p:spPr>
        <p:txBody>
          <a:bodyPr/>
          <a:lstStyle>
            <a:lvl1pPr marL="338138" indent="-338138" algn="l">
              <a:buFont typeface="Arial" pitchFamily="34" charset="0"/>
              <a:buChar char="•"/>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483CEE1-385D-4955-89E4-7A2000E9BFAF}" type="datetime1">
              <a:rPr lang="en-US" smtClean="0"/>
              <a:t>11-Oct-17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2A11C3B-14C1-45FE-8AF3-5A1BDDCA8C05}" type="slidenum">
              <a:rPr lang="en-US" altLang="en-US"/>
              <a:pPr>
                <a:defRPr/>
              </a:pPr>
              <a:t>‹#›</a:t>
            </a:fld>
            <a:endParaRPr lang="en-US" altLang="en-US"/>
          </a:p>
        </p:txBody>
      </p:sp>
    </p:spTree>
    <p:extLst>
      <p:ext uri="{BB962C8B-B14F-4D97-AF65-F5344CB8AC3E}">
        <p14:creationId xmlns:p14="http://schemas.microsoft.com/office/powerpoint/2010/main" val="364128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5AD104-33BB-4C37-86A7-66E5FF298765}" type="datetime1">
              <a:rPr lang="en-US" smtClean="0"/>
              <a:t>11-Oct-17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2DDD327-84E9-44EE-94DF-C6A9CABE3A3A}" type="slidenum">
              <a:rPr lang="en-US" altLang="en-US"/>
              <a:pPr>
                <a:defRPr/>
              </a:pPr>
              <a:t>‹#›</a:t>
            </a:fld>
            <a:endParaRPr lang="en-US" altLang="en-US"/>
          </a:p>
        </p:txBody>
      </p:sp>
    </p:spTree>
    <p:extLst>
      <p:ext uri="{BB962C8B-B14F-4D97-AF65-F5344CB8AC3E}">
        <p14:creationId xmlns:p14="http://schemas.microsoft.com/office/powerpoint/2010/main" val="380551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49DC4FDF-119C-4F56-AD02-F496FD34B5D5}" type="datetime1">
              <a:rPr lang="en-US" smtClean="0"/>
              <a:t>11-Oct-17</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9" name="Slide Number Placeholder 5"/>
          <p:cNvSpPr>
            <a:spLocks noGrp="1"/>
          </p:cNvSpPr>
          <p:nvPr>
            <p:ph type="sldNum" sz="quarter" idx="16"/>
          </p:nvPr>
        </p:nvSpPr>
        <p:spPr/>
        <p:txBody>
          <a:bodyPr/>
          <a:lstStyle>
            <a:lvl1pPr>
              <a:defRPr/>
            </a:lvl1pPr>
          </a:lstStyle>
          <a:p>
            <a:pPr>
              <a:defRPr/>
            </a:pPr>
            <a:fld id="{522FBC0A-C31D-419A-8A31-B5D651199208}" type="slidenum">
              <a:rPr lang="en-US" altLang="en-US"/>
              <a:pPr>
                <a:defRPr/>
              </a:pPr>
              <a:t>‹#›</a:t>
            </a:fld>
            <a:endParaRPr lang="en-US" altLang="en-US"/>
          </a:p>
        </p:txBody>
      </p:sp>
    </p:spTree>
    <p:extLst>
      <p:ext uri="{BB962C8B-B14F-4D97-AF65-F5344CB8AC3E}">
        <p14:creationId xmlns:p14="http://schemas.microsoft.com/office/powerpoint/2010/main" val="137905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sz="1400"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A6735B3D-C00A-4310-B90D-E469B9C333E0}" type="datetime1">
              <a:rPr lang="en-US" smtClean="0"/>
              <a:t>11-Oct-17</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EE82E5C2-0182-4B47-BA36-D663C436B06F}" type="slidenum">
              <a:rPr lang="en-US" altLang="en-US"/>
              <a:pPr>
                <a:defRPr/>
              </a:pPr>
              <a:t>‹#›</a:t>
            </a:fld>
            <a:endParaRPr lang="en-US" altLang="en-US"/>
          </a:p>
        </p:txBody>
      </p:sp>
    </p:spTree>
    <p:extLst>
      <p:ext uri="{BB962C8B-B14F-4D97-AF65-F5344CB8AC3E}">
        <p14:creationId xmlns:p14="http://schemas.microsoft.com/office/powerpoint/2010/main" val="13422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850994" name="Visio" r:id="rId4" imgW="491338" imgH="491338" progId="Visio.Drawing.6">
                  <p:embed/>
                </p:oleObj>
              </mc:Choice>
              <mc:Fallback>
                <p:oleObj name="Visio" r:id="rId4" imgW="491338" imgH="491338" progId="Visio.Drawing.6">
                  <p:embed/>
                  <p:pic>
                    <p:nvPicPr>
                      <p:cNvPr id="71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15D7B24E-F856-4C96-8310-715D40771156}" type="datetime1">
              <a:rPr lang="en-US" smtClean="0"/>
              <a:t>11-Oct-17</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11" name="Slide Number Placeholder 4"/>
          <p:cNvSpPr>
            <a:spLocks noGrp="1"/>
          </p:cNvSpPr>
          <p:nvPr>
            <p:ph type="sldNum" sz="quarter" idx="16"/>
          </p:nvPr>
        </p:nvSpPr>
        <p:spPr/>
        <p:txBody>
          <a:bodyPr/>
          <a:lstStyle>
            <a:lvl1pPr>
              <a:defRPr/>
            </a:lvl1pPr>
          </a:lstStyle>
          <a:p>
            <a:pPr>
              <a:defRPr/>
            </a:pPr>
            <a:fld id="{00157A58-4A0E-4D34-B216-B69C085C37F4}" type="slidenum">
              <a:rPr lang="en-US" altLang="en-US"/>
              <a:pPr>
                <a:defRPr/>
              </a:pPr>
              <a:t>‹#›</a:t>
            </a:fld>
            <a:endParaRPr lang="en-US" altLang="en-US"/>
          </a:p>
        </p:txBody>
      </p:sp>
    </p:spTree>
    <p:extLst>
      <p:ext uri="{BB962C8B-B14F-4D97-AF65-F5344CB8AC3E}">
        <p14:creationId xmlns:p14="http://schemas.microsoft.com/office/powerpoint/2010/main" val="1996857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16" name="Text Placeholder 21">
            <a:extLst>
              <a:ext uri="{FF2B5EF4-FFF2-40B4-BE49-F238E27FC236}">
                <a16:creationId xmlns:a16="http://schemas.microsoft.com/office/drawing/2014/main" id="{0E085C10-5857-4E2C-9087-4B4FCC9F23DC}"/>
              </a:ext>
            </a:extLst>
          </p:cNvPr>
          <p:cNvSpPr>
            <a:spLocks noGrp="1"/>
          </p:cNvSpPr>
          <p:nvPr>
            <p:ph type="body" sz="quarter" idx="13" hasCustomPrompt="1"/>
          </p:nvPr>
        </p:nvSpPr>
        <p:spPr>
          <a:xfrm>
            <a:off x="3429000" y="1211262"/>
            <a:ext cx="2590800" cy="5113338"/>
          </a:xfrm>
          <a:solidFill>
            <a:schemeClr val="bg1"/>
          </a:solidFill>
        </p:spPr>
        <p:txBody>
          <a:bodyPr/>
          <a:lstStyle>
            <a:lvl1pPr marL="0" indent="0" algn="l" defTabSz="347663" rtl="0" eaLnBrk="0" fontAlgn="base" hangingPunct="0">
              <a:spcBef>
                <a:spcPct val="20000"/>
              </a:spcBef>
              <a:spcAft>
                <a:spcPct val="0"/>
              </a:spcAft>
              <a:buClr>
                <a:schemeClr val="bg1"/>
              </a:buClr>
              <a:buFont typeface="Arial" panose="020B0604020202020204" pitchFamily="34" charset="0"/>
              <a:buChar char="•"/>
              <a:defRPr lang="en-US" sz="2000" kern="1200" dirty="0">
                <a:solidFill>
                  <a:schemeClr val="tx1"/>
                </a:solidFill>
                <a:latin typeface="+mn-lt"/>
                <a:ea typeface="+mn-ea"/>
                <a:cs typeface="+mn-cs"/>
              </a:defRPr>
            </a:lvl1pPr>
            <a:lvl2pPr marL="231775" indent="3175" algn="l" defTabSz="465138" rtl="0" eaLnBrk="0" fontAlgn="base" hangingPunct="0">
              <a:spcBef>
                <a:spcPct val="20000"/>
              </a:spcBef>
              <a:spcAft>
                <a:spcPct val="0"/>
              </a:spcAft>
              <a:buClr>
                <a:schemeClr val="bg1"/>
              </a:buClr>
              <a:buFont typeface="Arial" panose="020B0604020202020204" pitchFamily="34" charset="0"/>
              <a:buChar char="•"/>
              <a:defRPr lang="en-US" sz="1800" kern="1200" dirty="0">
                <a:solidFill>
                  <a:schemeClr val="tx1"/>
                </a:solidFill>
                <a:latin typeface="+mn-lt"/>
                <a:ea typeface="+mn-ea"/>
                <a:cs typeface="+mn-cs"/>
              </a:defRPr>
            </a:lvl2pPr>
            <a:lvl3pPr marL="231775" indent="0">
              <a:buFont typeface="+mj-lt"/>
              <a:buNone/>
              <a:defRPr sz="1600">
                <a:solidFill>
                  <a:schemeClr val="tx1"/>
                </a:solidFill>
              </a:defRPr>
            </a:lvl3pPr>
            <a:lvl4pPr marL="0" indent="0">
              <a:buFont typeface="+mj-lt"/>
              <a:buNone/>
              <a:defRPr sz="1600">
                <a:solidFill>
                  <a:schemeClr val="tx1"/>
                </a:solidFill>
              </a:defRPr>
            </a:lvl4pPr>
            <a:lvl5pPr marL="0" indent="0">
              <a:buFont typeface="+mj-lt"/>
              <a:buNone/>
              <a:defRPr sz="1600">
                <a:solidFill>
                  <a:schemeClr val="tx1"/>
                </a:solidFill>
              </a:defRPr>
            </a:lvl5pPr>
          </a:lstStyle>
          <a:p>
            <a:pPr lvl="0"/>
            <a:r>
              <a:rPr lang="en-US" dirty="0"/>
              <a:t>Click to edit Master text styles</a:t>
            </a:r>
          </a:p>
          <a:p>
            <a:pPr lvl="1"/>
            <a:r>
              <a:rPr lang="en-US" dirty="0"/>
              <a:t>Second level</a:t>
            </a:r>
          </a:p>
        </p:txBody>
      </p:sp>
      <p:sp>
        <p:nvSpPr>
          <p:cNvPr id="17" name="Rectangle 1">
            <a:extLst>
              <a:ext uri="{FF2B5EF4-FFF2-40B4-BE49-F238E27FC236}">
                <a16:creationId xmlns:a16="http://schemas.microsoft.com/office/drawing/2014/main" id="{4FA22980-DA6E-4E96-A573-AC42C17B665B}"/>
              </a:ext>
            </a:extLst>
          </p:cNvPr>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8" name="Text Box 6">
            <a:extLst>
              <a:ext uri="{FF2B5EF4-FFF2-40B4-BE49-F238E27FC236}">
                <a16:creationId xmlns:a16="http://schemas.microsoft.com/office/drawing/2014/main" id="{3B7ADF6D-424B-41B0-B822-CD1D0D8457BB}"/>
              </a:ext>
            </a:extLst>
          </p:cNvPr>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2017 Vedavit Project Solutions</a:t>
            </a:r>
          </a:p>
        </p:txBody>
      </p:sp>
      <p:pic>
        <p:nvPicPr>
          <p:cNvPr id="19" name="Picture 11">
            <a:extLst>
              <a:ext uri="{FF2B5EF4-FFF2-40B4-BE49-F238E27FC236}">
                <a16:creationId xmlns:a16="http://schemas.microsoft.com/office/drawing/2014/main" id="{64B08842-8DC4-4E93-9943-760E73AB6F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9926" y="593272"/>
            <a:ext cx="6158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a:extLst>
              <a:ext uri="{FF2B5EF4-FFF2-40B4-BE49-F238E27FC236}">
                <a16:creationId xmlns:a16="http://schemas.microsoft.com/office/drawing/2014/main" id="{EAA89D35-17BA-4F40-88C5-9916F763438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46914" y="592138"/>
            <a:ext cx="4805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2C5E6F64-34B4-4BC0-A4C0-8102F8F6357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138613" y="548596"/>
            <a:ext cx="66198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
            <a:extLst>
              <a:ext uri="{FF2B5EF4-FFF2-40B4-BE49-F238E27FC236}">
                <a16:creationId xmlns:a16="http://schemas.microsoft.com/office/drawing/2014/main" id="{E03FF2E7-13ED-4D54-BC9B-99DED4FF5525}"/>
              </a:ext>
            </a:extLst>
          </p:cNvPr>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2400">
                <a:latin typeface="Berlin Sans FB" panose="020E0602020502020306" pitchFamily="34" charset="0"/>
                <a:cs typeface="Arial" panose="020B0604020202020204" pitchFamily="34" charset="0"/>
              </a:defRPr>
            </a:lvl1pPr>
          </a:lstStyle>
          <a:p>
            <a:pPr lvl="0"/>
            <a:r>
              <a:rPr lang="en-GB" dirty="0"/>
              <a:t>Process Name</a:t>
            </a:r>
          </a:p>
        </p:txBody>
      </p:sp>
      <p:sp>
        <p:nvSpPr>
          <p:cNvPr id="23" name="Content Placeholder 19">
            <a:extLst>
              <a:ext uri="{FF2B5EF4-FFF2-40B4-BE49-F238E27FC236}">
                <a16:creationId xmlns:a16="http://schemas.microsoft.com/office/drawing/2014/main" id="{8004685E-04C1-401B-9DD4-2FBCF87898CC}"/>
              </a:ext>
            </a:extLst>
          </p:cNvPr>
          <p:cNvSpPr>
            <a:spLocks noGrp="1"/>
          </p:cNvSpPr>
          <p:nvPr>
            <p:ph sz="quarter" idx="12" hasCustomPrompt="1"/>
          </p:nvPr>
        </p:nvSpPr>
        <p:spPr>
          <a:xfrm>
            <a:off x="457199" y="1211262"/>
            <a:ext cx="2819399" cy="5113338"/>
          </a:xfrm>
        </p:spPr>
        <p:txBody>
          <a:bodyPr/>
          <a:lstStyle>
            <a:lvl1pPr marL="0" indent="0" defTabSz="347663">
              <a:buClr>
                <a:schemeClr val="bg1"/>
              </a:buClr>
              <a:buFont typeface="Arial" panose="020B0604020202020204" pitchFamily="34" charset="0"/>
              <a:buChar char="•"/>
              <a:defRPr sz="2000"/>
            </a:lvl1pPr>
            <a:lvl2pPr marL="174625" indent="3175" defTabSz="406400">
              <a:buClr>
                <a:schemeClr val="bg1"/>
              </a:buClr>
              <a:buFont typeface="Arial" panose="020B0604020202020204" pitchFamily="34" charset="0"/>
              <a:buChar char="•"/>
              <a:defRPr sz="1800"/>
            </a:lvl2pPr>
            <a:lvl3pPr marL="0" indent="0">
              <a:buFont typeface="+mj-lt"/>
              <a:buNone/>
              <a:defRPr sz="1600"/>
            </a:lvl3pPr>
            <a:lvl4pPr marL="0" indent="0">
              <a:buFont typeface="+mj-lt"/>
              <a:buNone/>
              <a:defRPr sz="1600"/>
            </a:lvl4pPr>
            <a:lvl5pPr marL="0" indent="0">
              <a:buFont typeface="+mj-lt"/>
              <a:buNone/>
              <a:defRPr sz="1600"/>
            </a:lvl5pPr>
          </a:lstStyle>
          <a:p>
            <a:pPr lvl="0"/>
            <a:r>
              <a:rPr lang="en-US" dirty="0"/>
              <a:t>Click to edit Master text styles</a:t>
            </a:r>
          </a:p>
          <a:p>
            <a:pPr lvl="1"/>
            <a:r>
              <a:rPr lang="en-US" dirty="0"/>
              <a:t>Second level</a:t>
            </a:r>
          </a:p>
        </p:txBody>
      </p:sp>
      <p:sp>
        <p:nvSpPr>
          <p:cNvPr id="24" name="Text Placeholder 23">
            <a:extLst>
              <a:ext uri="{FF2B5EF4-FFF2-40B4-BE49-F238E27FC236}">
                <a16:creationId xmlns:a16="http://schemas.microsoft.com/office/drawing/2014/main" id="{02B9B44F-ED6A-452B-8901-CE77274DC6BA}"/>
              </a:ext>
            </a:extLst>
          </p:cNvPr>
          <p:cNvSpPr>
            <a:spLocks noGrp="1"/>
          </p:cNvSpPr>
          <p:nvPr>
            <p:ph type="body" sz="quarter" idx="14" hasCustomPrompt="1"/>
          </p:nvPr>
        </p:nvSpPr>
        <p:spPr>
          <a:xfrm>
            <a:off x="6248401" y="1211262"/>
            <a:ext cx="2700338" cy="5194502"/>
          </a:xfrm>
        </p:spPr>
        <p:txBody>
          <a:bodyPr/>
          <a:lstStyle>
            <a:lvl1pPr marL="0" indent="0" algn="l" defTabSz="347663" rtl="0" eaLnBrk="0" fontAlgn="base" hangingPunct="0">
              <a:spcBef>
                <a:spcPct val="20000"/>
              </a:spcBef>
              <a:spcAft>
                <a:spcPct val="0"/>
              </a:spcAft>
              <a:buClr>
                <a:schemeClr val="bg1"/>
              </a:buClr>
              <a:buFont typeface="Arial" panose="020B0604020202020204" pitchFamily="34" charset="0"/>
              <a:buChar char="•"/>
              <a:tabLst/>
              <a:defRPr lang="en-US" sz="2000" kern="1200" dirty="0">
                <a:solidFill>
                  <a:schemeClr val="tx1"/>
                </a:solidFill>
                <a:latin typeface="+mn-lt"/>
                <a:ea typeface="+mn-ea"/>
                <a:cs typeface="+mn-cs"/>
              </a:defRPr>
            </a:lvl1pPr>
            <a:lvl2pPr marL="174625" indent="3175" defTabSz="406400">
              <a:buClr>
                <a:schemeClr val="bg1"/>
              </a:buClr>
              <a:buFont typeface="Arial" panose="020B0604020202020204" pitchFamily="34" charset="0"/>
              <a:buChar char="•"/>
              <a:tabLst/>
              <a:defRPr sz="1800"/>
            </a:lvl2pPr>
            <a:lvl3pPr marL="177800" indent="0">
              <a:buFont typeface="+mj-lt"/>
              <a:buNone/>
              <a:tabLst/>
              <a:defRPr sz="1600"/>
            </a:lvl3pPr>
            <a:lvl4pPr marL="177800" indent="0">
              <a:buFont typeface="+mj-lt"/>
              <a:buNone/>
              <a:tabLst/>
              <a:defRPr sz="1600"/>
            </a:lvl4pPr>
            <a:lvl5pPr marL="177800" indent="0">
              <a:buFont typeface="+mj-lt"/>
              <a:buNone/>
              <a:tabLst/>
              <a:defRPr sz="1600"/>
            </a:lvl5pPr>
          </a:lstStyle>
          <a:p>
            <a:pPr lvl="0"/>
            <a:r>
              <a:rPr lang="en-US" dirty="0"/>
              <a:t>Click to edit Master text styles</a:t>
            </a:r>
          </a:p>
          <a:p>
            <a:pPr lvl="1"/>
            <a:r>
              <a:rPr lang="en-US" dirty="0"/>
              <a:t>Second level</a:t>
            </a:r>
          </a:p>
        </p:txBody>
      </p:sp>
      <p:sp>
        <p:nvSpPr>
          <p:cNvPr id="25" name="Text Placeholder 25">
            <a:extLst>
              <a:ext uri="{FF2B5EF4-FFF2-40B4-BE49-F238E27FC236}">
                <a16:creationId xmlns:a16="http://schemas.microsoft.com/office/drawing/2014/main" id="{D1F7A3B8-A19E-40F3-9917-B41B52C4F180}"/>
              </a:ext>
            </a:extLst>
          </p:cNvPr>
          <p:cNvSpPr>
            <a:spLocks noGrp="1"/>
          </p:cNvSpPr>
          <p:nvPr>
            <p:ph type="body" sz="quarter" idx="15" hasCustomPrompt="1"/>
          </p:nvPr>
        </p:nvSpPr>
        <p:spPr>
          <a:xfrm>
            <a:off x="-9525" y="1"/>
            <a:ext cx="923925" cy="542924"/>
          </a:xfrm>
          <a:solidFill>
            <a:schemeClr val="accent6">
              <a:lumMod val="40000"/>
              <a:lumOff val="60000"/>
            </a:schemeClr>
          </a:solidFill>
        </p:spPr>
        <p:txBody>
          <a:bodyPr vert="horz"/>
          <a:lstStyle>
            <a:lvl1pPr marL="0" indent="0" algn="l">
              <a:buFont typeface="Arial" panose="020B0604020202020204" pitchFamily="34" charset="0"/>
              <a:buNone/>
              <a:defRPr sz="14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a:t>
            </a:r>
          </a:p>
        </p:txBody>
      </p:sp>
      <p:sp>
        <p:nvSpPr>
          <p:cNvPr id="26" name="Text Placeholder 25">
            <a:extLst>
              <a:ext uri="{FF2B5EF4-FFF2-40B4-BE49-F238E27FC236}">
                <a16:creationId xmlns:a16="http://schemas.microsoft.com/office/drawing/2014/main" id="{96A60709-3C67-4E06-A9AD-B1D35A28BBD8}"/>
              </a:ext>
            </a:extLst>
          </p:cNvPr>
          <p:cNvSpPr>
            <a:spLocks noGrp="1"/>
          </p:cNvSpPr>
          <p:nvPr>
            <p:ph type="body" sz="quarter" idx="16" hasCustomPrompt="1"/>
          </p:nvPr>
        </p:nvSpPr>
        <p:spPr>
          <a:xfrm>
            <a:off x="8305800" y="0"/>
            <a:ext cx="838200" cy="542925"/>
          </a:xfr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a:buFont typeface="Arial" panose="020B0604020202020204" pitchFamily="34" charset="0"/>
              <a:buNone/>
              <a:defRPr lang="en-US" sz="1400" b="1" dirty="0"/>
            </a:lvl1pPr>
          </a:lstStyle>
          <a:p>
            <a:pPr marL="342900" lvl="0" indent="-342900"/>
            <a:r>
              <a:rPr lang="en-US" dirty="0"/>
              <a:t>Click to edit</a:t>
            </a:r>
          </a:p>
        </p:txBody>
      </p:sp>
      <p:sp>
        <p:nvSpPr>
          <p:cNvPr id="27" name="Rectangle 5">
            <a:extLst>
              <a:ext uri="{FF2B5EF4-FFF2-40B4-BE49-F238E27FC236}">
                <a16:creationId xmlns:a16="http://schemas.microsoft.com/office/drawing/2014/main" id="{0D672598-8926-4050-82D8-6DFBCE5195FE}"/>
              </a:ext>
            </a:extLst>
          </p:cNvPr>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C4B0FDDA-C966-492F-8A90-44851F439369}" type="datetime1">
              <a:rPr lang="en-US" smtClean="0"/>
              <a:t>11-Oct-17</a:t>
            </a:fld>
            <a:endParaRPr lang="en-US"/>
          </a:p>
        </p:txBody>
      </p:sp>
      <p:sp>
        <p:nvSpPr>
          <p:cNvPr id="28" name="Rounded Rectangle 7">
            <a:extLst>
              <a:ext uri="{FF2B5EF4-FFF2-40B4-BE49-F238E27FC236}">
                <a16:creationId xmlns:a16="http://schemas.microsoft.com/office/drawing/2014/main" id="{F9F084AF-A2D1-471E-B000-CD7CA93CEA96}"/>
              </a:ext>
            </a:extLst>
          </p:cNvPr>
          <p:cNvSpPr/>
          <p:nvPr userDrawn="1"/>
        </p:nvSpPr>
        <p:spPr>
          <a:xfrm>
            <a:off x="3352800" y="1142999"/>
            <a:ext cx="2819400" cy="5267211"/>
          </a:xfrm>
          <a:prstGeom prst="roundRect">
            <a:avLst>
              <a:gd name="adj" fmla="val 262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9" name="Rectangle 7">
            <a:extLst>
              <a:ext uri="{FF2B5EF4-FFF2-40B4-BE49-F238E27FC236}">
                <a16:creationId xmlns:a16="http://schemas.microsoft.com/office/drawing/2014/main" id="{70D12611-7186-4C22-9D75-1963D52670AB}"/>
              </a:ext>
            </a:extLst>
          </p:cNvPr>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023D243F-FF89-4CDA-A0EF-C0FAAD3DFB55}" type="slidenum">
              <a:rPr lang="en-US" altLang="en-US"/>
              <a:pPr>
                <a:defRPr/>
              </a:pPr>
              <a:t>‹#›</a:t>
            </a:fld>
            <a:endParaRPr lang="en-US" altLang="en-US"/>
          </a:p>
        </p:txBody>
      </p:sp>
    </p:spTree>
    <p:extLst>
      <p:ext uri="{BB962C8B-B14F-4D97-AF65-F5344CB8AC3E}">
        <p14:creationId xmlns:p14="http://schemas.microsoft.com/office/powerpoint/2010/main" val="5807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6015A55A-2178-40EE-A951-8AD9C23571E9}" type="datetime1">
              <a:rPr lang="en-US" smtClean="0"/>
              <a:t>11-Oct-17</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9E5DE95-5651-417F-AA75-CAAE0168A8F7}" type="slidenum">
              <a:rPr lang="en-US" altLang="en-US"/>
              <a:pPr>
                <a:defRPr/>
              </a:pPr>
              <a:t>‹#›</a:t>
            </a:fld>
            <a:endParaRPr lang="en-US" altLang="en-US"/>
          </a:p>
        </p:txBody>
      </p:sp>
    </p:spTree>
    <p:extLst>
      <p:ext uri="{BB962C8B-B14F-4D97-AF65-F5344CB8AC3E}">
        <p14:creationId xmlns:p14="http://schemas.microsoft.com/office/powerpoint/2010/main" val="698629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wo-Header">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33F5D26-8D5F-403F-8B86-BCD02CF9F351}" type="datetime1">
              <a:rPr lang="en-US" smtClean="0"/>
              <a:t>11-Oct-17</a:t>
            </a:fld>
            <a:endParaRPr lang="en-US"/>
          </a:p>
        </p:txBody>
      </p:sp>
      <p:sp>
        <p:nvSpPr>
          <p:cNvPr id="3"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A1B324BE-006E-4E71-BF89-B8742289532B}" type="slidenum">
              <a:rPr lang="en-US" altLang="en-US"/>
              <a:pPr>
                <a:defRPr/>
              </a:pPr>
              <a:t>‹#›</a:t>
            </a:fld>
            <a:endParaRPr lang="en-US" altLang="en-US"/>
          </a:p>
        </p:txBody>
      </p:sp>
    </p:spTree>
    <p:extLst>
      <p:ext uri="{BB962C8B-B14F-4D97-AF65-F5344CB8AC3E}">
        <p14:creationId xmlns:p14="http://schemas.microsoft.com/office/powerpoint/2010/main" val="356400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105B1C2-AC03-4449-BC17-A11DB8B3C755}" type="datetime1">
              <a:rPr lang="en-US" smtClean="0"/>
              <a:t>11-Oct-17</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solidFill>
                <a:latin typeface="+mn-lt"/>
              </a:defRPr>
            </a:lvl1pPr>
          </a:lstStyle>
          <a:p>
            <a:pPr>
              <a:defRPr/>
            </a:pPr>
            <a:r>
              <a:rPr lang="en-IN"/>
              <a:t>Copyright 2017 Vedavit Project Solutions</a:t>
            </a:r>
            <a:endParaRPr lang="en-US" dirty="0"/>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CB7B0511-93E4-4B28-B8B7-1EBF03F152EE}"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41.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1.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0.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13.xml"/><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2.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47.xml"/><Relationship Id="rId1" Type="http://schemas.openxmlformats.org/officeDocument/2006/relationships/slideLayout" Target="../slideLayouts/slideLayout3.xml"/><Relationship Id="rId5" Type="http://schemas.openxmlformats.org/officeDocument/2006/relationships/image" Target="../media/image102.jpeg"/><Relationship Id="rId4" Type="http://schemas.openxmlformats.org/officeDocument/2006/relationships/image" Target="../media/image101.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4.xml"/><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0.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8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7.xml"/><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8.xml"/><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5.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4.xml"/><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5.xml"/><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1.xml"/><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5.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0.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1.xml"/></Relationships>
</file>

<file path=ppt/slides/_rels/slide36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322.xml"/><Relationship Id="rId1" Type="http://schemas.openxmlformats.org/officeDocument/2006/relationships/slideLayout" Target="../slideLayouts/slideLayout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8.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0.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8.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8.xml"/></Relationships>
</file>

<file path=ppt/slides/_rels/slide41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68.xml"/><Relationship Id="rId1" Type="http://schemas.openxmlformats.org/officeDocument/2006/relationships/slideLayout" Target="../slideLayouts/slideLayout8.xml"/><Relationship Id="rId4" Type="http://schemas.openxmlformats.org/officeDocument/2006/relationships/image" Target="file:///D:\D%20-%20CD%203\Project%20Management\Project%20Communiactions%20Management\Stakeholder%20Management\Stakeholder%20Analysis%20&amp;%20Stakeholder%20Management%20-%20Winning%20support%20for%20your%20project,June17'06_files\stakeholdergrid1.jpg" TargetMode="Externa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5.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71.xml"/><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5.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0.xml"/></Relationships>
</file>

<file path=ppt/slides/_rels/slide42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78.xml"/><Relationship Id="rId1" Type="http://schemas.openxmlformats.org/officeDocument/2006/relationships/slideLayout" Target="../slideLayouts/slideLayout8.xml"/></Relationships>
</file>

<file path=ppt/slides/_rels/slide4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0.jpeg"/><Relationship Id="rId7" Type="http://schemas.openxmlformats.org/officeDocument/2006/relationships/image" Target="../media/image124.jpeg"/><Relationship Id="rId2" Type="http://schemas.openxmlformats.org/officeDocument/2006/relationships/notesSlide" Target="../notesSlides/notesSlide379.xml"/><Relationship Id="rId1" Type="http://schemas.openxmlformats.org/officeDocument/2006/relationships/slideLayout" Target="../slideLayouts/slideLayout8.xml"/><Relationship Id="rId6" Type="http://schemas.openxmlformats.org/officeDocument/2006/relationships/image" Target="../media/image123.jpeg"/><Relationship Id="rId11" Type="http://schemas.openxmlformats.org/officeDocument/2006/relationships/image" Target="../media/image128.jpeg"/><Relationship Id="rId5" Type="http://schemas.openxmlformats.org/officeDocument/2006/relationships/image" Target="../media/image122.jpeg"/><Relationship Id="rId10" Type="http://schemas.openxmlformats.org/officeDocument/2006/relationships/image" Target="../media/image127.jpeg"/><Relationship Id="rId4" Type="http://schemas.openxmlformats.org/officeDocument/2006/relationships/image" Target="../media/image121.jpeg"/><Relationship Id="rId9" Type="http://schemas.openxmlformats.org/officeDocument/2006/relationships/image" Target="../media/image126.jpeg"/></Relationships>
</file>

<file path=ppt/slides/_rels/slide42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80.xml"/><Relationship Id="rId1" Type="http://schemas.openxmlformats.org/officeDocument/2006/relationships/slideLayout" Target="../slideLayouts/slideLayout8.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jpeg"/></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92.xml"/><Relationship Id="rId1" Type="http://schemas.openxmlformats.org/officeDocument/2006/relationships/slideLayout" Target="../slideLayouts/slideLayout11.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 Id="rId9" Type="http://schemas.openxmlformats.org/officeDocument/2006/relationships/image" Target="../media/image54.jpeg"/></Relationships>
</file>

<file path=ppt/slides/_rels/slide9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14342" name="TextBox 14"/>
          <p:cNvSpPr txBox="1">
            <a:spLocks noChangeArrowheads="1"/>
          </p:cNvSpPr>
          <p:nvPr/>
        </p:nvSpPr>
        <p:spPr bwMode="auto">
          <a:xfrm>
            <a:off x="178234" y="4537870"/>
            <a:ext cx="8683625"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r>
              <a:rPr lang="en-IN" altLang="en-US" sz="1600" b="1" dirty="0">
                <a:latin typeface="Arial" panose="020B0604020202020204" pitchFamily="34" charset="0"/>
                <a:cs typeface="Arial" panose="020B0604020202020204" pitchFamily="34" charset="0"/>
              </a:rPr>
              <a:t>Copyright: Vedavit Project Solutions</a:t>
            </a:r>
          </a:p>
          <a:p>
            <a:pPr>
              <a:spcBef>
                <a:spcPct val="0"/>
              </a:spcBef>
              <a:buFontTx/>
              <a:buNone/>
            </a:pPr>
            <a:r>
              <a:rPr lang="en-IN" altLang="en-US" sz="1100" dirty="0">
                <a:latin typeface="Arial" panose="020B0604020202020204" pitchFamily="34" charset="0"/>
                <a:cs typeface="Arial" panose="020B0604020202020204" pitchFamily="34" charset="0"/>
              </a:rPr>
              <a:t>hari.prasad@vedavit-ps.com</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Project?</a:t>
            </a:r>
          </a:p>
        </p:txBody>
      </p:sp>
      <p:sp>
        <p:nvSpPr>
          <p:cNvPr id="3" name="Content Placeholder 2"/>
          <p:cNvSpPr>
            <a:spLocks noGrp="1"/>
          </p:cNvSpPr>
          <p:nvPr>
            <p:ph idx="1"/>
          </p:nvPr>
        </p:nvSpPr>
        <p:spPr/>
        <p:txBody>
          <a:bodyPr/>
          <a:lstStyle/>
          <a:p>
            <a:r>
              <a:rPr lang="en-US" dirty="0"/>
              <a:t>Need for improvement</a:t>
            </a:r>
          </a:p>
          <a:p>
            <a:r>
              <a:rPr lang="en-US" dirty="0"/>
              <a:t>Market Competition</a:t>
            </a:r>
          </a:p>
          <a:p>
            <a:r>
              <a:rPr lang="en-US" dirty="0"/>
              <a:t>Strategic/ Mission/ Vision</a:t>
            </a:r>
          </a:p>
          <a:p>
            <a:r>
              <a:rPr lang="en-US" dirty="0"/>
              <a:t>Government Regulation</a:t>
            </a:r>
          </a:p>
          <a:p>
            <a:r>
              <a:rPr lang="en-US" dirty="0"/>
              <a:t>Environmental Forces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a:t>
            </a:fld>
            <a:endParaRPr lang="en-US" altLang="en-US"/>
          </a:p>
        </p:txBody>
      </p:sp>
    </p:spTree>
    <p:extLst>
      <p:ext uri="{BB962C8B-B14F-4D97-AF65-F5344CB8AC3E}">
        <p14:creationId xmlns:p14="http://schemas.microsoft.com/office/powerpoint/2010/main" val="3802716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2"/>
          <p:cNvSpPr>
            <a:spLocks noGrp="1"/>
          </p:cNvSpPr>
          <p:nvPr>
            <p:ph type="title"/>
          </p:nvPr>
        </p:nvSpPr>
        <p:spPr/>
        <p:txBody>
          <a:bodyPr/>
          <a:lstStyle/>
          <a:p>
            <a:r>
              <a:rPr lang="en-US" altLang="en-US" dirty="0"/>
              <a:t>9</a:t>
            </a:r>
            <a:r>
              <a:rPr altLang="en-US" dirty="0"/>
              <a:t>. Collect Requirements</a:t>
            </a:r>
          </a:p>
        </p:txBody>
      </p:sp>
      <p:sp>
        <p:nvSpPr>
          <p:cNvPr id="155651" name="Content Placeholder 3"/>
          <p:cNvSpPr>
            <a:spLocks noGrp="1"/>
          </p:cNvSpPr>
          <p:nvPr>
            <p:ph idx="1"/>
          </p:nvPr>
        </p:nvSpPr>
        <p:spPr/>
        <p:txBody>
          <a:bodyPr/>
          <a:lstStyle/>
          <a:p>
            <a:pPr marL="342900" lvl="1" indent="-342900">
              <a:buNone/>
            </a:pPr>
            <a:r>
              <a:rPr lang="en-US" altLang="en-US" sz="3200" b="1" dirty="0"/>
              <a:t>	</a:t>
            </a:r>
            <a:r>
              <a:rPr lang="en-IN" dirty="0"/>
              <a:t>The process of determining, documenting, and managing stakeholder needs and requirements to meet project objectives.</a:t>
            </a:r>
            <a:r>
              <a:rPr lang="en-IN" sz="3200" dirty="0"/>
              <a:t> </a:t>
            </a:r>
            <a:endParaRPr lang="en-US" altLang="en-US" sz="3200" b="1" dirty="0"/>
          </a:p>
          <a:p>
            <a:pPr algn="just"/>
            <a:endParaRPr lang="en-US" altLang="en-US" sz="3600" dirty="0"/>
          </a:p>
        </p:txBody>
      </p:sp>
      <p:pic>
        <p:nvPicPr>
          <p:cNvPr id="155652" name="Picture 4" descr="D:\Works\Training-Material\My Pictures\PM-Images\Collect_Require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0386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56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5278BCD-ED44-4607-8B8B-3681EBA78BD5}" type="slidenum">
              <a:rPr lang="en-US" altLang="en-US" sz="1200" smtClean="0">
                <a:solidFill>
                  <a:srgbClr val="898989"/>
                </a:solidFill>
              </a:rPr>
              <a:pPr>
                <a:spcBef>
                  <a:spcPct val="0"/>
                </a:spcBef>
                <a:buFontTx/>
                <a:buNone/>
              </a:pPr>
              <a:t>100</a:t>
            </a:fld>
            <a:endParaRPr lang="en-US" altLang="en-US" sz="1200">
              <a:solidFill>
                <a:srgbClr val="898989"/>
              </a:solidFill>
            </a:endParaRPr>
          </a:p>
        </p:txBody>
      </p:sp>
    </p:spTree>
    <p:extLst>
      <p:ext uri="{BB962C8B-B14F-4D97-AF65-F5344CB8AC3E}">
        <p14:creationId xmlns:p14="http://schemas.microsoft.com/office/powerpoint/2010/main" val="10480368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Placeholder 5"/>
          <p:cNvSpPr>
            <a:spLocks noGrp="1"/>
          </p:cNvSpPr>
          <p:nvPr>
            <p:ph type="body" sz="quarter" idx="13"/>
          </p:nvPr>
        </p:nvSpPr>
        <p:spPr/>
        <p:txBody>
          <a:bodyPr/>
          <a:lstStyle/>
          <a:p>
            <a:r>
              <a:rPr lang="en-US" sz="1400" dirty="0"/>
              <a:t>.1 Expert judgment</a:t>
            </a:r>
          </a:p>
          <a:p>
            <a:r>
              <a:rPr lang="en-US" sz="1400" dirty="0"/>
              <a:t>.2 Data gathering</a:t>
            </a:r>
          </a:p>
          <a:p>
            <a:pPr lvl="1"/>
            <a:r>
              <a:rPr lang="en-US" sz="1200" dirty="0"/>
              <a:t>• Brainstorming</a:t>
            </a:r>
          </a:p>
          <a:p>
            <a:pPr lvl="1"/>
            <a:r>
              <a:rPr lang="en-US" sz="1200" dirty="0"/>
              <a:t>• Interviews</a:t>
            </a:r>
          </a:p>
          <a:p>
            <a:pPr lvl="1"/>
            <a:r>
              <a:rPr lang="en-US" sz="1200" dirty="0"/>
              <a:t>• Focus groups</a:t>
            </a:r>
          </a:p>
          <a:p>
            <a:pPr lvl="1"/>
            <a:r>
              <a:rPr lang="en-US" sz="1200" dirty="0"/>
              <a:t>• Questionnaires and surveys</a:t>
            </a:r>
          </a:p>
          <a:p>
            <a:pPr lvl="1"/>
            <a:r>
              <a:rPr lang="en-US" sz="1200" dirty="0"/>
              <a:t>• Benchmarking</a:t>
            </a:r>
          </a:p>
          <a:p>
            <a:r>
              <a:rPr lang="en-US" sz="1400" dirty="0"/>
              <a:t>.3 Data analysis</a:t>
            </a:r>
          </a:p>
          <a:p>
            <a:pPr lvl="1"/>
            <a:r>
              <a:rPr lang="en-US" sz="1200" dirty="0"/>
              <a:t>• Document analysis</a:t>
            </a:r>
          </a:p>
          <a:p>
            <a:r>
              <a:rPr lang="en-US" sz="1400" dirty="0"/>
              <a:t>.4 Decision making</a:t>
            </a:r>
          </a:p>
          <a:p>
            <a:pPr lvl="1"/>
            <a:r>
              <a:rPr lang="en-US" sz="1200" dirty="0"/>
              <a:t>• Voting</a:t>
            </a:r>
          </a:p>
          <a:p>
            <a:pPr lvl="1"/>
            <a:r>
              <a:rPr lang="en-US" sz="1200" dirty="0"/>
              <a:t>• Multicriteria decision analysis</a:t>
            </a:r>
          </a:p>
          <a:p>
            <a:r>
              <a:rPr lang="en-US" sz="1400" dirty="0"/>
              <a:t>.5 Data representation</a:t>
            </a:r>
          </a:p>
          <a:p>
            <a:pPr lvl="1"/>
            <a:r>
              <a:rPr lang="en-US" sz="1200" dirty="0"/>
              <a:t>• Affinity diagrams</a:t>
            </a:r>
          </a:p>
          <a:p>
            <a:pPr lvl="1"/>
            <a:r>
              <a:rPr lang="en-US" sz="1200" dirty="0"/>
              <a:t>• Mind mapping</a:t>
            </a:r>
          </a:p>
          <a:p>
            <a:r>
              <a:rPr lang="en-US" sz="1400" dirty="0"/>
              <a:t>.6 Interpersonal and team skills</a:t>
            </a:r>
          </a:p>
          <a:p>
            <a:pPr lvl="1"/>
            <a:r>
              <a:rPr lang="en-US" sz="1200" dirty="0"/>
              <a:t>• Nominal group technique</a:t>
            </a:r>
          </a:p>
          <a:p>
            <a:pPr lvl="1"/>
            <a:r>
              <a:rPr lang="en-US" sz="1200" dirty="0"/>
              <a:t>• Observation/conversation</a:t>
            </a:r>
          </a:p>
          <a:p>
            <a:pPr lvl="1"/>
            <a:r>
              <a:rPr lang="en-US" sz="1200" dirty="0"/>
              <a:t>• Facilitation</a:t>
            </a:r>
          </a:p>
          <a:p>
            <a:r>
              <a:rPr lang="en-US" sz="1400" dirty="0"/>
              <a:t>.7 Context diagram</a:t>
            </a:r>
          </a:p>
          <a:p>
            <a:r>
              <a:rPr lang="en-US" sz="1400" dirty="0"/>
              <a:t>.8 Prototypes</a:t>
            </a:r>
            <a:endParaRPr lang="en-US" altLang="en-US" sz="1400" dirty="0"/>
          </a:p>
        </p:txBody>
      </p:sp>
      <p:sp>
        <p:nvSpPr>
          <p:cNvPr id="15769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Collect Requirements</a:t>
            </a:r>
          </a:p>
        </p:txBody>
      </p:sp>
      <p:sp>
        <p:nvSpPr>
          <p:cNvPr id="157699" name="Content Placeholder 4"/>
          <p:cNvSpPr>
            <a:spLocks noGrp="1"/>
          </p:cNvSpPr>
          <p:nvPr>
            <p:ph sz="quarter" idx="12"/>
          </p:nvPr>
        </p:nvSpPr>
        <p:spPr/>
        <p:txBody>
          <a:bodyPr/>
          <a:lstStyle/>
          <a:p>
            <a:r>
              <a:rPr lang="en-US" sz="1800" dirty="0"/>
              <a:t>.1 Project charter</a:t>
            </a:r>
          </a:p>
          <a:p>
            <a:r>
              <a:rPr lang="en-US" sz="1800" dirty="0"/>
              <a:t>.2 Project management 	plan</a:t>
            </a:r>
          </a:p>
          <a:p>
            <a:pPr lvl="1"/>
            <a:r>
              <a:rPr lang="en-US" sz="1600" dirty="0"/>
              <a:t>• Scope management plan</a:t>
            </a:r>
          </a:p>
          <a:p>
            <a:pPr lvl="1"/>
            <a:r>
              <a:rPr lang="en-US" sz="1600" dirty="0"/>
              <a:t>• Requirements 	management plan</a:t>
            </a:r>
          </a:p>
          <a:p>
            <a:pPr lvl="1"/>
            <a:r>
              <a:rPr lang="en-US" sz="1600" dirty="0"/>
              <a:t>• Stakeholder engagement 	plan</a:t>
            </a:r>
          </a:p>
          <a:p>
            <a:r>
              <a:rPr lang="en-US" sz="1800" dirty="0"/>
              <a:t>.3 Project documents</a:t>
            </a:r>
          </a:p>
          <a:p>
            <a:pPr lvl="1"/>
            <a:r>
              <a:rPr lang="en-US" sz="1600" dirty="0"/>
              <a:t>• Assumption log</a:t>
            </a:r>
          </a:p>
          <a:p>
            <a:pPr lvl="1"/>
            <a:r>
              <a:rPr lang="en-US" sz="1600" dirty="0"/>
              <a:t>• Lessons learned register</a:t>
            </a:r>
          </a:p>
          <a:p>
            <a:pPr lvl="1"/>
            <a:r>
              <a:rPr lang="en-US" sz="1600" dirty="0"/>
              <a:t>• Stakeholder register</a:t>
            </a:r>
          </a:p>
          <a:p>
            <a:r>
              <a:rPr lang="en-US" sz="1800" dirty="0"/>
              <a:t>.4 Business documents</a:t>
            </a:r>
          </a:p>
          <a:p>
            <a:pPr lvl="1"/>
            <a:r>
              <a:rPr lang="en-US" sz="1600" dirty="0"/>
              <a:t>• Business case</a:t>
            </a:r>
          </a:p>
          <a:p>
            <a:r>
              <a:rPr lang="en-US" sz="1800" dirty="0"/>
              <a:t>.5 Agreements</a:t>
            </a:r>
          </a:p>
          <a:p>
            <a:r>
              <a:rPr lang="en-US" sz="1800" dirty="0"/>
              <a:t>.6 EEFs</a:t>
            </a:r>
          </a:p>
          <a:p>
            <a:r>
              <a:rPr lang="en-US" sz="1800" dirty="0"/>
              <a:t>.7 OPAs</a:t>
            </a:r>
            <a:endParaRPr lang="en-US" altLang="en-US" sz="1800" dirty="0"/>
          </a:p>
        </p:txBody>
      </p:sp>
      <p:sp>
        <p:nvSpPr>
          <p:cNvPr id="157701" name="Text Placeholder 6"/>
          <p:cNvSpPr>
            <a:spLocks noGrp="1"/>
          </p:cNvSpPr>
          <p:nvPr>
            <p:ph type="body" sz="quarter" idx="14"/>
          </p:nvPr>
        </p:nvSpPr>
        <p:spPr/>
        <p:txBody>
          <a:bodyPr/>
          <a:lstStyle/>
          <a:p>
            <a:r>
              <a:rPr lang="en-US" sz="1800" dirty="0"/>
              <a:t>.1 Requirements 	documentation</a:t>
            </a:r>
          </a:p>
          <a:p>
            <a:r>
              <a:rPr lang="en-US" sz="1800" dirty="0"/>
              <a:t>.2 Requirements 	traceability matrix</a:t>
            </a:r>
            <a:endParaRPr lang="en-US" altLang="en-US" sz="18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770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0A9899-4A07-4772-BC8B-9C2261492A2F}" type="slidenum">
              <a:rPr lang="en-US" altLang="en-US" sz="1200" smtClean="0">
                <a:solidFill>
                  <a:srgbClr val="898989"/>
                </a:solidFill>
              </a:rPr>
              <a:pPr>
                <a:spcBef>
                  <a:spcPct val="0"/>
                </a:spcBef>
                <a:buFontTx/>
                <a:buNone/>
              </a:pPr>
              <a:t>101</a:t>
            </a:fld>
            <a:endParaRPr lang="en-US" altLang="en-US" sz="1200">
              <a:solidFill>
                <a:srgbClr val="898989"/>
              </a:solidFill>
            </a:endParaRPr>
          </a:p>
        </p:txBody>
      </p:sp>
    </p:spTree>
    <p:extLst>
      <p:ext uri="{BB962C8B-B14F-4D97-AF65-F5344CB8AC3E}">
        <p14:creationId xmlns:p14="http://schemas.microsoft.com/office/powerpoint/2010/main" val="32347913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7"/>
          <p:cNvSpPr>
            <a:spLocks noGrp="1"/>
          </p:cNvSpPr>
          <p:nvPr>
            <p:ph type="title"/>
          </p:nvPr>
        </p:nvSpPr>
        <p:spPr/>
        <p:txBody>
          <a:bodyPr/>
          <a:lstStyle/>
          <a:p>
            <a:r>
              <a:rPr altLang="en-US"/>
              <a:t>Collect Requirements</a:t>
            </a:r>
          </a:p>
        </p:txBody>
      </p:sp>
      <p:sp>
        <p:nvSpPr>
          <p:cNvPr id="9" name="Content Placeholder 8"/>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dirty="0">
                <a:cs typeface="Times New Roman" pitchFamily="18" charset="0"/>
              </a:rPr>
              <a:t>Focus groups</a:t>
            </a:r>
          </a:p>
          <a:p>
            <a:pPr lvl="1">
              <a:buFont typeface="Arial" panose="020B0604020202020204" pitchFamily="34" charset="0"/>
              <a:buNone/>
              <a:defRPr/>
            </a:pPr>
            <a:r>
              <a:rPr lang="en-US" dirty="0">
                <a:cs typeface="Times New Roman" pitchFamily="18" charset="0"/>
              </a:rPr>
              <a:t>		</a:t>
            </a:r>
            <a:r>
              <a:rPr lang="en-US" sz="2200" dirty="0">
                <a:cs typeface="Times New Roman" pitchFamily="18" charset="0"/>
              </a:rPr>
              <a:t>Guided by moderator,  group’s final opinion is taken</a:t>
            </a:r>
            <a:endParaRPr lang="en-US" dirty="0">
              <a:cs typeface="Times New Roman" pitchFamily="18" charset="0"/>
            </a:endParaRPr>
          </a:p>
          <a:p>
            <a:pPr>
              <a:buFont typeface="Arial" panose="020B0604020202020204" pitchFamily="34" charset="0"/>
              <a:buNone/>
              <a:defRPr/>
            </a:pPr>
            <a:r>
              <a:rPr lang="en-US" dirty="0">
                <a:cs typeface="Times New Roman" pitchFamily="18" charset="0"/>
              </a:rPr>
              <a:t>Group creativity techniques</a:t>
            </a:r>
          </a:p>
          <a:p>
            <a:pPr lvl="2">
              <a:buFont typeface="Arial" panose="020B0604020202020204" pitchFamily="34" charset="0"/>
              <a:buNone/>
              <a:defRPr/>
            </a:pPr>
            <a:r>
              <a:rPr lang="en-US" sz="2100" dirty="0">
                <a:cs typeface="Times New Roman" pitchFamily="18" charset="0"/>
              </a:rPr>
              <a:t>Brain storming</a:t>
            </a:r>
          </a:p>
          <a:p>
            <a:pPr lvl="2">
              <a:buFont typeface="Arial" panose="020B0604020202020204" pitchFamily="34" charset="0"/>
              <a:buNone/>
              <a:defRPr/>
            </a:pPr>
            <a:r>
              <a:rPr lang="en-US" sz="2100" dirty="0">
                <a:cs typeface="Times New Roman" pitchFamily="18" charset="0"/>
              </a:rPr>
              <a:t>Nominal group techniques: Brainstorming only on most voted</a:t>
            </a:r>
          </a:p>
          <a:p>
            <a:pPr marL="914400" lvl="2" indent="0">
              <a:buFont typeface="Arial" panose="020B0604020202020204" pitchFamily="34" charset="0"/>
              <a:buNone/>
              <a:defRPr/>
            </a:pPr>
            <a:r>
              <a:rPr lang="en-US" sz="2100" dirty="0">
                <a:cs typeface="Times New Roman" pitchFamily="18" charset="0"/>
              </a:rPr>
              <a:t>Delphi Techniques: Only selected experts answers.  Who answered what is not shared</a:t>
            </a:r>
          </a:p>
          <a:p>
            <a:pPr lvl="2">
              <a:buFont typeface="Arial" panose="020B0604020202020204" pitchFamily="34" charset="0"/>
              <a:buNone/>
              <a:defRPr/>
            </a:pPr>
            <a:r>
              <a:rPr lang="en-US" sz="2100" dirty="0">
                <a:cs typeface="Times New Roman" pitchFamily="18" charset="0"/>
              </a:rPr>
              <a:t>Idea Mapping techniques: Individuals ideas mapped on single map</a:t>
            </a:r>
          </a:p>
          <a:p>
            <a:pPr lvl="2">
              <a:buFont typeface="Arial" panose="020B0604020202020204" pitchFamily="34" charset="0"/>
              <a:buNone/>
              <a:defRPr/>
            </a:pPr>
            <a:r>
              <a:rPr lang="en-US" sz="2100" dirty="0">
                <a:cs typeface="Times New Roman" pitchFamily="18" charset="0"/>
              </a:rPr>
              <a:t>Affinity diagrams: Grouping and sorting of ideas for discussion</a:t>
            </a:r>
            <a:endParaRPr lang="en-US" dirty="0">
              <a:cs typeface="Times New Roman" pitchFamily="18" charset="0"/>
            </a:endParaRPr>
          </a:p>
          <a:p>
            <a:pPr>
              <a:buFont typeface="Arial" panose="020B0604020202020204" pitchFamily="34" charset="0"/>
              <a:buNone/>
              <a:defRPr/>
            </a:pPr>
            <a:r>
              <a:rPr lang="en-US" dirty="0">
                <a:cs typeface="Times New Roman" pitchFamily="18" charset="0"/>
              </a:rPr>
              <a:t>Group decision making techniques</a:t>
            </a:r>
          </a:p>
          <a:p>
            <a:pPr marL="463550" lvl="1" indent="-6350">
              <a:buFont typeface="Arial" panose="020B0604020202020204" pitchFamily="34" charset="0"/>
              <a:buNone/>
              <a:defRPr/>
            </a:pPr>
            <a:r>
              <a:rPr lang="en-US" dirty="0">
                <a:cs typeface="Times New Roman" pitchFamily="18" charset="0"/>
              </a:rPr>
              <a:t>		</a:t>
            </a:r>
            <a:r>
              <a:rPr lang="en-US" sz="2100" dirty="0">
                <a:cs typeface="Times New Roman" pitchFamily="18" charset="0"/>
              </a:rPr>
              <a:t>Majority, Unanimity, Plurality, Dictatorship</a:t>
            </a:r>
          </a:p>
          <a:p>
            <a:pPr>
              <a:defRPr/>
            </a:pPr>
            <a:endParaRPr lang="en-US" dirty="0"/>
          </a:p>
        </p:txBody>
      </p:sp>
      <p:pic>
        <p:nvPicPr>
          <p:cNvPr id="16388" name="Picture 4" descr="D:\Works\0-Work-Life\My Pictures\PM-Images\Focus-Group-Moder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1813" y="915988"/>
            <a:ext cx="10207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D:\Works\0-Work-Life\My Pictures\PM-Images\Group-Creativity-Tech-Brainstor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2889250"/>
            <a:ext cx="8493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D:\Works\0-Work-Life\My Pictures\PM-Images\Group-Creativity-Tech-NominalGroup.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663" y="4217988"/>
            <a:ext cx="6858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descr="D:\Works\0-Work-Life\My Pictures\PM-Images\Group-Creativity-Tech-Delphi.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4850" y="3302000"/>
            <a:ext cx="7239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9" descr="D:\Works\0-Work-Life\My Pictures\PM-Images\Group-Creativity-Tech-IdeaMappin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9500" y="4981575"/>
            <a:ext cx="11350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97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F10B40-1CA1-4D76-ADAD-086851DC4BC3}" type="slidenum">
              <a:rPr lang="en-US" altLang="en-US" sz="1200" smtClean="0">
                <a:solidFill>
                  <a:srgbClr val="898989"/>
                </a:solidFill>
              </a:rPr>
              <a:pPr>
                <a:spcBef>
                  <a:spcPct val="0"/>
                </a:spcBef>
                <a:buFontTx/>
                <a:buNone/>
              </a:pPr>
              <a:t>102</a:t>
            </a:fld>
            <a:endParaRPr lang="en-US" altLang="en-US" sz="1200">
              <a:solidFill>
                <a:srgbClr val="898989"/>
              </a:solidFill>
            </a:endParaRPr>
          </a:p>
        </p:txBody>
      </p:sp>
    </p:spTree>
    <p:extLst>
      <p:ext uri="{BB962C8B-B14F-4D97-AF65-F5344CB8AC3E}">
        <p14:creationId xmlns:p14="http://schemas.microsoft.com/office/powerpoint/2010/main" val="4210393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90"/>
                                        </p:tgtEl>
                                        <p:attrNameLst>
                                          <p:attrName>style.visibility</p:attrName>
                                        </p:attrNameLst>
                                      </p:cBhvr>
                                      <p:to>
                                        <p:strVal val="visible"/>
                                      </p:to>
                                    </p:set>
                                    <p:anim calcmode="lin" valueType="num">
                                      <p:cBhvr additive="base">
                                        <p:cTn id="13" dur="500" fill="hold"/>
                                        <p:tgtEl>
                                          <p:spTgt spid="16390"/>
                                        </p:tgtEl>
                                        <p:attrNameLst>
                                          <p:attrName>ppt_x</p:attrName>
                                        </p:attrNameLst>
                                      </p:cBhvr>
                                      <p:tavLst>
                                        <p:tav tm="0">
                                          <p:val>
                                            <p:strVal val="#ppt_x"/>
                                          </p:val>
                                        </p:tav>
                                        <p:tav tm="100000">
                                          <p:val>
                                            <p:strVal val="#ppt_x"/>
                                          </p:val>
                                        </p:tav>
                                      </p:tavLst>
                                    </p:anim>
                                    <p:anim calcmode="lin" valueType="num">
                                      <p:cBhvr additive="base">
                                        <p:cTn id="14" dur="500" fill="hold"/>
                                        <p:tgtEl>
                                          <p:spTgt spid="1639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91"/>
                                        </p:tgtEl>
                                        <p:attrNameLst>
                                          <p:attrName>style.visibility</p:attrName>
                                        </p:attrNameLst>
                                      </p:cBhvr>
                                      <p:to>
                                        <p:strVal val="visible"/>
                                      </p:to>
                                    </p:set>
                                    <p:anim calcmode="lin" valueType="num">
                                      <p:cBhvr additive="base">
                                        <p:cTn id="19" dur="500" fill="hold"/>
                                        <p:tgtEl>
                                          <p:spTgt spid="16391"/>
                                        </p:tgtEl>
                                        <p:attrNameLst>
                                          <p:attrName>ppt_x</p:attrName>
                                        </p:attrNameLst>
                                      </p:cBhvr>
                                      <p:tavLst>
                                        <p:tav tm="0">
                                          <p:val>
                                            <p:strVal val="#ppt_x"/>
                                          </p:val>
                                        </p:tav>
                                        <p:tav tm="100000">
                                          <p:val>
                                            <p:strVal val="#ppt_x"/>
                                          </p:val>
                                        </p:tav>
                                      </p:tavLst>
                                    </p:anim>
                                    <p:anim calcmode="lin" valueType="num">
                                      <p:cBhvr additive="base">
                                        <p:cTn id="20"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392"/>
                                        </p:tgtEl>
                                        <p:attrNameLst>
                                          <p:attrName>style.visibility</p:attrName>
                                        </p:attrNameLst>
                                      </p:cBhvr>
                                      <p:to>
                                        <p:strVal val="visible"/>
                                      </p:to>
                                    </p:set>
                                    <p:anim calcmode="lin" valueType="num">
                                      <p:cBhvr additive="base">
                                        <p:cTn id="25" dur="500" fill="hold"/>
                                        <p:tgtEl>
                                          <p:spTgt spid="16392"/>
                                        </p:tgtEl>
                                        <p:attrNameLst>
                                          <p:attrName>ppt_x</p:attrName>
                                        </p:attrNameLst>
                                      </p:cBhvr>
                                      <p:tavLst>
                                        <p:tav tm="0">
                                          <p:val>
                                            <p:strVal val="#ppt_x"/>
                                          </p:val>
                                        </p:tav>
                                        <p:tav tm="100000">
                                          <p:val>
                                            <p:strVal val="#ppt_x"/>
                                          </p:val>
                                        </p:tav>
                                      </p:tavLst>
                                    </p:anim>
                                    <p:anim calcmode="lin" valueType="num">
                                      <p:cBhvr additive="base">
                                        <p:cTn id="26" dur="500" fill="hold"/>
                                        <p:tgtEl>
                                          <p:spTgt spid="1639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393"/>
                                        </p:tgtEl>
                                        <p:attrNameLst>
                                          <p:attrName>style.visibility</p:attrName>
                                        </p:attrNameLst>
                                      </p:cBhvr>
                                      <p:to>
                                        <p:strVal val="visible"/>
                                      </p:to>
                                    </p:set>
                                    <p:anim calcmode="lin" valueType="num">
                                      <p:cBhvr additive="base">
                                        <p:cTn id="31" dur="500" fill="hold"/>
                                        <p:tgtEl>
                                          <p:spTgt spid="16393"/>
                                        </p:tgtEl>
                                        <p:attrNameLst>
                                          <p:attrName>ppt_x</p:attrName>
                                        </p:attrNameLst>
                                      </p:cBhvr>
                                      <p:tavLst>
                                        <p:tav tm="0">
                                          <p:val>
                                            <p:strVal val="#ppt_x"/>
                                          </p:val>
                                        </p:tav>
                                        <p:tav tm="100000">
                                          <p:val>
                                            <p:strVal val="#ppt_x"/>
                                          </p:val>
                                        </p:tav>
                                      </p:tavLst>
                                    </p:anim>
                                    <p:anim calcmode="lin" valueType="num">
                                      <p:cBhvr additive="base">
                                        <p:cTn id="32"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altLang="en-US"/>
              <a:t>Requirement Traceability Matrix</a:t>
            </a:r>
          </a:p>
        </p:txBody>
      </p:sp>
      <p:sp>
        <p:nvSpPr>
          <p:cNvPr id="3" name="Content Placeholder 2"/>
          <p:cNvSpPr>
            <a:spLocks noGrp="1"/>
          </p:cNvSpPr>
          <p:nvPr>
            <p:ph idx="1"/>
          </p:nvPr>
        </p:nvSpPr>
        <p:spPr>
          <a:xfrm>
            <a:off x="457200" y="990600"/>
            <a:ext cx="4419600" cy="5135563"/>
          </a:xfrm>
          <a:solidFill>
            <a:schemeClr val="tx2">
              <a:lumMod val="20000"/>
              <a:lumOff val="80000"/>
            </a:schemeClr>
          </a:solidFill>
        </p:spPr>
        <p:txBody>
          <a:bodyPr>
            <a:normAutofit/>
          </a:bodyPr>
          <a:lstStyle/>
          <a:p>
            <a:pPr>
              <a:defRPr/>
            </a:pPr>
            <a:r>
              <a:rPr lang="en-US" sz="2400"/>
              <a:t>Tracing Requirements to</a:t>
            </a:r>
          </a:p>
          <a:p>
            <a:pPr lvl="1">
              <a:defRPr/>
            </a:pPr>
            <a:r>
              <a:rPr lang="en-US" sz="2000"/>
              <a:t>Business needs, opportunities, goals &amp; objectives</a:t>
            </a:r>
          </a:p>
          <a:p>
            <a:pPr lvl="1">
              <a:defRPr/>
            </a:pPr>
            <a:r>
              <a:rPr lang="en-US" sz="2000"/>
              <a:t>Project objectives</a:t>
            </a:r>
          </a:p>
          <a:p>
            <a:pPr lvl="1">
              <a:defRPr/>
            </a:pPr>
            <a:r>
              <a:rPr lang="en-US" sz="2000"/>
              <a:t>Project scope/WBS deliverables</a:t>
            </a:r>
          </a:p>
          <a:p>
            <a:pPr lvl="1">
              <a:defRPr/>
            </a:pPr>
            <a:r>
              <a:rPr lang="en-US" sz="2000"/>
              <a:t>Product design</a:t>
            </a:r>
          </a:p>
          <a:p>
            <a:pPr lvl="1">
              <a:defRPr/>
            </a:pPr>
            <a:r>
              <a:rPr lang="en-US" sz="2000"/>
              <a:t>product development</a:t>
            </a:r>
          </a:p>
          <a:p>
            <a:pPr lvl="1">
              <a:defRPr/>
            </a:pPr>
            <a:r>
              <a:rPr lang="en-US" sz="2000"/>
              <a:t>Test strategy and test scenarios</a:t>
            </a:r>
          </a:p>
          <a:p>
            <a:pPr>
              <a:defRPr/>
            </a:pPr>
            <a:r>
              <a:rPr lang="en-US" sz="2400"/>
              <a:t>Traces high-level requirements to more detailed requirements.</a:t>
            </a:r>
          </a:p>
        </p:txBody>
      </p:sp>
      <p:sp>
        <p:nvSpPr>
          <p:cNvPr id="4" name="Content Placeholder 2"/>
          <p:cNvSpPr txBox="1">
            <a:spLocks/>
          </p:cNvSpPr>
          <p:nvPr/>
        </p:nvSpPr>
        <p:spPr bwMode="auto">
          <a:xfrm>
            <a:off x="5029200" y="990600"/>
            <a:ext cx="3886200" cy="5135563"/>
          </a:xfrm>
          <a:prstGeom prst="rect">
            <a:avLst/>
          </a:prstGeom>
          <a:solidFill>
            <a:schemeClr val="accent2">
              <a:lumMod val="20000"/>
              <a:lumOff val="80000"/>
            </a:schemeClr>
          </a:solidFill>
          <a:ln w="9525">
            <a:noFill/>
            <a:miter lim="800000"/>
            <a:headEnd/>
            <a:tailEnd/>
          </a:ln>
        </p:spPr>
        <p:txBody>
          <a:bodyPr>
            <a:normAutofit fontScale="70000" lnSpcReduction="20000"/>
          </a:bodyPr>
          <a:lstStyle/>
          <a:p>
            <a:pPr marL="342900" indent="-342900">
              <a:spcBef>
                <a:spcPct val="20000"/>
              </a:spcBef>
              <a:buFont typeface="Arial" pitchFamily="34" charset="0"/>
              <a:buChar char="•"/>
              <a:defRPr/>
            </a:pPr>
            <a:r>
              <a:rPr lang="en-US" sz="3200">
                <a:latin typeface="+mn-lt"/>
              </a:rPr>
              <a:t>Attributes in RTM can be</a:t>
            </a:r>
          </a:p>
          <a:p>
            <a:pPr marL="742950" lvl="1" indent="-285750">
              <a:spcBef>
                <a:spcPct val="20000"/>
              </a:spcBef>
              <a:buFont typeface="Arial" pitchFamily="34" charset="0"/>
              <a:buChar char="–"/>
              <a:defRPr/>
            </a:pPr>
            <a:r>
              <a:rPr lang="en-US" sz="2800">
                <a:latin typeface="+mn-lt"/>
              </a:rPr>
              <a:t>Unique identified</a:t>
            </a:r>
          </a:p>
          <a:p>
            <a:pPr marL="742950" lvl="1" indent="-285750">
              <a:spcBef>
                <a:spcPct val="20000"/>
              </a:spcBef>
              <a:buFont typeface="Arial" pitchFamily="34" charset="0"/>
              <a:buChar char="–"/>
              <a:defRPr/>
            </a:pPr>
            <a:r>
              <a:rPr lang="en-US" sz="2800">
                <a:latin typeface="+mn-lt"/>
              </a:rPr>
              <a:t>Textual description of requirement</a:t>
            </a:r>
          </a:p>
          <a:p>
            <a:pPr marL="742950" lvl="1" indent="-285750">
              <a:spcBef>
                <a:spcPct val="20000"/>
              </a:spcBef>
              <a:buFont typeface="Arial" pitchFamily="34" charset="0"/>
              <a:buChar char="–"/>
              <a:defRPr/>
            </a:pPr>
            <a:r>
              <a:rPr lang="en-US" sz="2800">
                <a:latin typeface="+mn-lt"/>
              </a:rPr>
              <a:t>Rationale for inclusion</a:t>
            </a:r>
          </a:p>
          <a:p>
            <a:pPr marL="742950" lvl="1" indent="-285750">
              <a:spcBef>
                <a:spcPct val="20000"/>
              </a:spcBef>
              <a:buFont typeface="Arial" pitchFamily="34" charset="0"/>
              <a:buChar char="–"/>
              <a:defRPr/>
            </a:pPr>
            <a:r>
              <a:rPr lang="en-US" sz="2800">
                <a:latin typeface="+mn-lt"/>
              </a:rPr>
              <a:t>Owner</a:t>
            </a:r>
          </a:p>
          <a:p>
            <a:pPr marL="742950" lvl="1" indent="-285750">
              <a:spcBef>
                <a:spcPct val="20000"/>
              </a:spcBef>
              <a:buFont typeface="Arial" pitchFamily="34" charset="0"/>
              <a:buChar char="–"/>
              <a:defRPr/>
            </a:pPr>
            <a:r>
              <a:rPr lang="en-US" sz="2800">
                <a:latin typeface="+mn-lt"/>
              </a:rPr>
              <a:t>Source</a:t>
            </a:r>
          </a:p>
          <a:p>
            <a:pPr marL="742950" lvl="1" indent="-285750">
              <a:spcBef>
                <a:spcPct val="20000"/>
              </a:spcBef>
              <a:buFont typeface="Arial" pitchFamily="34" charset="0"/>
              <a:buChar char="–"/>
              <a:defRPr/>
            </a:pPr>
            <a:r>
              <a:rPr lang="en-US" sz="2800">
                <a:latin typeface="+mn-lt"/>
              </a:rPr>
              <a:t>Priority</a:t>
            </a:r>
          </a:p>
          <a:p>
            <a:pPr marL="742950" lvl="1" indent="-285750">
              <a:spcBef>
                <a:spcPct val="20000"/>
              </a:spcBef>
              <a:buFont typeface="Arial" pitchFamily="34" charset="0"/>
              <a:buChar char="–"/>
              <a:defRPr/>
            </a:pPr>
            <a:r>
              <a:rPr lang="en-US" sz="2800">
                <a:latin typeface="+mn-lt"/>
              </a:rPr>
              <a:t>Version</a:t>
            </a:r>
          </a:p>
          <a:p>
            <a:pPr marL="742950" lvl="1" indent="-285750">
              <a:spcBef>
                <a:spcPct val="20000"/>
              </a:spcBef>
              <a:buFont typeface="Arial" pitchFamily="34" charset="0"/>
              <a:buChar char="–"/>
              <a:defRPr/>
            </a:pPr>
            <a:r>
              <a:rPr lang="en-US" sz="2800">
                <a:latin typeface="+mn-lt"/>
              </a:rPr>
              <a:t>Current Status (active, cancelled, differed, added, approved)</a:t>
            </a:r>
          </a:p>
          <a:p>
            <a:pPr marL="742950" lvl="1" indent="-285750">
              <a:spcBef>
                <a:spcPct val="20000"/>
              </a:spcBef>
              <a:buFont typeface="Arial" pitchFamily="34" charset="0"/>
              <a:buChar char="–"/>
              <a:defRPr/>
            </a:pPr>
            <a:r>
              <a:rPr lang="en-US" sz="2800">
                <a:latin typeface="+mn-lt"/>
              </a:rPr>
              <a:t>Date completed</a:t>
            </a:r>
          </a:p>
          <a:p>
            <a:pPr marL="742950" lvl="1" indent="-285750">
              <a:spcBef>
                <a:spcPct val="20000"/>
              </a:spcBef>
              <a:buFont typeface="Arial" pitchFamily="34" charset="0"/>
              <a:buChar char="–"/>
              <a:defRPr/>
            </a:pPr>
            <a:r>
              <a:rPr lang="en-US" sz="2800">
                <a:latin typeface="+mn-lt"/>
              </a:rPr>
              <a:t>Stability</a:t>
            </a:r>
          </a:p>
          <a:p>
            <a:pPr marL="742950" lvl="1" indent="-285750">
              <a:spcBef>
                <a:spcPct val="20000"/>
              </a:spcBef>
              <a:buFont typeface="Arial" pitchFamily="34" charset="0"/>
              <a:buChar char="–"/>
              <a:defRPr/>
            </a:pPr>
            <a:r>
              <a:rPr lang="en-US" sz="2800">
                <a:latin typeface="+mn-lt"/>
              </a:rPr>
              <a:t>Complexity</a:t>
            </a:r>
          </a:p>
          <a:p>
            <a:pPr marL="742950" lvl="1" indent="-285750">
              <a:spcBef>
                <a:spcPct val="20000"/>
              </a:spcBef>
              <a:buFont typeface="Arial" pitchFamily="34" charset="0"/>
              <a:buChar char="–"/>
              <a:defRPr/>
            </a:pPr>
            <a:r>
              <a:rPr lang="en-US" sz="2800">
                <a:latin typeface="+mn-lt"/>
              </a:rPr>
              <a:t>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179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A2E37A-C16C-43FD-9159-94A23F2F40CD}" type="slidenum">
              <a:rPr lang="en-US" altLang="en-US" sz="1200" smtClean="0">
                <a:solidFill>
                  <a:srgbClr val="898989"/>
                </a:solidFill>
              </a:rPr>
              <a:pPr>
                <a:spcBef>
                  <a:spcPct val="0"/>
                </a:spcBef>
                <a:buFontTx/>
                <a:buNone/>
              </a:pPr>
              <a:t>103</a:t>
            </a:fld>
            <a:endParaRPr lang="en-US" altLang="en-US" sz="1200">
              <a:solidFill>
                <a:srgbClr val="898989"/>
              </a:solidFill>
            </a:endParaRPr>
          </a:p>
        </p:txBody>
      </p:sp>
    </p:spTree>
    <p:extLst>
      <p:ext uri="{BB962C8B-B14F-4D97-AF65-F5344CB8AC3E}">
        <p14:creationId xmlns:p14="http://schemas.microsoft.com/office/powerpoint/2010/main" val="3854413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altLang="en-US"/>
              <a:t>Requirement vs Scope</a:t>
            </a:r>
          </a:p>
        </p:txBody>
      </p:sp>
      <p:sp>
        <p:nvSpPr>
          <p:cNvPr id="3" name="Content Placeholder 2"/>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a:t>Scope and requirement are two different things. </a:t>
            </a:r>
          </a:p>
          <a:p>
            <a:pPr>
              <a:defRPr/>
            </a:pPr>
            <a:r>
              <a:rPr lang="en-US"/>
              <a:t>Requirements are only those, which are in scope!</a:t>
            </a:r>
          </a:p>
          <a:p>
            <a:pPr>
              <a:defRPr/>
            </a:pPr>
            <a:r>
              <a:rPr lang="en-US"/>
              <a:t>Requirements are driven from scope</a:t>
            </a:r>
          </a:p>
          <a:p>
            <a:pPr>
              <a:defRPr/>
            </a:pPr>
            <a:r>
              <a:rPr lang="en-US"/>
              <a:t>Boundaries are defined first (using SOW), requirements are collected next</a:t>
            </a:r>
          </a:p>
          <a:p>
            <a:pPr>
              <a:defRPr/>
            </a:pPr>
            <a:endParaRPr lang="en-US"/>
          </a:p>
          <a:p>
            <a:pPr>
              <a:buFont typeface="Arial" panose="020B0604020202020204" pitchFamily="34" charset="0"/>
              <a:buNone/>
              <a:defRPr/>
            </a:pPr>
            <a:r>
              <a:rPr lang="en-US"/>
              <a:t>Requirement must be measurable, testable, traceable, complete, consistent and acceptable to key stakeholders.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38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19A31B-275E-4A98-A12D-E08E3EE90C44}" type="slidenum">
              <a:rPr lang="en-US" altLang="en-US" sz="1200" smtClean="0">
                <a:solidFill>
                  <a:srgbClr val="898989"/>
                </a:solidFill>
              </a:rPr>
              <a:pPr>
                <a:spcBef>
                  <a:spcPct val="0"/>
                </a:spcBef>
                <a:buFontTx/>
                <a:buNone/>
              </a:pPr>
              <a:t>104</a:t>
            </a:fld>
            <a:endParaRPr lang="en-US" altLang="en-US" sz="1200">
              <a:solidFill>
                <a:srgbClr val="898989"/>
              </a:solidFill>
            </a:endParaRPr>
          </a:p>
        </p:txBody>
      </p:sp>
    </p:spTree>
    <p:extLst>
      <p:ext uri="{BB962C8B-B14F-4D97-AF65-F5344CB8AC3E}">
        <p14:creationId xmlns:p14="http://schemas.microsoft.com/office/powerpoint/2010/main" val="14083236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altLang="en-US"/>
              <a:t>Requirement Documentation includes</a:t>
            </a:r>
          </a:p>
        </p:txBody>
      </p:sp>
      <p:sp>
        <p:nvSpPr>
          <p:cNvPr id="3" name="Content Placeholder 2"/>
          <p:cNvSpPr>
            <a:spLocks noGrp="1"/>
          </p:cNvSpPr>
          <p:nvPr>
            <p:ph idx="1"/>
          </p:nvPr>
        </p:nvSpPr>
        <p:spPr>
          <a:xfrm>
            <a:off x="457200" y="990600"/>
            <a:ext cx="8229600" cy="5105400"/>
          </a:xfrm>
        </p:spPr>
        <p:txBody>
          <a:bodyPr>
            <a:normAutofit fontScale="62500" lnSpcReduction="20000"/>
          </a:bodyPr>
          <a:lstStyle/>
          <a:p>
            <a:pPr>
              <a:defRPr/>
            </a:pPr>
            <a:endParaRPr lang="en-US"/>
          </a:p>
          <a:p>
            <a:pPr>
              <a:defRPr/>
            </a:pPr>
            <a:r>
              <a:rPr lang="en-US"/>
              <a:t>Business need or </a:t>
            </a:r>
            <a:r>
              <a:rPr lang="en-US" b="1" u="sng"/>
              <a:t>opportunity to be seized</a:t>
            </a:r>
            <a:r>
              <a:rPr lang="en-US"/>
              <a:t>, describing the limitation of the current situation and why the project has been undertaken</a:t>
            </a:r>
          </a:p>
          <a:p>
            <a:pPr>
              <a:defRPr/>
            </a:pPr>
            <a:r>
              <a:rPr lang="en-US"/>
              <a:t>Business and project </a:t>
            </a:r>
            <a:r>
              <a:rPr lang="en-US" b="1" u="sng"/>
              <a:t>objectives</a:t>
            </a:r>
            <a:r>
              <a:rPr lang="en-US"/>
              <a:t> for traceability</a:t>
            </a:r>
          </a:p>
          <a:p>
            <a:pPr>
              <a:defRPr/>
            </a:pPr>
            <a:r>
              <a:rPr lang="en-US" b="1" u="sng"/>
              <a:t>Functional requirements</a:t>
            </a:r>
            <a:r>
              <a:rPr lang="en-US"/>
              <a:t>, describing business process, information, and interaction with the product, as appropriate which can be documented textually in a requirements list, in models, or both</a:t>
            </a:r>
          </a:p>
          <a:p>
            <a:pPr>
              <a:defRPr/>
            </a:pPr>
            <a:r>
              <a:rPr lang="en-US" b="1" u="sng"/>
              <a:t>Non-functional requirements </a:t>
            </a:r>
            <a:r>
              <a:rPr lang="en-US"/>
              <a:t>like SLA, performance, safety, security, compliance, supportability, retention/purge</a:t>
            </a:r>
          </a:p>
          <a:p>
            <a:pPr>
              <a:defRPr/>
            </a:pPr>
            <a:r>
              <a:rPr lang="en-US" b="1" u="sng"/>
              <a:t>Quality requirements</a:t>
            </a:r>
          </a:p>
          <a:p>
            <a:pPr>
              <a:defRPr/>
            </a:pPr>
            <a:r>
              <a:rPr lang="en-US" b="1" u="sng"/>
              <a:t>Acceptance criteria</a:t>
            </a:r>
          </a:p>
          <a:p>
            <a:pPr>
              <a:defRPr/>
            </a:pPr>
            <a:r>
              <a:rPr lang="en-US" b="1" u="sng"/>
              <a:t>Business rules </a:t>
            </a:r>
            <a:r>
              <a:rPr lang="en-US"/>
              <a:t>stating the guiding principles</a:t>
            </a:r>
          </a:p>
          <a:p>
            <a:pPr>
              <a:defRPr/>
            </a:pPr>
            <a:r>
              <a:rPr lang="en-US" b="1" u="sng"/>
              <a:t>Impacts to other </a:t>
            </a:r>
            <a:r>
              <a:rPr lang="en-US"/>
              <a:t>organizational areas call centre, technology centre, sales force</a:t>
            </a:r>
          </a:p>
          <a:p>
            <a:pPr>
              <a:defRPr/>
            </a:pPr>
            <a:r>
              <a:rPr lang="en-US"/>
              <a:t>Impacts to other entities inside or outside the performing organization</a:t>
            </a:r>
          </a:p>
          <a:p>
            <a:pPr>
              <a:defRPr/>
            </a:pPr>
            <a:r>
              <a:rPr lang="en-US" b="1" u="sng"/>
              <a:t>Support and training </a:t>
            </a:r>
            <a:r>
              <a:rPr lang="en-US"/>
              <a:t>requirements</a:t>
            </a:r>
          </a:p>
          <a:p>
            <a:pPr>
              <a:defRPr/>
            </a:pPr>
            <a:r>
              <a:rPr lang="en-US"/>
              <a:t>Requirements </a:t>
            </a:r>
            <a:r>
              <a:rPr lang="en-US" b="1" u="sng"/>
              <a:t>assumptions and constraints</a:t>
            </a:r>
          </a:p>
          <a:p>
            <a:pPr>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589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ED88A26-76C8-4F03-9148-38562D8030C4}" type="slidenum">
              <a:rPr lang="en-US" altLang="en-US" sz="1200" smtClean="0">
                <a:solidFill>
                  <a:srgbClr val="898989"/>
                </a:solidFill>
              </a:rPr>
              <a:pPr>
                <a:spcBef>
                  <a:spcPct val="0"/>
                </a:spcBef>
                <a:buFontTx/>
                <a:buNone/>
              </a:pPr>
              <a:t>105</a:t>
            </a:fld>
            <a:endParaRPr lang="en-US" altLang="en-US" sz="1200">
              <a:solidFill>
                <a:srgbClr val="898989"/>
              </a:solidFill>
            </a:endParaRPr>
          </a:p>
        </p:txBody>
      </p:sp>
    </p:spTree>
    <p:extLst>
      <p:ext uri="{BB962C8B-B14F-4D97-AF65-F5344CB8AC3E}">
        <p14:creationId xmlns:p14="http://schemas.microsoft.com/office/powerpoint/2010/main" val="27074401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8"/>
          <p:cNvSpPr>
            <a:spLocks noGrp="1"/>
          </p:cNvSpPr>
          <p:nvPr>
            <p:ph type="title"/>
          </p:nvPr>
        </p:nvSpPr>
        <p:spPr/>
        <p:txBody>
          <a:bodyPr/>
          <a:lstStyle/>
          <a:p>
            <a:r>
              <a:rPr altLang="en-US"/>
              <a:t>Discussion/Exercise-7</a:t>
            </a:r>
          </a:p>
        </p:txBody>
      </p:sp>
      <p:sp>
        <p:nvSpPr>
          <p:cNvPr id="167939" name="Content Placeholder 9"/>
          <p:cNvSpPr>
            <a:spLocks noGrp="1"/>
          </p:cNvSpPr>
          <p:nvPr>
            <p:ph idx="1"/>
          </p:nvPr>
        </p:nvSpPr>
        <p:spPr/>
        <p:txBody>
          <a:bodyPr/>
          <a:lstStyle/>
          <a:p>
            <a:pPr marL="0" indent="0" algn="ctr">
              <a:buFont typeface="Wingdings" panose="05000000000000000000" pitchFamily="2" charset="2"/>
              <a:buNone/>
            </a:pPr>
            <a:r>
              <a:rPr lang="en-US" altLang="en-US" sz="1800"/>
              <a:t>How to collect, analyze, document, prioritize, manage req; how change should be initiated and impact analysis done; Tracking changes, configuration management activities, RTM structure</a:t>
            </a:r>
          </a:p>
          <a:p>
            <a:pPr marL="342900" lvl="1" indent="-342900" algn="ctr">
              <a:buClr>
                <a:schemeClr val="accent1"/>
              </a:buClr>
              <a:buFont typeface="Wingdings" panose="05000000000000000000" pitchFamily="2" charset="2"/>
              <a:buNone/>
            </a:pPr>
            <a:r>
              <a:rPr lang="en-US" altLang="en-US" b="1">
                <a:solidFill>
                  <a:srgbClr val="0084CC"/>
                </a:solidFill>
              </a:rPr>
              <a:t>Write Requirement Management Plan for your projects  </a:t>
            </a:r>
            <a:r>
              <a:rPr lang="en-US" altLang="en-US" b="1">
                <a:solidFill>
                  <a:srgbClr val="FF0000"/>
                </a:solidFill>
              </a:rPr>
              <a:t>OR</a:t>
            </a:r>
          </a:p>
          <a:p>
            <a:pPr marL="342900" lvl="1" indent="-342900" algn="ctr">
              <a:buClr>
                <a:schemeClr val="accent1"/>
              </a:buClr>
              <a:buFont typeface="Wingdings" panose="05000000000000000000" pitchFamily="2" charset="2"/>
              <a:buNone/>
            </a:pPr>
            <a:r>
              <a:rPr lang="en-US" altLang="en-US" b="1">
                <a:solidFill>
                  <a:srgbClr val="0084CC"/>
                </a:solidFill>
              </a:rPr>
              <a:t>Write Columns of RTM for your project</a:t>
            </a:r>
            <a:endParaRPr lang="en-US" altLang="en-US"/>
          </a:p>
        </p:txBody>
      </p:sp>
      <p:sp>
        <p:nvSpPr>
          <p:cNvPr id="167940" name="Content Placeholder 10"/>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6794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83F2E-D1B4-49B4-B6B5-AD5C37B34433}" type="slidenum">
              <a:rPr lang="en-US" altLang="en-US" sz="1200" smtClean="0">
                <a:solidFill>
                  <a:srgbClr val="898989"/>
                </a:solidFill>
              </a:rPr>
              <a:pPr>
                <a:spcBef>
                  <a:spcPct val="0"/>
                </a:spcBef>
                <a:buFontTx/>
                <a:buNone/>
              </a:pPr>
              <a:t>106</a:t>
            </a:fld>
            <a:endParaRPr lang="en-US" altLang="en-US" sz="1200">
              <a:solidFill>
                <a:srgbClr val="898989"/>
              </a:solidFill>
            </a:endParaRPr>
          </a:p>
        </p:txBody>
      </p:sp>
    </p:spTree>
    <p:extLst>
      <p:ext uri="{BB962C8B-B14F-4D97-AF65-F5344CB8AC3E}">
        <p14:creationId xmlns:p14="http://schemas.microsoft.com/office/powerpoint/2010/main" val="558264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p:txBody>
          <a:bodyPr/>
          <a:lstStyle/>
          <a:p>
            <a:r>
              <a:rPr lang="en-US" altLang="en-US" dirty="0"/>
              <a:t>10</a:t>
            </a:r>
            <a:r>
              <a:rPr altLang="en-US" dirty="0"/>
              <a:t>. Define Scope</a:t>
            </a:r>
          </a:p>
        </p:txBody>
      </p:sp>
      <p:sp>
        <p:nvSpPr>
          <p:cNvPr id="16998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Developing a detailed description of the project and product. </a:t>
            </a:r>
          </a:p>
          <a:p>
            <a:pPr algn="just"/>
            <a:endParaRPr lang="en-US" altLang="en-US" sz="3600"/>
          </a:p>
        </p:txBody>
      </p:sp>
      <p:pic>
        <p:nvPicPr>
          <p:cNvPr id="169988" name="Picture 4" descr="D:\Works\Training-Material\My Pictures\PM-Images\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752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99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11F60A-F9B3-4B89-AB00-ADEED6E6FCCE}" type="slidenum">
              <a:rPr lang="en-US" altLang="en-US" sz="1200" smtClean="0">
                <a:solidFill>
                  <a:srgbClr val="898989"/>
                </a:solidFill>
              </a:rPr>
              <a:pPr>
                <a:spcBef>
                  <a:spcPct val="0"/>
                </a:spcBef>
                <a:buFontTx/>
                <a:buNone/>
              </a:pPr>
              <a:t>107</a:t>
            </a:fld>
            <a:endParaRPr lang="en-US" altLang="en-US" sz="1200">
              <a:solidFill>
                <a:srgbClr val="898989"/>
              </a:solidFill>
            </a:endParaRPr>
          </a:p>
        </p:txBody>
      </p:sp>
    </p:spTree>
    <p:extLst>
      <p:ext uri="{BB962C8B-B14F-4D97-AF65-F5344CB8AC3E}">
        <p14:creationId xmlns:p14="http://schemas.microsoft.com/office/powerpoint/2010/main" val="33300661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Decision making</a:t>
            </a:r>
          </a:p>
          <a:p>
            <a:pPr lvl="1"/>
            <a:r>
              <a:rPr lang="en-US" dirty="0"/>
              <a:t>• Multicriteria 	decision analysis</a:t>
            </a:r>
          </a:p>
          <a:p>
            <a:r>
              <a:rPr lang="en-US" dirty="0"/>
              <a:t>.4 Interpersonal and 	team skills</a:t>
            </a:r>
          </a:p>
          <a:p>
            <a:pPr lvl="1"/>
            <a:r>
              <a:rPr lang="en-US" dirty="0"/>
              <a:t>• Facilitation</a:t>
            </a:r>
          </a:p>
          <a:p>
            <a:r>
              <a:rPr lang="en-US" dirty="0"/>
              <a:t>.5 Product analysis</a:t>
            </a:r>
            <a:endParaRPr lang="en-US" altLang="en-US" dirty="0"/>
          </a:p>
        </p:txBody>
      </p:sp>
      <p:sp>
        <p:nvSpPr>
          <p:cNvPr id="1720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Scope</a:t>
            </a:r>
          </a:p>
        </p:txBody>
      </p:sp>
      <p:sp>
        <p:nvSpPr>
          <p:cNvPr id="172035" name="Content Placeholder 4"/>
          <p:cNvSpPr>
            <a:spLocks noGrp="1"/>
          </p:cNvSpPr>
          <p:nvPr>
            <p:ph sz="quarter" idx="12"/>
          </p:nvPr>
        </p:nvSpPr>
        <p:spPr/>
        <p:txBody>
          <a:bodyPr/>
          <a:lstStyle/>
          <a:p>
            <a:r>
              <a:rPr lang="en-US" dirty="0"/>
              <a:t>.1 Project charter</a:t>
            </a:r>
          </a:p>
          <a:p>
            <a:pPr defTabSz="347663"/>
            <a:r>
              <a:rPr lang="en-US" dirty="0"/>
              <a:t>.2 Project management 	plan</a:t>
            </a:r>
          </a:p>
          <a:p>
            <a:pPr lvl="1"/>
            <a:r>
              <a:rPr lang="en-US" dirty="0"/>
              <a:t>• Scope management 	plan</a:t>
            </a:r>
          </a:p>
          <a:p>
            <a:r>
              <a:rPr lang="en-US" dirty="0"/>
              <a:t>.3 Project documents</a:t>
            </a:r>
          </a:p>
          <a:p>
            <a:pPr lvl="1"/>
            <a:r>
              <a:rPr lang="en-US" dirty="0"/>
              <a:t>• Assumption log</a:t>
            </a:r>
          </a:p>
          <a:p>
            <a:pPr lvl="1"/>
            <a:r>
              <a:rPr lang="en-US" dirty="0"/>
              <a:t>• Requirements 	documentation</a:t>
            </a:r>
          </a:p>
          <a:p>
            <a:pPr lvl="1"/>
            <a:r>
              <a:rPr lang="en-US" dirty="0"/>
              <a:t>• Risk register</a:t>
            </a:r>
          </a:p>
          <a:p>
            <a:r>
              <a:rPr lang="en-US" dirty="0"/>
              <a:t>.4 EEFs</a:t>
            </a:r>
          </a:p>
          <a:p>
            <a:r>
              <a:rPr lang="en-US" dirty="0"/>
              <a:t>.5 OPAs</a:t>
            </a:r>
            <a:endParaRPr lang="en-US" altLang="en-US" dirty="0"/>
          </a:p>
        </p:txBody>
      </p:sp>
      <p:sp>
        <p:nvSpPr>
          <p:cNvPr id="172037" name="Text Placeholder 6"/>
          <p:cNvSpPr>
            <a:spLocks noGrp="1"/>
          </p:cNvSpPr>
          <p:nvPr>
            <p:ph type="body" sz="quarter" idx="14"/>
          </p:nvPr>
        </p:nvSpPr>
        <p:spPr/>
        <p:txBody>
          <a:bodyPr/>
          <a:lstStyle/>
          <a:p>
            <a:r>
              <a:rPr lang="en-US" dirty="0"/>
              <a:t>.1 Project scope 	statement</a:t>
            </a:r>
          </a:p>
          <a:p>
            <a:r>
              <a:rPr lang="en-US" dirty="0"/>
              <a:t>.2 Project documents 	updates</a:t>
            </a:r>
          </a:p>
          <a:p>
            <a:pPr lvl="1"/>
            <a:r>
              <a:rPr lang="en-US" dirty="0"/>
              <a:t>• Assumption log</a:t>
            </a:r>
          </a:p>
          <a:p>
            <a:pPr lvl="1"/>
            <a:r>
              <a:rPr lang="en-US" dirty="0"/>
              <a:t>• Requirements 	documentation</a:t>
            </a:r>
          </a:p>
          <a:p>
            <a:pPr lvl="1"/>
            <a:r>
              <a:rPr lang="en-US" dirty="0"/>
              <a:t>• Requirements 	traceability matrix</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720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7A24ED-3816-4EDB-AB94-6C0DFAF7EFBD}" type="slidenum">
              <a:rPr lang="en-US" altLang="en-US" sz="1200" smtClean="0">
                <a:solidFill>
                  <a:srgbClr val="898989"/>
                </a:solidFill>
              </a:rPr>
              <a:pPr>
                <a:spcBef>
                  <a:spcPct val="0"/>
                </a:spcBef>
                <a:buFontTx/>
                <a:buNone/>
              </a:pPr>
              <a:t>108</a:t>
            </a:fld>
            <a:endParaRPr lang="en-US" altLang="en-US" sz="1200">
              <a:solidFill>
                <a:srgbClr val="898989"/>
              </a:solidFill>
            </a:endParaRPr>
          </a:p>
        </p:txBody>
      </p:sp>
    </p:spTree>
    <p:extLst>
      <p:ext uri="{BB962C8B-B14F-4D97-AF65-F5344CB8AC3E}">
        <p14:creationId xmlns:p14="http://schemas.microsoft.com/office/powerpoint/2010/main" val="17635814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7"/>
          <p:cNvSpPr>
            <a:spLocks noGrp="1"/>
          </p:cNvSpPr>
          <p:nvPr>
            <p:ph type="title"/>
          </p:nvPr>
        </p:nvSpPr>
        <p:spPr/>
        <p:txBody>
          <a:bodyPr/>
          <a:lstStyle/>
          <a:p>
            <a:r>
              <a:rPr altLang="en-US"/>
              <a:t>Define Scope</a:t>
            </a:r>
          </a:p>
        </p:txBody>
      </p:sp>
      <p:sp>
        <p:nvSpPr>
          <p:cNvPr id="9" name="Content Placeholder 8"/>
          <p:cNvSpPr>
            <a:spLocks noGrp="1"/>
          </p:cNvSpPr>
          <p:nvPr>
            <p:ph idx="1"/>
          </p:nvPr>
        </p:nvSpPr>
        <p:spPr>
          <a:xfrm>
            <a:off x="457200" y="990600"/>
            <a:ext cx="8229600" cy="5105400"/>
          </a:xfrm>
        </p:spPr>
        <p:txBody>
          <a:bodyPr>
            <a:normAutofit fontScale="92500" lnSpcReduction="20000"/>
          </a:bodyPr>
          <a:lstStyle/>
          <a:p>
            <a:pPr>
              <a:defRPr/>
            </a:pPr>
            <a:r>
              <a:rPr lang="en-US"/>
              <a:t>Product Analysis</a:t>
            </a:r>
          </a:p>
          <a:p>
            <a:pPr lvl="1">
              <a:defRPr/>
            </a:pPr>
            <a:r>
              <a:rPr lang="en-US"/>
              <a:t>Product breakdown</a:t>
            </a:r>
          </a:p>
          <a:p>
            <a:pPr lvl="1">
              <a:defRPr/>
            </a:pPr>
            <a:r>
              <a:rPr lang="en-US"/>
              <a:t>System analysis</a:t>
            </a:r>
          </a:p>
          <a:p>
            <a:pPr lvl="1">
              <a:defRPr/>
            </a:pPr>
            <a:r>
              <a:rPr lang="en-US"/>
              <a:t>Requirement analysis</a:t>
            </a:r>
          </a:p>
          <a:p>
            <a:pPr lvl="1">
              <a:defRPr/>
            </a:pPr>
            <a:r>
              <a:rPr lang="en-US"/>
              <a:t>System engineering: Deals with multiple complex systems</a:t>
            </a:r>
          </a:p>
          <a:p>
            <a:pPr lvl="1">
              <a:defRPr/>
            </a:pPr>
            <a:r>
              <a:rPr lang="en-US"/>
              <a:t>Value engineering: Functions, value, cost</a:t>
            </a:r>
          </a:p>
          <a:p>
            <a:pPr lvl="2">
              <a:defRPr/>
            </a:pPr>
            <a:r>
              <a:rPr lang="en-US"/>
              <a:t>Retain the function &amp; value and reduce the cost</a:t>
            </a:r>
          </a:p>
          <a:p>
            <a:pPr lvl="1">
              <a:defRPr/>
            </a:pPr>
            <a:r>
              <a:rPr lang="en-US"/>
              <a:t>Value analysis: Debate the function and its cost</a:t>
            </a:r>
          </a:p>
          <a:p>
            <a:pPr lvl="2">
              <a:defRPr/>
            </a:pPr>
            <a:r>
              <a:rPr lang="en-US"/>
              <a:t>Discuss the value of function </a:t>
            </a:r>
            <a:r>
              <a:rPr lang="en-US" err="1"/>
              <a:t>vs</a:t>
            </a:r>
            <a:r>
              <a:rPr lang="en-US"/>
              <a:t> the cost</a:t>
            </a:r>
          </a:p>
          <a:p>
            <a:pPr>
              <a:defRPr/>
            </a:pPr>
            <a:r>
              <a:rPr lang="en-US"/>
              <a:t>Alternative Identification</a:t>
            </a:r>
          </a:p>
          <a:p>
            <a:pPr lvl="1">
              <a:defRPr/>
            </a:pPr>
            <a:r>
              <a:rPr lang="en-US"/>
              <a:t>Alternative way of doing work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40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49D95BD-70F3-4518-9037-E71B3795A366}" type="slidenum">
              <a:rPr lang="en-US" altLang="en-US" sz="1200" smtClean="0">
                <a:solidFill>
                  <a:srgbClr val="898989"/>
                </a:solidFill>
              </a:rPr>
              <a:pPr>
                <a:spcBef>
                  <a:spcPct val="0"/>
                </a:spcBef>
                <a:buFontTx/>
                <a:buNone/>
              </a:pPr>
              <a:t>109</a:t>
            </a:fld>
            <a:endParaRPr lang="en-US" altLang="en-US" sz="1200">
              <a:solidFill>
                <a:srgbClr val="898989"/>
              </a:solidFill>
            </a:endParaRPr>
          </a:p>
        </p:txBody>
      </p:sp>
    </p:spTree>
    <p:extLst>
      <p:ext uri="{BB962C8B-B14F-4D97-AF65-F5344CB8AC3E}">
        <p14:creationId xmlns:p14="http://schemas.microsoft.com/office/powerpoint/2010/main" val="291508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Contrast Projects &amp; Operations</a:t>
            </a:r>
          </a:p>
        </p:txBody>
      </p:sp>
      <p:sp>
        <p:nvSpPr>
          <p:cNvPr id="30723" name="Title 4"/>
          <p:cNvSpPr>
            <a:spLocks noGrp="1"/>
          </p:cNvSpPr>
          <p:nvPr>
            <p:ph type="title"/>
          </p:nvPr>
        </p:nvSpPr>
        <p:spPr/>
        <p:txBody>
          <a:bodyPr/>
          <a:lstStyle/>
          <a:p>
            <a:r>
              <a:rPr altLang="en-US">
                <a:ea typeface="Microsoft YaHei" panose="020B0503020204020204" pitchFamily="34" charset="-122"/>
              </a:rPr>
              <a:t>“Projects” different from “operations”?</a:t>
            </a:r>
            <a:endParaRPr altLang="en-US"/>
          </a:p>
        </p:txBody>
      </p:sp>
      <p:sp>
        <p:nvSpPr>
          <p:cNvPr id="7" name="Content Placeholder 6"/>
          <p:cNvSpPr>
            <a:spLocks noGrp="1"/>
          </p:cNvSpPr>
          <p:nvPr>
            <p:ph idx="1"/>
          </p:nvPr>
        </p:nvSpPr>
        <p:spPr>
          <a:xfrm>
            <a:off x="228600" y="990600"/>
            <a:ext cx="4343400" cy="5181600"/>
          </a:xfrm>
        </p:spPr>
        <p:txBody>
          <a:bodyPr>
            <a:normAutofit lnSpcReduction="10000"/>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b="1" dirty="0">
                <a:ea typeface="Microsoft YaHei" charset="0"/>
                <a:cs typeface="Microsoft YaHei" charset="0"/>
              </a:rPr>
              <a:t>Projects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Permanent Project Charter</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Catalyst for change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Unique product or service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Heterogeneous teams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Start and end date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Progressive elaboration</a:t>
            </a:r>
          </a:p>
          <a:p>
            <a:pPr>
              <a:buFont typeface="Arial" charset="0"/>
              <a:buChar char="•"/>
              <a:defRPr/>
            </a:pPr>
            <a:endParaRPr lang="en-US" dirty="0"/>
          </a:p>
        </p:txBody>
      </p:sp>
      <p:sp>
        <p:nvSpPr>
          <p:cNvPr id="30725" name="Content Placeholder 7"/>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072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93CB91-B540-4096-B15F-D913BE43C6AA}" type="slidenum">
              <a:rPr lang="en-US" altLang="en-US" sz="1200" smtClean="0">
                <a:solidFill>
                  <a:srgbClr val="898989"/>
                </a:solidFill>
              </a:rPr>
              <a:pPr>
                <a:spcBef>
                  <a:spcPct val="0"/>
                </a:spcBef>
                <a:buFontTx/>
                <a:buNone/>
              </a:pPr>
              <a:t>11</a:t>
            </a:fld>
            <a:endParaRPr lang="en-US" altLang="en-US" sz="1200">
              <a:solidFill>
                <a:srgbClr val="898989"/>
              </a:solidFill>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altLang="en-US"/>
              <a:t>Scope Statement</a:t>
            </a:r>
          </a:p>
        </p:txBody>
      </p:sp>
      <p:sp>
        <p:nvSpPr>
          <p:cNvPr id="176131"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Scope statement has following sections</a:t>
            </a:r>
          </a:p>
          <a:p>
            <a:pPr lvl="1"/>
            <a:r>
              <a:rPr lang="en-US" altLang="en-US"/>
              <a:t>Product Scope Description</a:t>
            </a:r>
          </a:p>
          <a:p>
            <a:pPr lvl="1"/>
            <a:r>
              <a:rPr lang="en-US" altLang="en-US"/>
              <a:t>Product Acceptance Criteria</a:t>
            </a:r>
          </a:p>
          <a:p>
            <a:pPr lvl="1"/>
            <a:r>
              <a:rPr lang="en-US" altLang="en-US"/>
              <a:t>Project Deliverables</a:t>
            </a:r>
          </a:p>
          <a:p>
            <a:pPr lvl="1"/>
            <a:r>
              <a:rPr lang="en-US" altLang="en-US"/>
              <a:t>Project Exclusions</a:t>
            </a:r>
          </a:p>
          <a:p>
            <a:pPr lvl="1"/>
            <a:r>
              <a:rPr lang="en-US" altLang="en-US"/>
              <a:t>Project Constraints (budget, imposed date, scheduled milestones, contractual provisions)</a:t>
            </a:r>
          </a:p>
          <a:p>
            <a:pPr lvl="1"/>
            <a:r>
              <a:rPr lang="en-US" altLang="en-US"/>
              <a:t>Project Assumptions</a:t>
            </a:r>
          </a:p>
          <a:p>
            <a:pPr lvl="1"/>
            <a:r>
              <a:rPr lang="en-US" altLang="en-US"/>
              <a:t>Organizational policies</a:t>
            </a:r>
          </a:p>
          <a:p>
            <a:pPr lvl="1"/>
            <a:r>
              <a:rPr lang="en-US" altLang="en-US"/>
              <a:t>Available skilled resources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61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B9F89A-F3A5-4DF8-B3C1-A6777C701179}" type="slidenum">
              <a:rPr lang="en-US" altLang="en-US" sz="1200" smtClean="0">
                <a:solidFill>
                  <a:srgbClr val="898989"/>
                </a:solidFill>
              </a:rPr>
              <a:pPr>
                <a:spcBef>
                  <a:spcPct val="0"/>
                </a:spcBef>
                <a:buFontTx/>
                <a:buNone/>
              </a:pPr>
              <a:t>110</a:t>
            </a:fld>
            <a:endParaRPr lang="en-US" altLang="en-US" sz="1200">
              <a:solidFill>
                <a:srgbClr val="898989"/>
              </a:solidFill>
            </a:endParaRPr>
          </a:p>
        </p:txBody>
      </p:sp>
    </p:spTree>
    <p:extLst>
      <p:ext uri="{BB962C8B-B14F-4D97-AF65-F5344CB8AC3E}">
        <p14:creationId xmlns:p14="http://schemas.microsoft.com/office/powerpoint/2010/main" val="24453600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7"/>
          <p:cNvSpPr>
            <a:spLocks noGrp="1"/>
          </p:cNvSpPr>
          <p:nvPr>
            <p:ph type="title"/>
          </p:nvPr>
        </p:nvSpPr>
        <p:spPr/>
        <p:txBody>
          <a:bodyPr/>
          <a:lstStyle/>
          <a:p>
            <a:r>
              <a:rPr altLang="en-US"/>
              <a:t>Discussion/Exercise 8</a:t>
            </a:r>
          </a:p>
        </p:txBody>
      </p:sp>
      <p:sp>
        <p:nvSpPr>
          <p:cNvPr id="178179" name="Content Placeholder 8"/>
          <p:cNvSpPr>
            <a:spLocks noGrp="1"/>
          </p:cNvSpPr>
          <p:nvPr>
            <p:ph idx="1"/>
          </p:nvPr>
        </p:nvSpPr>
        <p:spPr/>
        <p:txBody>
          <a:bodyPr/>
          <a:lstStyle/>
          <a:p>
            <a:pPr marL="0" indent="0" algn="ctr">
              <a:buFont typeface="Wingdings" panose="05000000000000000000" pitchFamily="2" charset="2"/>
              <a:buNone/>
            </a:pPr>
            <a:r>
              <a:rPr lang="en-US" altLang="en-US" sz="1600"/>
              <a:t>Product Scope Description, Product Acceptance Criteria, Project Deliverables</a:t>
            </a:r>
          </a:p>
          <a:p>
            <a:pPr marL="0" indent="0" algn="ctr">
              <a:buFont typeface="Wingdings" panose="05000000000000000000" pitchFamily="2" charset="2"/>
              <a:buNone/>
            </a:pPr>
            <a:r>
              <a:rPr lang="en-US" altLang="en-US" sz="1600"/>
              <a:t>Project Exclusions, Project Constraints (budget, imposed date, scheduled milestones, contractual provisions), Project Assumptions, Organizational policies, Available skilled resources</a:t>
            </a:r>
          </a:p>
          <a:p>
            <a:pPr marL="0" indent="0" algn="ctr">
              <a:buFont typeface="Wingdings" panose="05000000000000000000" pitchFamily="2" charset="2"/>
              <a:buNone/>
            </a:pPr>
            <a:endParaRPr lang="en-US" altLang="en-US" sz="2800" b="1">
              <a:solidFill>
                <a:srgbClr val="0084CC"/>
              </a:solidFill>
            </a:endParaRPr>
          </a:p>
          <a:p>
            <a:pPr marL="0" indent="0" algn="ctr">
              <a:buFont typeface="Wingdings" panose="05000000000000000000" pitchFamily="2" charset="2"/>
              <a:buNone/>
            </a:pPr>
            <a:r>
              <a:rPr lang="en-US" altLang="en-US" sz="2800" b="1">
                <a:solidFill>
                  <a:srgbClr val="0084CC"/>
                </a:solidFill>
              </a:rPr>
              <a:t>Write Project Scope Statement for your project</a:t>
            </a:r>
          </a:p>
        </p:txBody>
      </p:sp>
      <p:sp>
        <p:nvSpPr>
          <p:cNvPr id="178180"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7818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190CA3-A896-457D-B8F5-5AE196611CEB}" type="slidenum">
              <a:rPr lang="en-US" altLang="en-US" sz="1200" smtClean="0">
                <a:solidFill>
                  <a:srgbClr val="898989"/>
                </a:solidFill>
              </a:rPr>
              <a:pPr>
                <a:spcBef>
                  <a:spcPct val="0"/>
                </a:spcBef>
                <a:buFontTx/>
                <a:buNone/>
              </a:pPr>
              <a:t>111</a:t>
            </a:fld>
            <a:endParaRPr lang="en-US" altLang="en-US" sz="1200">
              <a:solidFill>
                <a:srgbClr val="898989"/>
              </a:solidFill>
            </a:endParaRPr>
          </a:p>
        </p:txBody>
      </p:sp>
    </p:spTree>
    <p:extLst>
      <p:ext uri="{BB962C8B-B14F-4D97-AF65-F5344CB8AC3E}">
        <p14:creationId xmlns:p14="http://schemas.microsoft.com/office/powerpoint/2010/main" val="13719620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2"/>
          <p:cNvSpPr>
            <a:spLocks noGrp="1"/>
          </p:cNvSpPr>
          <p:nvPr>
            <p:ph type="title"/>
          </p:nvPr>
        </p:nvSpPr>
        <p:spPr/>
        <p:txBody>
          <a:bodyPr/>
          <a:lstStyle/>
          <a:p>
            <a:r>
              <a:rPr altLang="en-US" dirty="0"/>
              <a:t>1</a:t>
            </a:r>
            <a:r>
              <a:rPr lang="en-US" altLang="en-US" dirty="0"/>
              <a:t>1</a:t>
            </a:r>
            <a:r>
              <a:rPr altLang="en-US" dirty="0"/>
              <a:t>. Create WBS</a:t>
            </a:r>
          </a:p>
        </p:txBody>
      </p:sp>
      <p:sp>
        <p:nvSpPr>
          <p:cNvPr id="18022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Subdividing project deliverables and project work into smaller, more manageable components. </a:t>
            </a:r>
          </a:p>
          <a:p>
            <a:pPr>
              <a:lnSpc>
                <a:spcPct val="150000"/>
              </a:lnSpc>
              <a:buFont typeface="Arial" panose="020B0604020202020204" pitchFamily="34" charset="0"/>
              <a:buNone/>
            </a:pPr>
            <a:endParaRPr lang="en-US" altLang="en-US" sz="2800" b="1"/>
          </a:p>
          <a:p>
            <a:pPr algn="just"/>
            <a:endParaRPr lang="en-US" altLang="en-US" sz="3600"/>
          </a:p>
        </p:txBody>
      </p:sp>
      <p:pic>
        <p:nvPicPr>
          <p:cNvPr id="180228" name="Picture 4" descr="D:\Works\Training-Material\My Pictures\PM-Images\WBS-tre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38650"/>
            <a:ext cx="3124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02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F0C4FD-2432-4D0D-8065-11DA24E83358}" type="slidenum">
              <a:rPr lang="en-US" altLang="en-US" sz="1200" smtClean="0">
                <a:solidFill>
                  <a:srgbClr val="898989"/>
                </a:solidFill>
              </a:rPr>
              <a:pPr>
                <a:spcBef>
                  <a:spcPct val="0"/>
                </a:spcBef>
                <a:buFontTx/>
                <a:buNone/>
              </a:pPr>
              <a:t>112</a:t>
            </a:fld>
            <a:endParaRPr lang="en-US" altLang="en-US" sz="1200">
              <a:solidFill>
                <a:srgbClr val="898989"/>
              </a:solidFill>
            </a:endParaRPr>
          </a:p>
        </p:txBody>
      </p:sp>
    </p:spTree>
    <p:extLst>
      <p:ext uri="{BB962C8B-B14F-4D97-AF65-F5344CB8AC3E}">
        <p14:creationId xmlns:p14="http://schemas.microsoft.com/office/powerpoint/2010/main" val="9795995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Placeholder 5"/>
          <p:cNvSpPr>
            <a:spLocks noGrp="1"/>
          </p:cNvSpPr>
          <p:nvPr>
            <p:ph type="body" sz="quarter" idx="13"/>
          </p:nvPr>
        </p:nvSpPr>
        <p:spPr/>
        <p:txBody>
          <a:bodyPr/>
          <a:lstStyle/>
          <a:p>
            <a:r>
              <a:rPr lang="en-US" dirty="0"/>
              <a:t>.1 Expert judgment</a:t>
            </a:r>
          </a:p>
          <a:p>
            <a:r>
              <a:rPr lang="en-US" dirty="0"/>
              <a:t>.2 Decomposition</a:t>
            </a:r>
            <a:endParaRPr lang="en-US" altLang="en-US" dirty="0"/>
          </a:p>
        </p:txBody>
      </p:sp>
      <p:sp>
        <p:nvSpPr>
          <p:cNvPr id="1822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Create WBS</a:t>
            </a:r>
          </a:p>
        </p:txBody>
      </p:sp>
      <p:sp>
        <p:nvSpPr>
          <p:cNvPr id="182275" name="Content Placeholder 4"/>
          <p:cNvSpPr>
            <a:spLocks noGrp="1"/>
          </p:cNvSpPr>
          <p:nvPr>
            <p:ph sz="quarter" idx="12"/>
          </p:nvPr>
        </p:nvSpPr>
        <p:spPr/>
        <p:txBody>
          <a:bodyPr/>
          <a:lstStyle/>
          <a:p>
            <a:r>
              <a:rPr lang="en-US" dirty="0"/>
              <a:t>.1 Project management 	plan</a:t>
            </a:r>
          </a:p>
          <a:p>
            <a:pPr lvl="1"/>
            <a:r>
              <a:rPr lang="en-US" dirty="0"/>
              <a:t>• Scope management 	plan</a:t>
            </a:r>
          </a:p>
          <a:p>
            <a:r>
              <a:rPr lang="en-US" dirty="0"/>
              <a:t>.2 Project documents</a:t>
            </a:r>
          </a:p>
          <a:p>
            <a:pPr lvl="1"/>
            <a:r>
              <a:rPr lang="en-US" dirty="0"/>
              <a:t>• Project scope 	statement</a:t>
            </a:r>
          </a:p>
          <a:p>
            <a:pPr lvl="1"/>
            <a:r>
              <a:rPr lang="en-US" dirty="0"/>
              <a:t>• Requirements 	documentation</a:t>
            </a:r>
          </a:p>
          <a:p>
            <a:r>
              <a:rPr lang="en-US" dirty="0"/>
              <a:t>.3 EEFs</a:t>
            </a:r>
          </a:p>
          <a:p>
            <a:r>
              <a:rPr lang="en-US" dirty="0"/>
              <a:t>.4 OPAs</a:t>
            </a:r>
            <a:endParaRPr lang="en-US" altLang="en-US" dirty="0"/>
          </a:p>
        </p:txBody>
      </p:sp>
      <p:sp>
        <p:nvSpPr>
          <p:cNvPr id="182277" name="Text Placeholder 6"/>
          <p:cNvSpPr>
            <a:spLocks noGrp="1"/>
          </p:cNvSpPr>
          <p:nvPr>
            <p:ph type="body" sz="quarter" idx="14"/>
          </p:nvPr>
        </p:nvSpPr>
        <p:spPr/>
        <p:txBody>
          <a:bodyPr/>
          <a:lstStyle/>
          <a:p>
            <a:r>
              <a:rPr lang="en-US" dirty="0"/>
              <a:t>1 Scope baseline</a:t>
            </a:r>
          </a:p>
          <a:p>
            <a:r>
              <a:rPr lang="en-US" dirty="0"/>
              <a:t>.2 Project documents 	updates</a:t>
            </a:r>
          </a:p>
          <a:p>
            <a:pPr lvl="1"/>
            <a:r>
              <a:rPr lang="en-US" dirty="0"/>
              <a:t>• Assumption log</a:t>
            </a:r>
          </a:p>
          <a:p>
            <a:pPr lvl="1"/>
            <a:r>
              <a:rPr lang="en-US" dirty="0"/>
              <a:t>• Requirements 	documentation</a:t>
            </a:r>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822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0D9C40-9DA4-443C-BE95-0C093F779496}" type="slidenum">
              <a:rPr lang="en-US" altLang="en-US" sz="1200" smtClean="0">
                <a:solidFill>
                  <a:srgbClr val="898989"/>
                </a:solidFill>
              </a:rPr>
              <a:pPr>
                <a:spcBef>
                  <a:spcPct val="0"/>
                </a:spcBef>
                <a:buFontTx/>
                <a:buNone/>
              </a:pPr>
              <a:t>113</a:t>
            </a:fld>
            <a:endParaRPr lang="en-US" altLang="en-US" sz="1200">
              <a:solidFill>
                <a:srgbClr val="898989"/>
              </a:solidFill>
            </a:endParaRPr>
          </a:p>
        </p:txBody>
      </p:sp>
    </p:spTree>
    <p:extLst>
      <p:ext uri="{BB962C8B-B14F-4D97-AF65-F5344CB8AC3E}">
        <p14:creationId xmlns:p14="http://schemas.microsoft.com/office/powerpoint/2010/main" val="5411361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altLang="en-US"/>
              <a:t>Scope baseline</a:t>
            </a:r>
          </a:p>
        </p:txBody>
      </p:sp>
      <p:sp>
        <p:nvSpPr>
          <p:cNvPr id="1843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	Scope baseline is part of PMP, Scope baseline includes</a:t>
            </a:r>
          </a:p>
          <a:p>
            <a:pPr lvl="1"/>
            <a:r>
              <a:rPr lang="en-US" altLang="en-US"/>
              <a:t>Project Scope Statements</a:t>
            </a:r>
          </a:p>
          <a:p>
            <a:pPr lvl="1"/>
            <a:r>
              <a:rPr lang="en-US" altLang="en-US"/>
              <a:t>WBS</a:t>
            </a:r>
          </a:p>
          <a:p>
            <a:pPr lvl="1"/>
            <a:r>
              <a:rPr lang="en-US" altLang="en-US"/>
              <a:t>WBS Dictionary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326356-0773-45A1-80DC-66CDA744ED7A}" type="slidenum">
              <a:rPr lang="en-US" altLang="en-US" sz="1200" smtClean="0">
                <a:solidFill>
                  <a:srgbClr val="898989"/>
                </a:solidFill>
              </a:rPr>
              <a:pPr>
                <a:spcBef>
                  <a:spcPct val="0"/>
                </a:spcBef>
                <a:buFontTx/>
                <a:buNone/>
              </a:pPr>
              <a:t>114</a:t>
            </a:fld>
            <a:endParaRPr lang="en-US" altLang="en-US" sz="1200">
              <a:solidFill>
                <a:srgbClr val="898989"/>
              </a:solidFill>
            </a:endParaRPr>
          </a:p>
        </p:txBody>
      </p:sp>
    </p:spTree>
    <p:extLst>
      <p:ext uri="{BB962C8B-B14F-4D97-AF65-F5344CB8AC3E}">
        <p14:creationId xmlns:p14="http://schemas.microsoft.com/office/powerpoint/2010/main" val="9576986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4"/>
          <p:cNvSpPr>
            <a:spLocks noGrp="1"/>
          </p:cNvSpPr>
          <p:nvPr>
            <p:ph type="title"/>
          </p:nvPr>
        </p:nvSpPr>
        <p:spPr/>
        <p:txBody>
          <a:bodyPr/>
          <a:lstStyle/>
          <a:p>
            <a:r>
              <a:rPr altLang="en-US"/>
              <a:t>WBS Types</a:t>
            </a:r>
            <a:endParaRPr lang="en-IN" altLang="en-US"/>
          </a:p>
        </p:txBody>
      </p:sp>
      <p:sp>
        <p:nvSpPr>
          <p:cNvPr id="186371" name="Content Placeholder 5"/>
          <p:cNvSpPr>
            <a:spLocks noGrp="1"/>
          </p:cNvSpPr>
          <p:nvPr>
            <p:ph idx="1"/>
          </p:nvPr>
        </p:nvSpPr>
        <p:spPr>
          <a:xfrm>
            <a:off x="457200" y="990600"/>
            <a:ext cx="8229600" cy="5105400"/>
          </a:xfrm>
        </p:spPr>
        <p:txBody>
          <a:bodyPr/>
          <a:lstStyle/>
          <a:p>
            <a:r>
              <a:rPr lang="en-US" altLang="en-US"/>
              <a:t>Phase Driven</a:t>
            </a:r>
          </a:p>
          <a:p>
            <a:r>
              <a:rPr lang="en-US" altLang="en-US"/>
              <a:t>Department Driven</a:t>
            </a:r>
          </a:p>
          <a:p>
            <a:r>
              <a:rPr lang="en-US" altLang="en-US"/>
              <a:t>Milestone Driven</a:t>
            </a:r>
          </a:p>
          <a:p>
            <a:r>
              <a:rPr lang="en-US" altLang="en-US"/>
              <a:t>Component Driven</a:t>
            </a:r>
          </a:p>
          <a:p>
            <a:r>
              <a:rPr lang="en-US" altLang="en-US"/>
              <a:t>Location Driven</a:t>
            </a:r>
          </a:p>
          <a:p>
            <a:r>
              <a:rPr lang="en-US" altLang="en-US"/>
              <a:t>…….</a:t>
            </a:r>
            <a:endParaRPr lang="en-IN" alt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1863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54E076-CDBA-470D-A6B5-E0E77408AECB}" type="slidenum">
              <a:rPr lang="en-US" altLang="en-US" sz="1200" smtClean="0">
                <a:solidFill>
                  <a:srgbClr val="898989"/>
                </a:solidFill>
              </a:rPr>
              <a:pPr>
                <a:spcBef>
                  <a:spcPct val="0"/>
                </a:spcBef>
                <a:buFontTx/>
                <a:buNone/>
              </a:pPr>
              <a:t>115</a:t>
            </a:fld>
            <a:endParaRPr lang="en-US" altLang="en-US" sz="1200">
              <a:solidFill>
                <a:srgbClr val="898989"/>
              </a:solidFill>
            </a:endParaRPr>
          </a:p>
        </p:txBody>
      </p:sp>
    </p:spTree>
    <p:extLst>
      <p:ext uri="{BB962C8B-B14F-4D97-AF65-F5344CB8AC3E}">
        <p14:creationId xmlns:p14="http://schemas.microsoft.com/office/powerpoint/2010/main" val="30929306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4"/>
          <p:cNvSpPr>
            <a:spLocks noGrp="1"/>
          </p:cNvSpPr>
          <p:nvPr>
            <p:ph type="title"/>
          </p:nvPr>
        </p:nvSpPr>
        <p:spPr/>
        <p:txBody>
          <a:bodyPr/>
          <a:lstStyle/>
          <a:p>
            <a:r>
              <a:rPr altLang="en-US"/>
              <a:t>Phase oriented WBS</a:t>
            </a:r>
          </a:p>
        </p:txBody>
      </p:sp>
      <p:pic>
        <p:nvPicPr>
          <p:cNvPr id="188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014413"/>
            <a:ext cx="65436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8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10F84D-AA6F-4C43-B6BD-903C4F195315}" type="slidenum">
              <a:rPr lang="en-US" altLang="en-US" sz="1200" smtClean="0">
                <a:solidFill>
                  <a:srgbClr val="898989"/>
                </a:solidFill>
              </a:rPr>
              <a:pPr>
                <a:spcBef>
                  <a:spcPct val="0"/>
                </a:spcBef>
                <a:buFontTx/>
                <a:buNone/>
              </a:pPr>
              <a:t>116</a:t>
            </a:fld>
            <a:endParaRPr lang="en-US" altLang="en-US" sz="1200">
              <a:solidFill>
                <a:srgbClr val="898989"/>
              </a:solidFill>
            </a:endParaRPr>
          </a:p>
        </p:txBody>
      </p:sp>
    </p:spTree>
    <p:extLst>
      <p:ext uri="{BB962C8B-B14F-4D97-AF65-F5344CB8AC3E}">
        <p14:creationId xmlns:p14="http://schemas.microsoft.com/office/powerpoint/2010/main" val="18191557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4"/>
          <p:cNvSpPr>
            <a:spLocks noGrp="1"/>
          </p:cNvSpPr>
          <p:nvPr>
            <p:ph type="title"/>
          </p:nvPr>
        </p:nvSpPr>
        <p:spPr/>
        <p:txBody>
          <a:bodyPr/>
          <a:lstStyle/>
          <a:p>
            <a:r>
              <a:rPr altLang="en-US"/>
              <a:t>Department oriented WBS</a:t>
            </a:r>
          </a:p>
        </p:txBody>
      </p:sp>
      <p:pic>
        <p:nvPicPr>
          <p:cNvPr id="1904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1152525"/>
            <a:ext cx="7477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04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9F4945-2BB4-40AB-9E88-535042798C85}" type="slidenum">
              <a:rPr lang="en-US" altLang="en-US" sz="1200" smtClean="0">
                <a:solidFill>
                  <a:srgbClr val="898989"/>
                </a:solidFill>
              </a:rPr>
              <a:pPr>
                <a:spcBef>
                  <a:spcPct val="0"/>
                </a:spcBef>
                <a:buFontTx/>
                <a:buNone/>
              </a:pPr>
              <a:t>117</a:t>
            </a:fld>
            <a:endParaRPr lang="en-US" altLang="en-US" sz="1200">
              <a:solidFill>
                <a:srgbClr val="898989"/>
              </a:solidFill>
            </a:endParaRPr>
          </a:p>
        </p:txBody>
      </p:sp>
    </p:spTree>
    <p:extLst>
      <p:ext uri="{BB962C8B-B14F-4D97-AF65-F5344CB8AC3E}">
        <p14:creationId xmlns:p14="http://schemas.microsoft.com/office/powerpoint/2010/main" val="28541828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4"/>
          <p:cNvSpPr>
            <a:spLocks noGrp="1"/>
          </p:cNvSpPr>
          <p:nvPr>
            <p:ph type="title"/>
          </p:nvPr>
        </p:nvSpPr>
        <p:spPr/>
        <p:txBody>
          <a:bodyPr/>
          <a:lstStyle/>
          <a:p>
            <a:r>
              <a:rPr altLang="en-US"/>
              <a:t>Subproject Oriented WBS</a:t>
            </a:r>
          </a:p>
        </p:txBody>
      </p:sp>
      <p:pic>
        <p:nvPicPr>
          <p:cNvPr id="192515" name="Picture 5" descr="File:Work Breakdown Structure of Aircraft 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112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2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37927B-2D9E-4AA2-A32A-105D3FF744E1}" type="slidenum">
              <a:rPr lang="en-US" altLang="en-US" sz="1200" smtClean="0">
                <a:solidFill>
                  <a:srgbClr val="898989"/>
                </a:solidFill>
              </a:rPr>
              <a:pPr>
                <a:spcBef>
                  <a:spcPct val="0"/>
                </a:spcBef>
                <a:buFontTx/>
                <a:buNone/>
              </a:pPr>
              <a:t>118</a:t>
            </a:fld>
            <a:endParaRPr lang="en-US" altLang="en-US" sz="1200">
              <a:solidFill>
                <a:srgbClr val="898989"/>
              </a:solidFill>
            </a:endParaRPr>
          </a:p>
        </p:txBody>
      </p:sp>
    </p:spTree>
    <p:extLst>
      <p:ext uri="{BB962C8B-B14F-4D97-AF65-F5344CB8AC3E}">
        <p14:creationId xmlns:p14="http://schemas.microsoft.com/office/powerpoint/2010/main" val="35451252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9"/>
          <p:cNvSpPr>
            <a:spLocks noGrp="1"/>
          </p:cNvSpPr>
          <p:nvPr>
            <p:ph type="title"/>
          </p:nvPr>
        </p:nvSpPr>
        <p:spPr/>
        <p:txBody>
          <a:bodyPr/>
          <a:lstStyle/>
          <a:p>
            <a:r>
              <a:rPr altLang="en-US"/>
              <a:t>Discussion/Exercise 9</a:t>
            </a:r>
          </a:p>
        </p:txBody>
      </p:sp>
      <p:sp>
        <p:nvSpPr>
          <p:cNvPr id="194563" name="Content Placeholder 10"/>
          <p:cNvSpPr>
            <a:spLocks noGrp="1"/>
          </p:cNvSpPr>
          <p:nvPr>
            <p:ph idx="1"/>
          </p:nvPr>
        </p:nvSpPr>
        <p:spPr/>
        <p:txBody>
          <a:bodyPr/>
          <a:lstStyle/>
          <a:p>
            <a:endParaRPr lang="en-US" altLang="en-US" b="1"/>
          </a:p>
          <a:p>
            <a:r>
              <a:rPr lang="en-US" altLang="en-US" b="1"/>
              <a:t>Write 2 Level WBS &amp; WBS Dictionary with min 5 deliverables for your project</a:t>
            </a:r>
          </a:p>
          <a:p>
            <a:endParaRPr lang="en-US" altLang="en-US"/>
          </a:p>
        </p:txBody>
      </p:sp>
      <p:sp>
        <p:nvSpPr>
          <p:cNvPr id="194564" name="Content Placeholder 11"/>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9456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DBC44D-91D6-4090-B514-983B08B7EC0F}" type="slidenum">
              <a:rPr lang="en-US" altLang="en-US" sz="1200" smtClean="0">
                <a:solidFill>
                  <a:srgbClr val="898989"/>
                </a:solidFill>
              </a:rPr>
              <a:pPr>
                <a:spcBef>
                  <a:spcPct val="0"/>
                </a:spcBef>
                <a:buFontTx/>
                <a:buNone/>
              </a:pPr>
              <a:t>119</a:t>
            </a:fld>
            <a:endParaRPr lang="en-US" altLang="en-US" sz="1200">
              <a:solidFill>
                <a:srgbClr val="898989"/>
              </a:solidFill>
            </a:endParaRPr>
          </a:p>
        </p:txBody>
      </p:sp>
    </p:spTree>
    <p:extLst>
      <p:ext uri="{BB962C8B-B14F-4D97-AF65-F5344CB8AC3E}">
        <p14:creationId xmlns:p14="http://schemas.microsoft.com/office/powerpoint/2010/main" val="80667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309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32771" name="AutoShape 2"/>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32772" name="Group 3"/>
          <p:cNvGrpSpPr>
            <a:grpSpLocks/>
          </p:cNvGrpSpPr>
          <p:nvPr/>
        </p:nvGrpSpPr>
        <p:grpSpPr bwMode="auto">
          <a:xfrm>
            <a:off x="4956175" y="1652588"/>
            <a:ext cx="1808163" cy="1241425"/>
            <a:chOff x="3122" y="1041"/>
            <a:chExt cx="1139" cy="782"/>
          </a:xfrm>
        </p:grpSpPr>
        <p:pic>
          <p:nvPicPr>
            <p:cNvPr id="327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2" name="Text Box 5"/>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Scope</a:t>
              </a:r>
            </a:p>
          </p:txBody>
        </p:sp>
      </p:grpSp>
      <p:grpSp>
        <p:nvGrpSpPr>
          <p:cNvPr id="32773" name="Group 6"/>
          <p:cNvGrpSpPr>
            <a:grpSpLocks/>
          </p:cNvGrpSpPr>
          <p:nvPr/>
        </p:nvGrpSpPr>
        <p:grpSpPr bwMode="auto">
          <a:xfrm>
            <a:off x="1841500" y="3627438"/>
            <a:ext cx="1095375" cy="1595437"/>
            <a:chOff x="1160" y="2285"/>
            <a:chExt cx="690" cy="1005"/>
          </a:xfrm>
        </p:grpSpPr>
        <p:pic>
          <p:nvPicPr>
            <p:cNvPr id="3278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0" name="Text Box 8"/>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Cost</a:t>
              </a:r>
            </a:p>
          </p:txBody>
        </p:sp>
      </p:grpSp>
      <p:grpSp>
        <p:nvGrpSpPr>
          <p:cNvPr id="32774" name="Group 9"/>
          <p:cNvGrpSpPr>
            <a:grpSpLocks/>
          </p:cNvGrpSpPr>
          <p:nvPr/>
        </p:nvGrpSpPr>
        <p:grpSpPr bwMode="auto">
          <a:xfrm>
            <a:off x="2444750" y="1620838"/>
            <a:ext cx="1728788" cy="1309687"/>
            <a:chOff x="1540" y="1021"/>
            <a:chExt cx="1089" cy="825"/>
          </a:xfrm>
        </p:grpSpPr>
        <p:pic>
          <p:nvPicPr>
            <p:cNvPr id="327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8" name="Text Box 11"/>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Risk</a:t>
              </a:r>
            </a:p>
          </p:txBody>
        </p:sp>
      </p:grpSp>
      <p:grpSp>
        <p:nvGrpSpPr>
          <p:cNvPr id="32775" name="Group 12"/>
          <p:cNvGrpSpPr>
            <a:grpSpLocks/>
          </p:cNvGrpSpPr>
          <p:nvPr/>
        </p:nvGrpSpPr>
        <p:grpSpPr bwMode="auto">
          <a:xfrm>
            <a:off x="6132513" y="3103563"/>
            <a:ext cx="1382712" cy="2374900"/>
            <a:chOff x="3863" y="1955"/>
            <a:chExt cx="871" cy="1496"/>
          </a:xfrm>
        </p:grpSpPr>
        <p:pic>
          <p:nvPicPr>
            <p:cNvPr id="3278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6" name="Text Box 14"/>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Schedule</a:t>
              </a:r>
            </a:p>
          </p:txBody>
        </p:sp>
      </p:grpSp>
      <p:grpSp>
        <p:nvGrpSpPr>
          <p:cNvPr id="32776" name="Group 15"/>
          <p:cNvGrpSpPr>
            <a:grpSpLocks/>
          </p:cNvGrpSpPr>
          <p:nvPr/>
        </p:nvGrpSpPr>
        <p:grpSpPr bwMode="auto">
          <a:xfrm>
            <a:off x="3444875" y="5102225"/>
            <a:ext cx="2552700" cy="631825"/>
            <a:chOff x="2170" y="3214"/>
            <a:chExt cx="1608" cy="398"/>
          </a:xfrm>
        </p:grpSpPr>
        <p:pic>
          <p:nvPicPr>
            <p:cNvPr id="32783"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4" name="Text Box 17"/>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Resource</a:t>
              </a:r>
            </a:p>
          </p:txBody>
        </p:sp>
      </p:grpSp>
      <p:grpSp>
        <p:nvGrpSpPr>
          <p:cNvPr id="32777" name="Group 18"/>
          <p:cNvGrpSpPr>
            <a:grpSpLocks/>
          </p:cNvGrpSpPr>
          <p:nvPr/>
        </p:nvGrpSpPr>
        <p:grpSpPr bwMode="auto">
          <a:xfrm>
            <a:off x="2914650" y="3163888"/>
            <a:ext cx="3313113" cy="1174750"/>
            <a:chOff x="1836" y="1993"/>
            <a:chExt cx="2087" cy="740"/>
          </a:xfrm>
        </p:grpSpPr>
        <p:pic>
          <p:nvPicPr>
            <p:cNvPr id="3278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2" name="Text Box 20"/>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and Product Quality</a:t>
              </a:r>
            </a:p>
          </p:txBody>
        </p:sp>
      </p:grpSp>
      <p:sp>
        <p:nvSpPr>
          <p:cNvPr id="32778" name="Title 23"/>
          <p:cNvSpPr>
            <a:spLocks noGrp="1"/>
          </p:cNvSpPr>
          <p:nvPr>
            <p:ph type="title"/>
          </p:nvPr>
        </p:nvSpPr>
        <p:spPr/>
        <p:txBody>
          <a:bodyPr/>
          <a:lstStyle/>
          <a:p>
            <a:r>
              <a:rPr altLang="en-US">
                <a:ea typeface="Microsoft YaHei" panose="020B0503020204020204" pitchFamily="34" charset="-122"/>
              </a:rPr>
              <a:t>Project Constraints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FB2A92-B06C-4B7E-A131-E07D00E610C0}" type="slidenum">
              <a:rPr lang="en-US" altLang="en-US" sz="1200" smtClean="0">
                <a:solidFill>
                  <a:srgbClr val="898989"/>
                </a:solidFill>
              </a:rPr>
              <a:pPr>
                <a:spcBef>
                  <a:spcPct val="0"/>
                </a:spcBef>
                <a:buFontTx/>
                <a:buNone/>
              </a:pPr>
              <a:t>12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2"/>
          <p:cNvSpPr>
            <a:spLocks noGrp="1"/>
          </p:cNvSpPr>
          <p:nvPr>
            <p:ph type="title"/>
          </p:nvPr>
        </p:nvSpPr>
        <p:spPr/>
        <p:txBody>
          <a:bodyPr/>
          <a:lstStyle/>
          <a:p>
            <a:r>
              <a:rPr altLang="en-US" dirty="0"/>
              <a:t>1</a:t>
            </a:r>
            <a:r>
              <a:rPr lang="en-US" altLang="en-US" dirty="0"/>
              <a:t>2</a:t>
            </a:r>
            <a:r>
              <a:rPr altLang="en-US" dirty="0"/>
              <a:t>. Validate Scope</a:t>
            </a:r>
          </a:p>
        </p:txBody>
      </p:sp>
      <p:sp>
        <p:nvSpPr>
          <p:cNvPr id="196611"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Formalizing acceptance of the completed project deliverables.</a:t>
            </a:r>
          </a:p>
        </p:txBody>
      </p:sp>
      <p:pic>
        <p:nvPicPr>
          <p:cNvPr id="196612" name="Picture 4" descr="D:\Works\Training-Material\My Pictures\PM-Images\Verify-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3738563"/>
            <a:ext cx="195262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66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BE697A-37C7-42ED-AC44-9E5BCA7886FE}" type="slidenum">
              <a:rPr lang="en-US" altLang="en-US" sz="1200" smtClean="0">
                <a:solidFill>
                  <a:srgbClr val="898989"/>
                </a:solidFill>
              </a:rPr>
              <a:pPr>
                <a:spcBef>
                  <a:spcPct val="0"/>
                </a:spcBef>
                <a:buFontTx/>
                <a:buNone/>
              </a:pPr>
              <a:t>120</a:t>
            </a:fld>
            <a:endParaRPr lang="en-US" altLang="en-US" sz="1200">
              <a:solidFill>
                <a:srgbClr val="898989"/>
              </a:solidFill>
            </a:endParaRPr>
          </a:p>
        </p:txBody>
      </p:sp>
    </p:spTree>
    <p:extLst>
      <p:ext uri="{BB962C8B-B14F-4D97-AF65-F5344CB8AC3E}">
        <p14:creationId xmlns:p14="http://schemas.microsoft.com/office/powerpoint/2010/main" val="2189567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Text Placeholder 5"/>
          <p:cNvSpPr>
            <a:spLocks noGrp="1"/>
          </p:cNvSpPr>
          <p:nvPr>
            <p:ph type="body" sz="quarter" idx="13"/>
          </p:nvPr>
        </p:nvSpPr>
        <p:spPr/>
        <p:txBody>
          <a:bodyPr/>
          <a:lstStyle/>
          <a:p>
            <a:r>
              <a:rPr lang="en-US" dirty="0"/>
              <a:t>.1 Inspection</a:t>
            </a:r>
          </a:p>
          <a:p>
            <a:r>
              <a:rPr lang="en-US" dirty="0"/>
              <a:t>.2 Decision making</a:t>
            </a:r>
          </a:p>
          <a:p>
            <a:pPr lvl="1"/>
            <a:r>
              <a:rPr lang="en-US" dirty="0"/>
              <a:t>• Voting</a:t>
            </a:r>
            <a:endParaRPr lang="en-US" altLang="en-US" dirty="0"/>
          </a:p>
        </p:txBody>
      </p:sp>
      <p:sp>
        <p:nvSpPr>
          <p:cNvPr id="198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Validate Scope</a:t>
            </a:r>
          </a:p>
        </p:txBody>
      </p:sp>
      <p:sp>
        <p:nvSpPr>
          <p:cNvPr id="198659" name="Content Placeholder 4"/>
          <p:cNvSpPr>
            <a:spLocks noGrp="1"/>
          </p:cNvSpPr>
          <p:nvPr>
            <p:ph sz="quarter" idx="12"/>
          </p:nvPr>
        </p:nvSpPr>
        <p:spPr/>
        <p:txBody>
          <a:bodyPr/>
          <a:lstStyle/>
          <a:p>
            <a:r>
              <a:rPr lang="en-US" sz="1800" dirty="0"/>
              <a:t>.1 Project management 	plan</a:t>
            </a:r>
          </a:p>
          <a:p>
            <a:pPr lvl="1"/>
            <a:r>
              <a:rPr lang="en-US" sz="1600" dirty="0"/>
              <a:t>• Scope management plan</a:t>
            </a:r>
          </a:p>
          <a:p>
            <a:pPr lvl="1"/>
            <a:r>
              <a:rPr lang="en-US" sz="1600" dirty="0"/>
              <a:t>• Requirements 	management plan</a:t>
            </a:r>
          </a:p>
          <a:p>
            <a:pPr lvl="1"/>
            <a:r>
              <a:rPr lang="en-US" sz="1600" dirty="0"/>
              <a:t>• Scope baseline</a:t>
            </a:r>
          </a:p>
          <a:p>
            <a:r>
              <a:rPr lang="en-US" sz="1800" dirty="0"/>
              <a:t>.2 Project documents</a:t>
            </a:r>
          </a:p>
          <a:p>
            <a:pPr lvl="1"/>
            <a:r>
              <a:rPr lang="en-US" sz="1600" dirty="0"/>
              <a:t>• Lessons learned register</a:t>
            </a:r>
          </a:p>
          <a:p>
            <a:pPr lvl="1"/>
            <a:r>
              <a:rPr lang="en-US" sz="1600" dirty="0"/>
              <a:t>• Quality reports</a:t>
            </a:r>
          </a:p>
          <a:p>
            <a:pPr lvl="1"/>
            <a:r>
              <a:rPr lang="en-US" sz="1600" dirty="0"/>
              <a:t>• Requirements 	documentation</a:t>
            </a:r>
          </a:p>
          <a:p>
            <a:pPr lvl="1"/>
            <a:r>
              <a:rPr lang="en-US" sz="1600" dirty="0"/>
              <a:t>• Requirements traceability 	matrix</a:t>
            </a:r>
          </a:p>
          <a:p>
            <a:r>
              <a:rPr lang="en-US" sz="1800" dirty="0"/>
              <a:t>.3 Verified deliverables</a:t>
            </a:r>
          </a:p>
          <a:p>
            <a:r>
              <a:rPr lang="en-US" sz="1800" dirty="0"/>
              <a:t>.4 Work performance data</a:t>
            </a:r>
            <a:endParaRPr lang="en-US" altLang="en-US" sz="1800" dirty="0"/>
          </a:p>
        </p:txBody>
      </p:sp>
      <p:sp>
        <p:nvSpPr>
          <p:cNvPr id="198661" name="Text Placeholder 6"/>
          <p:cNvSpPr>
            <a:spLocks noGrp="1"/>
          </p:cNvSpPr>
          <p:nvPr>
            <p:ph type="body" sz="quarter" idx="14"/>
          </p:nvPr>
        </p:nvSpPr>
        <p:spPr/>
        <p:txBody>
          <a:bodyPr/>
          <a:lstStyle/>
          <a:p>
            <a:r>
              <a:rPr lang="en-US" sz="1800" dirty="0"/>
              <a:t>.1 Accepted deliverables</a:t>
            </a:r>
          </a:p>
          <a:p>
            <a:r>
              <a:rPr lang="en-US" sz="1800" dirty="0"/>
              <a:t>.2 Work performance 	</a:t>
            </a:r>
            <a:r>
              <a:rPr lang="en-US" dirty="0"/>
              <a:t>information</a:t>
            </a:r>
          </a:p>
          <a:p>
            <a:r>
              <a:rPr lang="en-US" sz="1800" dirty="0"/>
              <a:t>.3 Change requests</a:t>
            </a:r>
          </a:p>
          <a:p>
            <a:r>
              <a:rPr lang="en-US" sz="1800" dirty="0"/>
              <a:t>.4 Project document 	updates</a:t>
            </a:r>
          </a:p>
          <a:p>
            <a:pPr lvl="1"/>
            <a:r>
              <a:rPr lang="en-US" sz="1600" dirty="0"/>
              <a:t>• Lessons learned register</a:t>
            </a:r>
          </a:p>
          <a:p>
            <a:pPr lvl="1"/>
            <a:r>
              <a:rPr lang="en-US" sz="1600" dirty="0"/>
              <a:t>• Requirements 	documentation</a:t>
            </a:r>
          </a:p>
          <a:p>
            <a:pPr lvl="1"/>
            <a:r>
              <a:rPr lang="en-US" sz="1600" dirty="0"/>
              <a:t>• Requirements traceability 	matrix</a:t>
            </a:r>
            <a:endParaRPr lang="en-US" altLang="en-US" sz="16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M&amp;C</a:t>
            </a:r>
          </a:p>
        </p:txBody>
      </p:sp>
      <p:sp>
        <p:nvSpPr>
          <p:cNvPr id="198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B64082-3D0B-477F-B1DA-B3B09F967BA2}" type="slidenum">
              <a:rPr lang="en-US" altLang="en-US" sz="1200" smtClean="0">
                <a:solidFill>
                  <a:srgbClr val="898989"/>
                </a:solidFill>
              </a:rPr>
              <a:pPr>
                <a:spcBef>
                  <a:spcPct val="0"/>
                </a:spcBef>
                <a:buFontTx/>
                <a:buNone/>
              </a:pPr>
              <a:t>121</a:t>
            </a:fld>
            <a:endParaRPr lang="en-US" altLang="en-US" sz="1200">
              <a:solidFill>
                <a:srgbClr val="898989"/>
              </a:solidFill>
            </a:endParaRPr>
          </a:p>
        </p:txBody>
      </p:sp>
    </p:spTree>
    <p:extLst>
      <p:ext uri="{BB962C8B-B14F-4D97-AF65-F5344CB8AC3E}">
        <p14:creationId xmlns:p14="http://schemas.microsoft.com/office/powerpoint/2010/main" val="27926520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7"/>
          <p:cNvSpPr>
            <a:spLocks noGrp="1"/>
          </p:cNvSpPr>
          <p:nvPr>
            <p:ph type="title"/>
          </p:nvPr>
        </p:nvSpPr>
        <p:spPr/>
        <p:txBody>
          <a:bodyPr/>
          <a:lstStyle/>
          <a:p>
            <a:r>
              <a:rPr altLang="en-US"/>
              <a:t>Discussion/Exercise 10</a:t>
            </a:r>
          </a:p>
        </p:txBody>
      </p:sp>
      <p:sp>
        <p:nvSpPr>
          <p:cNvPr id="200707" name="Content Placeholder 8"/>
          <p:cNvSpPr>
            <a:spLocks noGrp="1"/>
          </p:cNvSpPr>
          <p:nvPr>
            <p:ph idx="1"/>
          </p:nvPr>
        </p:nvSpPr>
        <p:spPr/>
        <p:txBody>
          <a:bodyPr/>
          <a:lstStyle/>
          <a:p>
            <a:endParaRPr lang="en-US" altLang="en-US" b="1"/>
          </a:p>
          <a:p>
            <a:r>
              <a:rPr lang="en-US" altLang="en-US" b="1"/>
              <a:t>Write verify scope activities for your project; also write the name of deliverables verified.</a:t>
            </a:r>
          </a:p>
          <a:p>
            <a:pPr>
              <a:buFont typeface="Arial" panose="020B0604020202020204" pitchFamily="34" charset="0"/>
              <a:buNone/>
            </a:pPr>
            <a:endParaRPr lang="en-US" altLang="en-US"/>
          </a:p>
        </p:txBody>
      </p:sp>
      <p:sp>
        <p:nvSpPr>
          <p:cNvPr id="200708"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071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CFBC6-381A-40FF-A500-13C279F940E6}" type="slidenum">
              <a:rPr lang="en-US" altLang="en-US" sz="1200" smtClean="0">
                <a:solidFill>
                  <a:srgbClr val="898989"/>
                </a:solidFill>
              </a:rPr>
              <a:pPr>
                <a:spcBef>
                  <a:spcPct val="0"/>
                </a:spcBef>
                <a:buFontTx/>
                <a:buNone/>
              </a:pPr>
              <a:t>122</a:t>
            </a:fld>
            <a:endParaRPr lang="en-US" altLang="en-US" sz="1200">
              <a:solidFill>
                <a:srgbClr val="898989"/>
              </a:solidFill>
            </a:endParaRPr>
          </a:p>
        </p:txBody>
      </p:sp>
    </p:spTree>
    <p:extLst>
      <p:ext uri="{BB962C8B-B14F-4D97-AF65-F5344CB8AC3E}">
        <p14:creationId xmlns:p14="http://schemas.microsoft.com/office/powerpoint/2010/main" val="42872486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2"/>
          <p:cNvSpPr>
            <a:spLocks noGrp="1"/>
          </p:cNvSpPr>
          <p:nvPr>
            <p:ph type="title"/>
          </p:nvPr>
        </p:nvSpPr>
        <p:spPr/>
        <p:txBody>
          <a:bodyPr/>
          <a:lstStyle/>
          <a:p>
            <a:r>
              <a:rPr altLang="en-US"/>
              <a:t>1</a:t>
            </a:r>
            <a:r>
              <a:rPr lang="en-US" altLang="en-US"/>
              <a:t>3</a:t>
            </a:r>
            <a:r>
              <a:rPr altLang="en-US"/>
              <a:t>. </a:t>
            </a:r>
            <a:r>
              <a:rPr altLang="en-US" dirty="0"/>
              <a:t>Control Scope</a:t>
            </a:r>
          </a:p>
        </p:txBody>
      </p:sp>
      <p:sp>
        <p:nvSpPr>
          <p:cNvPr id="202755"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Monitoring the status of the project and product scope and managing changes to the scope baseline.</a:t>
            </a:r>
          </a:p>
          <a:p>
            <a:pPr>
              <a:lnSpc>
                <a:spcPct val="150000"/>
              </a:lnSpc>
              <a:buFont typeface="Arial" panose="020B0604020202020204" pitchFamily="34" charset="0"/>
              <a:buNone/>
            </a:pPr>
            <a:endParaRPr lang="en-US" altLang="en-US" sz="2800" b="1"/>
          </a:p>
          <a:p>
            <a:pPr>
              <a:lnSpc>
                <a:spcPct val="150000"/>
              </a:lnSpc>
              <a:buFont typeface="Arial" panose="020B0604020202020204" pitchFamily="34" charset="0"/>
              <a:buNone/>
            </a:pPr>
            <a:endParaRPr lang="en-US" altLang="en-US" sz="2800" b="1"/>
          </a:p>
          <a:p>
            <a:pPr algn="just"/>
            <a:endParaRPr lang="en-US" altLang="en-US" sz="3600"/>
          </a:p>
        </p:txBody>
      </p:sp>
      <p:pic>
        <p:nvPicPr>
          <p:cNvPr id="202756" name="Picture 4" descr="D:\Works\Training-Material\My Pictures\PM-Images\Scope-Scree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8956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27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4D45EC-3C66-4386-B308-9293E38D6394}" type="slidenum">
              <a:rPr lang="en-US" altLang="en-US" sz="1200" smtClean="0">
                <a:solidFill>
                  <a:srgbClr val="898989"/>
                </a:solidFill>
              </a:rPr>
              <a:pPr>
                <a:spcBef>
                  <a:spcPct val="0"/>
                </a:spcBef>
                <a:buFontTx/>
                <a:buNone/>
              </a:pPr>
              <a:t>123</a:t>
            </a:fld>
            <a:endParaRPr lang="en-US" altLang="en-US" sz="1200">
              <a:solidFill>
                <a:srgbClr val="898989"/>
              </a:solidFill>
            </a:endParaRPr>
          </a:p>
        </p:txBody>
      </p:sp>
    </p:spTree>
    <p:extLst>
      <p:ext uri="{BB962C8B-B14F-4D97-AF65-F5344CB8AC3E}">
        <p14:creationId xmlns:p14="http://schemas.microsoft.com/office/powerpoint/2010/main" val="23254165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Text Placeholder 5"/>
          <p:cNvSpPr>
            <a:spLocks noGrp="1"/>
          </p:cNvSpPr>
          <p:nvPr>
            <p:ph type="body" sz="quarter" idx="13"/>
          </p:nvPr>
        </p:nvSpPr>
        <p:spPr/>
        <p:txBody>
          <a:bodyPr/>
          <a:lstStyle/>
          <a:p>
            <a:r>
              <a:rPr lang="en-US" dirty="0"/>
              <a:t>.1 Data analysis</a:t>
            </a:r>
          </a:p>
          <a:p>
            <a:pPr lvl="1"/>
            <a:r>
              <a:rPr lang="en-US" dirty="0"/>
              <a:t>• Variance analysis</a:t>
            </a:r>
          </a:p>
          <a:p>
            <a:pPr lvl="1"/>
            <a:r>
              <a:rPr lang="en-US" dirty="0"/>
              <a:t>• Trend analysis</a:t>
            </a:r>
            <a:endParaRPr lang="en-US" altLang="en-US" dirty="0"/>
          </a:p>
        </p:txBody>
      </p:sp>
      <p:sp>
        <p:nvSpPr>
          <p:cNvPr id="2048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Scope</a:t>
            </a:r>
          </a:p>
        </p:txBody>
      </p:sp>
      <p:sp>
        <p:nvSpPr>
          <p:cNvPr id="204803" name="Content Placeholder 4"/>
          <p:cNvSpPr>
            <a:spLocks noGrp="1"/>
          </p:cNvSpPr>
          <p:nvPr>
            <p:ph sz="quarter" idx="12"/>
          </p:nvPr>
        </p:nvSpPr>
        <p:spPr/>
        <p:txBody>
          <a:bodyPr/>
          <a:lstStyle/>
          <a:p>
            <a:r>
              <a:rPr lang="en-US" sz="1600" dirty="0"/>
              <a:t>.1 Project management plan</a:t>
            </a:r>
          </a:p>
          <a:p>
            <a:pPr lvl="1"/>
            <a:r>
              <a:rPr lang="en-US" sz="1400" dirty="0"/>
              <a:t>• Scope management plan</a:t>
            </a:r>
          </a:p>
          <a:p>
            <a:pPr lvl="1"/>
            <a:r>
              <a:rPr lang="en-US" sz="1400" dirty="0"/>
              <a:t>• Requirements management	plan</a:t>
            </a:r>
          </a:p>
          <a:p>
            <a:pPr lvl="1"/>
            <a:r>
              <a:rPr lang="en-US" sz="1400" dirty="0"/>
              <a:t>• Change management plan</a:t>
            </a:r>
          </a:p>
          <a:p>
            <a:pPr lvl="1"/>
            <a:r>
              <a:rPr lang="en-US" sz="1400" dirty="0"/>
              <a:t>• Configuration management 	plan</a:t>
            </a:r>
          </a:p>
          <a:p>
            <a:pPr lvl="1"/>
            <a:r>
              <a:rPr lang="en-US" sz="1400" dirty="0"/>
              <a:t>• Scope baseline</a:t>
            </a:r>
          </a:p>
          <a:p>
            <a:pPr lvl="1"/>
            <a:r>
              <a:rPr lang="en-US" sz="1400" dirty="0"/>
              <a:t>• Performance measurement 	baseline</a:t>
            </a:r>
            <a:endParaRPr lang="en-US" sz="1600" dirty="0"/>
          </a:p>
          <a:p>
            <a:r>
              <a:rPr lang="en-US" sz="1600" dirty="0"/>
              <a:t>.2 Project documents</a:t>
            </a:r>
          </a:p>
          <a:p>
            <a:pPr lvl="1"/>
            <a:r>
              <a:rPr lang="en-US" sz="1400" dirty="0"/>
              <a:t>• Lessons learned register</a:t>
            </a:r>
          </a:p>
          <a:p>
            <a:pPr lvl="1"/>
            <a:r>
              <a:rPr lang="en-US" sz="1400" dirty="0"/>
              <a:t>• Requirements documentation</a:t>
            </a:r>
          </a:p>
          <a:p>
            <a:pPr lvl="1"/>
            <a:r>
              <a:rPr lang="en-US" sz="1400" dirty="0"/>
              <a:t>• Requirements traceability 	matrix</a:t>
            </a:r>
          </a:p>
          <a:p>
            <a:r>
              <a:rPr lang="en-US" sz="1600" dirty="0"/>
              <a:t>.3 Work performance data</a:t>
            </a:r>
          </a:p>
          <a:p>
            <a:r>
              <a:rPr lang="en-US" sz="1600" dirty="0"/>
              <a:t>.4 OPAs</a:t>
            </a:r>
            <a:endParaRPr lang="en-US" altLang="en-US" sz="1600" dirty="0"/>
          </a:p>
        </p:txBody>
      </p:sp>
      <p:sp>
        <p:nvSpPr>
          <p:cNvPr id="204805" name="Text Placeholder 6"/>
          <p:cNvSpPr>
            <a:spLocks noGrp="1"/>
          </p:cNvSpPr>
          <p:nvPr>
            <p:ph type="body" sz="quarter" idx="14"/>
          </p:nvPr>
        </p:nvSpPr>
        <p:spPr/>
        <p:txBody>
          <a:bodyPr/>
          <a:lstStyle/>
          <a:p>
            <a:r>
              <a:rPr lang="en-US" sz="1600" dirty="0"/>
              <a:t>.1 Work performance 	information</a:t>
            </a:r>
          </a:p>
          <a:p>
            <a:r>
              <a:rPr lang="en-US" sz="1600" dirty="0"/>
              <a:t>.2 Change requests</a:t>
            </a:r>
          </a:p>
          <a:p>
            <a:r>
              <a:rPr lang="en-US" sz="1600" dirty="0"/>
              <a:t>.3 PMP updates</a:t>
            </a:r>
          </a:p>
          <a:p>
            <a:pPr lvl="1"/>
            <a:r>
              <a:rPr lang="en-US" sz="1400" dirty="0"/>
              <a:t>• Scope management plan</a:t>
            </a:r>
          </a:p>
          <a:p>
            <a:pPr lvl="1"/>
            <a:r>
              <a:rPr lang="en-US" sz="1400" dirty="0"/>
              <a:t>• Scope baseline</a:t>
            </a:r>
          </a:p>
          <a:p>
            <a:pPr lvl="1"/>
            <a:r>
              <a:rPr lang="en-US" sz="1400" dirty="0"/>
              <a:t>• Schedule baseline</a:t>
            </a:r>
          </a:p>
          <a:p>
            <a:pPr lvl="1"/>
            <a:r>
              <a:rPr lang="en-US" sz="1400" dirty="0"/>
              <a:t>• Cost baseline</a:t>
            </a:r>
          </a:p>
          <a:p>
            <a:pPr lvl="1"/>
            <a:r>
              <a:rPr lang="en-US" sz="1400" dirty="0"/>
              <a:t>• Performance measurement 	baseline</a:t>
            </a:r>
          </a:p>
          <a:p>
            <a:r>
              <a:rPr lang="en-US" sz="1600" dirty="0"/>
              <a:t>.4 Project documents 	updates</a:t>
            </a:r>
          </a:p>
          <a:p>
            <a:pPr lvl="1"/>
            <a:r>
              <a:rPr lang="en-US" sz="1400" dirty="0"/>
              <a:t>• Lessons learned register</a:t>
            </a:r>
          </a:p>
          <a:p>
            <a:pPr lvl="1"/>
            <a:r>
              <a:rPr lang="en-US" sz="1400" dirty="0"/>
              <a:t>• Requirements 	documentation</a:t>
            </a:r>
          </a:p>
          <a:p>
            <a:pPr lvl="1"/>
            <a:r>
              <a:rPr lang="en-US" sz="1400" dirty="0"/>
              <a:t>• Requirements traceability 	matrix</a:t>
            </a:r>
            <a:endParaRPr lang="en-US" altLang="en-US" sz="14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a:t>M&amp;C</a:t>
            </a:r>
            <a:endParaRPr lang="en-US" dirty="0"/>
          </a:p>
        </p:txBody>
      </p:sp>
      <p:sp>
        <p:nvSpPr>
          <p:cNvPr id="2048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18FA5-F99A-42E5-9B68-1E002FA9F9BA}" type="slidenum">
              <a:rPr lang="en-US" altLang="en-US" sz="1200" smtClean="0">
                <a:solidFill>
                  <a:srgbClr val="898989"/>
                </a:solidFill>
              </a:rPr>
              <a:pPr>
                <a:spcBef>
                  <a:spcPct val="0"/>
                </a:spcBef>
                <a:buFontTx/>
                <a:buNone/>
              </a:pPr>
              <a:t>124</a:t>
            </a:fld>
            <a:endParaRPr lang="en-US" altLang="en-US" sz="1200">
              <a:solidFill>
                <a:srgbClr val="898989"/>
              </a:solidFill>
            </a:endParaRPr>
          </a:p>
        </p:txBody>
      </p:sp>
    </p:spTree>
    <p:extLst>
      <p:ext uri="{BB962C8B-B14F-4D97-AF65-F5344CB8AC3E}">
        <p14:creationId xmlns:p14="http://schemas.microsoft.com/office/powerpoint/2010/main" val="23079181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7"/>
          <p:cNvSpPr>
            <a:spLocks noGrp="1"/>
          </p:cNvSpPr>
          <p:nvPr>
            <p:ph type="title"/>
          </p:nvPr>
        </p:nvSpPr>
        <p:spPr/>
        <p:txBody>
          <a:bodyPr/>
          <a:lstStyle/>
          <a:p>
            <a:r>
              <a:rPr altLang="en-US"/>
              <a:t>Discussion/Exercise-11</a:t>
            </a:r>
          </a:p>
        </p:txBody>
      </p:sp>
      <p:sp>
        <p:nvSpPr>
          <p:cNvPr id="206851" name="Content Placeholder 8"/>
          <p:cNvSpPr>
            <a:spLocks noGrp="1"/>
          </p:cNvSpPr>
          <p:nvPr>
            <p:ph idx="1"/>
          </p:nvPr>
        </p:nvSpPr>
        <p:spPr/>
        <p:txBody>
          <a:bodyPr/>
          <a:lstStyle/>
          <a:p>
            <a:endParaRPr lang="en-US" altLang="en-US" b="1"/>
          </a:p>
          <a:p>
            <a:r>
              <a:rPr lang="en-US" altLang="en-US" b="1"/>
              <a:t>Write work performance measurement metrics and their values for your project</a:t>
            </a:r>
          </a:p>
          <a:p>
            <a:endParaRPr lang="en-US" altLang="en-US"/>
          </a:p>
        </p:txBody>
      </p:sp>
      <p:sp>
        <p:nvSpPr>
          <p:cNvPr id="206852"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685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0DC796-763D-45DB-B6FB-CFFD27E7A164}" type="slidenum">
              <a:rPr lang="en-US" altLang="en-US" sz="1200" smtClean="0">
                <a:solidFill>
                  <a:srgbClr val="898989"/>
                </a:solidFill>
              </a:rPr>
              <a:pPr>
                <a:spcBef>
                  <a:spcPct val="0"/>
                </a:spcBef>
                <a:buFontTx/>
                <a:buNone/>
              </a:pPr>
              <a:t>125</a:t>
            </a:fld>
            <a:endParaRPr lang="en-US" altLang="en-US" sz="1200">
              <a:solidFill>
                <a:srgbClr val="898989"/>
              </a:solidFill>
            </a:endParaRPr>
          </a:p>
        </p:txBody>
      </p:sp>
    </p:spTree>
    <p:extLst>
      <p:ext uri="{BB962C8B-B14F-4D97-AF65-F5344CB8AC3E}">
        <p14:creationId xmlns:p14="http://schemas.microsoft.com/office/powerpoint/2010/main" val="37043447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88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DD6720-E452-49D9-AFCD-7348EAC08356}" type="slidenum">
              <a:rPr lang="en-US" altLang="en-US" sz="1200" smtClean="0">
                <a:solidFill>
                  <a:srgbClr val="898989"/>
                </a:solidFill>
              </a:rPr>
              <a:pPr>
                <a:spcBef>
                  <a:spcPct val="0"/>
                </a:spcBef>
                <a:buFontTx/>
                <a:buNone/>
              </a:pPr>
              <a:t>126</a:t>
            </a:fld>
            <a:endParaRPr lang="en-US" altLang="en-US" sz="1200">
              <a:solidFill>
                <a:srgbClr val="898989"/>
              </a:solidFill>
            </a:endParaRPr>
          </a:p>
        </p:txBody>
      </p:sp>
    </p:spTree>
    <p:extLst>
      <p:ext uri="{BB962C8B-B14F-4D97-AF65-F5344CB8AC3E}">
        <p14:creationId xmlns:p14="http://schemas.microsoft.com/office/powerpoint/2010/main" val="6183703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Time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2109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F6C760-26E3-40D8-B453-DDBCA9A48D66}" type="slidenum">
              <a:rPr lang="en-US" altLang="en-US" sz="1200" smtClean="0">
                <a:solidFill>
                  <a:srgbClr val="898989"/>
                </a:solidFill>
              </a:rPr>
              <a:pPr>
                <a:spcBef>
                  <a:spcPct val="0"/>
                </a:spcBef>
                <a:buFontTx/>
                <a:buNone/>
              </a:pPr>
              <a:t>127</a:t>
            </a:fld>
            <a:endParaRPr lang="en-US" altLang="en-US" sz="1200">
              <a:solidFill>
                <a:srgbClr val="898989"/>
              </a:solidFill>
            </a:endParaRPr>
          </a:p>
        </p:txBody>
      </p:sp>
    </p:spTree>
    <p:extLst>
      <p:ext uri="{BB962C8B-B14F-4D97-AF65-F5344CB8AC3E}">
        <p14:creationId xmlns:p14="http://schemas.microsoft.com/office/powerpoint/2010/main" val="1135169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impleGant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329613"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Title 4"/>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2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BA19C5-B343-46CA-BADC-7448D67FD456}" type="slidenum">
              <a:rPr lang="en-US" altLang="en-US" sz="1200" smtClean="0">
                <a:solidFill>
                  <a:srgbClr val="898989"/>
                </a:solidFill>
              </a:rPr>
              <a:pPr>
                <a:spcBef>
                  <a:spcPct val="0"/>
                </a:spcBef>
                <a:buFontTx/>
                <a:buNone/>
              </a:pPr>
              <a:t>128</a:t>
            </a:fld>
            <a:endParaRPr lang="en-US" altLang="en-US" sz="1200">
              <a:solidFill>
                <a:srgbClr val="898989"/>
              </a:solidFill>
            </a:endParaRPr>
          </a:p>
        </p:txBody>
      </p:sp>
    </p:spTree>
    <p:extLst>
      <p:ext uri="{BB962C8B-B14F-4D97-AF65-F5344CB8AC3E}">
        <p14:creationId xmlns:p14="http://schemas.microsoft.com/office/powerpoint/2010/main" val="381502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15913" y="1065213"/>
            <a:ext cx="7651750" cy="989012"/>
          </a:xfrm>
          <a:prstGeom prst="rect">
            <a:avLst/>
          </a:prstGeom>
          <a:noFill/>
          <a:ln w="9525">
            <a:noFill/>
            <a:miter lim="800000"/>
            <a:headEnd/>
            <a:tailEnd/>
          </a:ln>
        </p:spPr>
        <p:txBody>
          <a:bodyPr/>
          <a:lstStyle/>
          <a:p>
            <a:pPr lvl="1" eaLnBrk="1" hangingPunct="1">
              <a:lnSpc>
                <a:spcPct val="150000"/>
              </a:lnSpc>
              <a:defRPr/>
            </a:pPr>
            <a:r>
              <a:rPr lang="en-US" sz="2000" dirty="0">
                <a:latin typeface="Arial" charset="0"/>
              </a:rPr>
              <a:t>“Doing your project without a plan is like watching television with someone else holding the remote control”- Peter </a:t>
            </a:r>
            <a:r>
              <a:rPr lang="en-US" sz="2000" dirty="0" err="1">
                <a:latin typeface="Arial" charset="0"/>
              </a:rPr>
              <a:t>Turla</a:t>
            </a:r>
            <a:endParaRPr lang="en-US" sz="2000" dirty="0">
              <a:latin typeface="Arial" charset="0"/>
            </a:endParaRPr>
          </a:p>
          <a:p>
            <a:pPr lvl="1" eaLnBrk="1" hangingPunct="1">
              <a:lnSpc>
                <a:spcPct val="150000"/>
              </a:lnSpc>
              <a:defRPr/>
            </a:pPr>
            <a:endParaRPr lang="en-US" sz="2000" b="1" dirty="0">
              <a:solidFill>
                <a:srgbClr val="0084CC"/>
              </a:solidFill>
              <a:latin typeface="+mn-lt"/>
            </a:endParaRPr>
          </a:p>
        </p:txBody>
      </p:sp>
      <p:sp>
        <p:nvSpPr>
          <p:cNvPr id="19" name="Rectangle 18"/>
          <p:cNvSpPr>
            <a:spLocks noChangeArrowheads="1"/>
          </p:cNvSpPr>
          <p:nvPr/>
        </p:nvSpPr>
        <p:spPr bwMode="auto">
          <a:xfrm>
            <a:off x="177800" y="3316288"/>
            <a:ext cx="786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ct val="150000"/>
              </a:lnSpc>
              <a:spcBef>
                <a:spcPct val="0"/>
              </a:spcBef>
              <a:buFontTx/>
              <a:buNone/>
            </a:pPr>
            <a:r>
              <a:rPr lang="en-US" altLang="en-US" sz="2000" dirty="0">
                <a:latin typeface="Arial" panose="020B0604020202020204" pitchFamily="34" charset="0"/>
              </a:rPr>
              <a:t>"I made this letter longer than usual because I lack the time to make it shorter." – Pascal</a:t>
            </a:r>
          </a:p>
        </p:txBody>
      </p:sp>
      <p:sp>
        <p:nvSpPr>
          <p:cNvPr id="20" name="Rectangle 19"/>
          <p:cNvSpPr/>
          <p:nvPr/>
        </p:nvSpPr>
        <p:spPr>
          <a:xfrm>
            <a:off x="1139825" y="4340225"/>
            <a:ext cx="7386638"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“Time is a great teacher, but unfortunately it kills all its pupils." - Hector Louis Berlioz</a:t>
            </a:r>
          </a:p>
        </p:txBody>
      </p:sp>
      <p:sp>
        <p:nvSpPr>
          <p:cNvPr id="21" name="Rectangle 20"/>
          <p:cNvSpPr/>
          <p:nvPr/>
        </p:nvSpPr>
        <p:spPr>
          <a:xfrm>
            <a:off x="1293813" y="2073275"/>
            <a:ext cx="7291387"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"The bad news is time flies. The good news is you're the pilot." - Michael </a:t>
            </a:r>
            <a:r>
              <a:rPr lang="en-US" sz="2000" dirty="0" err="1">
                <a:latin typeface="Arial" charset="0"/>
              </a:rPr>
              <a:t>Altshuler</a:t>
            </a:r>
            <a:r>
              <a:rPr lang="en-US" sz="2000" dirty="0">
                <a:latin typeface="Arial" charset="0"/>
              </a:rPr>
              <a:t> </a:t>
            </a:r>
            <a:endParaRPr lang="en-US" dirty="0">
              <a:latin typeface="Arial" charset="0"/>
            </a:endParaRPr>
          </a:p>
        </p:txBody>
      </p:sp>
      <p:sp>
        <p:nvSpPr>
          <p:cNvPr id="215046" name="Title 8"/>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50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20B2EC-D069-4769-B08D-FBE3315A5E19}" type="slidenum">
              <a:rPr lang="en-US" altLang="en-US" sz="1200" smtClean="0">
                <a:solidFill>
                  <a:srgbClr val="898989"/>
                </a:solidFill>
              </a:rPr>
              <a:pPr>
                <a:spcBef>
                  <a:spcPct val="0"/>
                </a:spcBef>
                <a:buFontTx/>
                <a:buNone/>
              </a:pPr>
              <a:t>129</a:t>
            </a:fld>
            <a:endParaRPr lang="en-US" altLang="en-US" sz="1200">
              <a:solidFill>
                <a:srgbClr val="898989"/>
              </a:solidFill>
            </a:endParaRPr>
          </a:p>
        </p:txBody>
      </p:sp>
    </p:spTree>
    <p:extLst>
      <p:ext uri="{BB962C8B-B14F-4D97-AF65-F5344CB8AC3E}">
        <p14:creationId xmlns:p14="http://schemas.microsoft.com/office/powerpoint/2010/main" val="683173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 grpId="0"/>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Phases</a:t>
            </a:r>
          </a:p>
        </p:txBody>
      </p:sp>
      <p:sp>
        <p:nvSpPr>
          <p:cNvPr id="36867"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36868" name="Title 3"/>
          <p:cNvSpPr>
            <a:spLocks noGrp="1"/>
          </p:cNvSpPr>
          <p:nvPr>
            <p:ph type="title"/>
          </p:nvPr>
        </p:nvSpPr>
        <p:spPr/>
        <p:txBody>
          <a:bodyPr/>
          <a:lstStyle/>
          <a:p>
            <a:r>
              <a:rPr altLang="en-US"/>
              <a:t>Project Phases</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Projects are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b="1" u="sng" dirty="0">
                <a:ea typeface="Microsoft YaHei" charset="0"/>
                <a:cs typeface="Microsoft YaHei" charset="0"/>
              </a:rPr>
              <a:t>Project life cycle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cyclical they are sequential</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deliverables but deliverables are part of a Phase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i="1" dirty="0">
                <a:solidFill>
                  <a:srgbClr val="FF0000"/>
                </a:solidFill>
                <a:ea typeface="Microsoft YaHei" charset="0"/>
                <a:cs typeface="Microsoft YaHei" charset="0"/>
              </a:rPr>
              <a:t>E.g. Product Feasibility, Product Prototyping, Product Design, Development, System Testing, Deployment, </a:t>
            </a:r>
            <a:r>
              <a:rPr lang="en-IN" i="1" dirty="0">
                <a:solidFill>
                  <a:srgbClr val="FF0000"/>
                </a:solidFill>
                <a:ea typeface="Microsoft YaHei" charset="0"/>
                <a:cs typeface="Microsoft YaHei" charset="0"/>
              </a:rPr>
              <a:t>Concept development, Customer requirements, Solution development, Build, Test, Transition, Commissioning</a:t>
            </a:r>
            <a:endParaRPr lang="en-US" i="1" dirty="0">
              <a:solidFill>
                <a:srgbClr val="FF0000"/>
              </a:solidFill>
              <a:ea typeface="Microsoft YaHei" charset="0"/>
              <a:cs typeface="Microsoft YaHei" charset="0"/>
            </a:endParaRPr>
          </a:p>
          <a:p>
            <a:pPr>
              <a:buFont typeface="Wingdings" pitchFamily="2" charset="2"/>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EBC528-5241-4354-82A0-B19BC73509A0}" type="slidenum">
              <a:rPr lang="en-US" altLang="en-US" sz="1200" smtClean="0">
                <a:solidFill>
                  <a:srgbClr val="898989"/>
                </a:solidFill>
              </a:rPr>
              <a:pPr>
                <a:spcBef>
                  <a:spcPct val="0"/>
                </a:spcBef>
                <a:buFontTx/>
                <a:buNone/>
              </a:pPr>
              <a:t>13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3"/>
          <p:cNvSpPr>
            <a:spLocks noGrp="1"/>
          </p:cNvSpPr>
          <p:nvPr>
            <p:ph type="title"/>
          </p:nvPr>
        </p:nvSpPr>
        <p:spPr/>
        <p:txBody>
          <a:bodyPr/>
          <a:lstStyle/>
          <a:p>
            <a:r>
              <a:rPr altLang="en-US"/>
              <a:t>Project Time Management</a:t>
            </a:r>
          </a:p>
        </p:txBody>
      </p:sp>
      <p:sp>
        <p:nvSpPr>
          <p:cNvPr id="217091" name="Content Placeholder 4"/>
          <p:cNvSpPr>
            <a:spLocks noGrp="1"/>
          </p:cNvSpPr>
          <p:nvPr>
            <p:ph idx="1"/>
          </p:nvPr>
        </p:nvSpPr>
        <p:spPr/>
        <p:txBody>
          <a:bodyPr/>
          <a:lstStyle/>
          <a:p>
            <a:pPr marL="342900" lvl="1" indent="-342900">
              <a:buFont typeface="Arial" panose="020B0604020202020204" pitchFamily="34" charset="0"/>
              <a:buNone/>
            </a:pPr>
            <a:r>
              <a:rPr lang="en-US" altLang="en-US"/>
              <a:t>	</a:t>
            </a:r>
            <a:r>
              <a:rPr lang="en-US" altLang="en-US" b="1"/>
              <a:t>Processes required to manage timely completion of the project.</a:t>
            </a:r>
          </a:p>
          <a:p>
            <a:pPr>
              <a:buFont typeface="Arial" panose="020B0604020202020204" pitchFamily="34" charset="0"/>
              <a:buNone/>
            </a:pPr>
            <a:endParaRPr lang="en-US" altLang="en-US"/>
          </a:p>
        </p:txBody>
      </p:sp>
      <p:pic>
        <p:nvPicPr>
          <p:cNvPr id="217092" name="Picture 4" descr="D:\Works\Training-Material\My Pictures\PM-Images\Time-Mgm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960813"/>
            <a:ext cx="243840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70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3A8905-1074-40D2-9178-8958EB59B79B}" type="slidenum">
              <a:rPr lang="en-US" altLang="en-US" sz="1200" smtClean="0">
                <a:solidFill>
                  <a:srgbClr val="898989"/>
                </a:solidFill>
              </a:rPr>
              <a:pPr>
                <a:spcBef>
                  <a:spcPct val="0"/>
                </a:spcBef>
                <a:buFontTx/>
                <a:buNone/>
              </a:pPr>
              <a:t>130</a:t>
            </a:fld>
            <a:endParaRPr lang="en-US" altLang="en-US" sz="1200">
              <a:solidFill>
                <a:srgbClr val="898989"/>
              </a:solidFill>
            </a:endParaRPr>
          </a:p>
        </p:txBody>
      </p:sp>
    </p:spTree>
    <p:extLst>
      <p:ext uri="{BB962C8B-B14F-4D97-AF65-F5344CB8AC3E}">
        <p14:creationId xmlns:p14="http://schemas.microsoft.com/office/powerpoint/2010/main" val="13048544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5"/>
          <p:cNvSpPr>
            <a:spLocks noGrp="1"/>
          </p:cNvSpPr>
          <p:nvPr>
            <p:ph type="title"/>
          </p:nvPr>
        </p:nvSpPr>
        <p:spPr/>
        <p:txBody>
          <a:bodyPr/>
          <a:lstStyle/>
          <a:p>
            <a:r>
              <a:rPr altLang="en-US"/>
              <a:t>Project Time Management</a:t>
            </a:r>
          </a:p>
        </p:txBody>
      </p:sp>
      <p:sp>
        <p:nvSpPr>
          <p:cNvPr id="11267" name="Content Placeholder 6"/>
          <p:cNvSpPr>
            <a:spLocks noGrp="1"/>
          </p:cNvSpPr>
          <p:nvPr>
            <p:ph idx="1"/>
          </p:nvPr>
        </p:nvSpPr>
        <p:spPr>
          <a:xfrm>
            <a:off x="457200" y="990600"/>
            <a:ext cx="8229600" cy="5105400"/>
          </a:xfrm>
        </p:spPr>
        <p:txBody>
          <a:bodyPr>
            <a:normAutofit/>
          </a:bodyPr>
          <a:lstStyle/>
          <a:p>
            <a:pPr marL="971550" lvl="1" indent="-514350">
              <a:lnSpc>
                <a:spcPct val="150000"/>
              </a:lnSpc>
              <a:buFont typeface="+mj-lt"/>
              <a:buAutoNum type="arabicPeriod" startAt="14"/>
              <a:defRPr/>
            </a:pPr>
            <a:r>
              <a:rPr lang="en-US" sz="3200" dirty="0"/>
              <a:t>Plan Schedule Management [PLANNING]</a:t>
            </a:r>
          </a:p>
          <a:p>
            <a:pPr marL="971550" lvl="1" indent="-514350">
              <a:lnSpc>
                <a:spcPct val="150000"/>
              </a:lnSpc>
              <a:buFont typeface="+mj-lt"/>
              <a:buAutoNum type="arabicPeriod" startAt="14"/>
              <a:defRPr/>
            </a:pPr>
            <a:r>
              <a:rPr lang="en-US" sz="3200" dirty="0"/>
              <a:t>Define Activities [PLANNING]</a:t>
            </a:r>
          </a:p>
          <a:p>
            <a:pPr marL="914400" lvl="1" indent="-457200">
              <a:lnSpc>
                <a:spcPct val="150000"/>
              </a:lnSpc>
              <a:buFont typeface="Calibri" pitchFamily="34" charset="0"/>
              <a:buAutoNum type="arabicPeriod" startAt="14"/>
              <a:defRPr/>
            </a:pPr>
            <a:r>
              <a:rPr lang="en-US" sz="3200" dirty="0"/>
              <a:t>Sequence Activities [PLANNING]</a:t>
            </a:r>
          </a:p>
          <a:p>
            <a:pPr marL="914400" lvl="1" indent="-457200">
              <a:lnSpc>
                <a:spcPct val="150000"/>
              </a:lnSpc>
              <a:buFont typeface="Calibri" pitchFamily="34" charset="0"/>
              <a:buAutoNum type="arabicPeriod" startAt="14"/>
              <a:defRPr/>
            </a:pPr>
            <a:r>
              <a:rPr lang="en-US" sz="3200" dirty="0"/>
              <a:t>Estimate Activity Durations [PLANNING]</a:t>
            </a:r>
          </a:p>
          <a:p>
            <a:pPr marL="914400" lvl="1" indent="-457200">
              <a:lnSpc>
                <a:spcPct val="150000"/>
              </a:lnSpc>
              <a:buFont typeface="Calibri" pitchFamily="34" charset="0"/>
              <a:buAutoNum type="arabicPeriod" startAt="14"/>
              <a:defRPr/>
            </a:pPr>
            <a:r>
              <a:rPr lang="en-US" sz="3200" dirty="0"/>
              <a:t>Develop Schedule [PLANNING]</a:t>
            </a:r>
          </a:p>
          <a:p>
            <a:pPr marL="914400" lvl="1" indent="-457200">
              <a:lnSpc>
                <a:spcPct val="150000"/>
              </a:lnSpc>
              <a:buFont typeface="Calibri" pitchFamily="34" charset="0"/>
              <a:buAutoNum type="arabicPeriod" startAt="14"/>
              <a:defRPr/>
            </a:pPr>
            <a:r>
              <a:rPr lang="en-US" sz="3200" dirty="0"/>
              <a:t>Control Schedule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9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648A25-28FE-4F84-BB1F-A0B816C67EA7}" type="slidenum">
              <a:rPr lang="en-US" altLang="en-US" sz="1200" smtClean="0">
                <a:solidFill>
                  <a:srgbClr val="898989"/>
                </a:solidFill>
              </a:rPr>
              <a:pPr>
                <a:spcBef>
                  <a:spcPct val="0"/>
                </a:spcBef>
                <a:buFontTx/>
                <a:buNone/>
              </a:pPr>
              <a:t>131</a:t>
            </a:fld>
            <a:endParaRPr lang="en-US" altLang="en-US" sz="1200">
              <a:solidFill>
                <a:srgbClr val="898989"/>
              </a:solidFill>
            </a:endParaRPr>
          </a:p>
        </p:txBody>
      </p:sp>
    </p:spTree>
    <p:extLst>
      <p:ext uri="{BB962C8B-B14F-4D97-AF65-F5344CB8AC3E}">
        <p14:creationId xmlns:p14="http://schemas.microsoft.com/office/powerpoint/2010/main" val="30163609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3"/>
          <p:cNvSpPr>
            <a:spLocks noGrp="1"/>
          </p:cNvSpPr>
          <p:nvPr>
            <p:ph type="title"/>
          </p:nvPr>
        </p:nvSpPr>
        <p:spPr/>
        <p:txBody>
          <a:bodyPr/>
          <a:lstStyle/>
          <a:p>
            <a:r>
              <a:rPr altLang="en-US"/>
              <a:t>13. Plan Schedule Management</a:t>
            </a:r>
          </a:p>
        </p:txBody>
      </p:sp>
      <p:sp>
        <p:nvSpPr>
          <p:cNvPr id="221187" name="Content Placeholder 4"/>
          <p:cNvSpPr>
            <a:spLocks noGrp="1"/>
          </p:cNvSpPr>
          <p:nvPr>
            <p:ph idx="1"/>
          </p:nvPr>
        </p:nvSpPr>
        <p:spPr/>
        <p:txBody>
          <a:bodyPr/>
          <a:lstStyle/>
          <a:p>
            <a:pPr marL="0" indent="0">
              <a:buFont typeface="Arial" panose="020B0604020202020204" pitchFamily="34" charset="0"/>
              <a:buNone/>
            </a:pPr>
            <a:r>
              <a:rPr lang="en-US" altLang="en-US" sz="4000"/>
              <a:t>Establishing the policies, procedures and documentation for planning, developing, managing, executing, and controlling the project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1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C04DB7-8DEC-4EDF-A58A-FEB333C88FAD}" type="slidenum">
              <a:rPr lang="en-US" altLang="en-US" sz="1200" smtClean="0">
                <a:solidFill>
                  <a:srgbClr val="898989"/>
                </a:solidFill>
              </a:rPr>
              <a:pPr>
                <a:spcBef>
                  <a:spcPct val="0"/>
                </a:spcBef>
                <a:buFontTx/>
                <a:buNone/>
              </a:pPr>
              <a:t>132</a:t>
            </a:fld>
            <a:endParaRPr lang="en-US" altLang="en-US" sz="1200">
              <a:solidFill>
                <a:srgbClr val="898989"/>
              </a:solidFill>
            </a:endParaRPr>
          </a:p>
        </p:txBody>
      </p:sp>
    </p:spTree>
    <p:extLst>
      <p:ext uri="{BB962C8B-B14F-4D97-AF65-F5344CB8AC3E}">
        <p14:creationId xmlns:p14="http://schemas.microsoft.com/office/powerpoint/2010/main" val="8979153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2232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Schedule Management</a:t>
            </a:r>
          </a:p>
        </p:txBody>
      </p:sp>
      <p:sp>
        <p:nvSpPr>
          <p:cNvPr id="22323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Scope management 	plan</a:t>
            </a:r>
          </a:p>
          <a:p>
            <a:pPr lvl="1"/>
            <a:r>
              <a:rPr lang="en-US" dirty="0"/>
              <a:t>• Development approach</a:t>
            </a:r>
          </a:p>
          <a:p>
            <a:r>
              <a:rPr lang="en-US" dirty="0"/>
              <a:t>.3 EEFs</a:t>
            </a:r>
          </a:p>
          <a:p>
            <a:r>
              <a:rPr lang="en-US" dirty="0"/>
              <a:t>.4 OPAs</a:t>
            </a:r>
            <a:endParaRPr lang="en-US" altLang="en-US" dirty="0"/>
          </a:p>
        </p:txBody>
      </p:sp>
      <p:sp>
        <p:nvSpPr>
          <p:cNvPr id="223237"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Schedule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32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1C6C70-63BD-4950-8383-8E64BE240F8D}" type="slidenum">
              <a:rPr lang="en-US" altLang="en-US" sz="1200" smtClean="0">
                <a:solidFill>
                  <a:srgbClr val="898989"/>
                </a:solidFill>
              </a:rPr>
              <a:pPr>
                <a:spcBef>
                  <a:spcPct val="0"/>
                </a:spcBef>
                <a:buFontTx/>
                <a:buNone/>
              </a:pPr>
              <a:t>133</a:t>
            </a:fld>
            <a:endParaRPr lang="en-US" altLang="en-US" sz="1200">
              <a:solidFill>
                <a:srgbClr val="898989"/>
              </a:solidFill>
            </a:endParaRPr>
          </a:p>
        </p:txBody>
      </p:sp>
    </p:spTree>
    <p:extLst>
      <p:ext uri="{BB962C8B-B14F-4D97-AF65-F5344CB8AC3E}">
        <p14:creationId xmlns:p14="http://schemas.microsoft.com/office/powerpoint/2010/main" val="18934047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7"/>
          <p:cNvSpPr>
            <a:spLocks noGrp="1"/>
          </p:cNvSpPr>
          <p:nvPr>
            <p:ph type="title"/>
          </p:nvPr>
        </p:nvSpPr>
        <p:spPr/>
        <p:txBody>
          <a:bodyPr/>
          <a:lstStyle/>
          <a:p>
            <a:r>
              <a:rPr altLang="en-US"/>
              <a:t>Schedule Management Plan</a:t>
            </a:r>
          </a:p>
        </p:txBody>
      </p:sp>
      <p:sp>
        <p:nvSpPr>
          <p:cNvPr id="9" name="Content Placeholder 8"/>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dirty="0"/>
              <a:t>It includes</a:t>
            </a:r>
          </a:p>
          <a:p>
            <a:pPr lvl="1">
              <a:defRPr/>
            </a:pPr>
            <a:r>
              <a:rPr lang="en-US" dirty="0"/>
              <a:t>Scheduling tools to be used</a:t>
            </a:r>
          </a:p>
          <a:p>
            <a:pPr lvl="1">
              <a:defRPr/>
            </a:pPr>
            <a:r>
              <a:rPr lang="en-US" dirty="0"/>
              <a:t>Level of accuracy</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a:t>
            </a:r>
          </a:p>
          <a:p>
            <a:pPr lvl="1">
              <a:defRPr/>
            </a:pPr>
            <a:r>
              <a:rPr lang="en-US" dirty="0"/>
              <a:t>Rules of performance measurement (baselines, %complete, fixed formula etc.)</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5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CF85BE-E7AE-4F93-ABE7-939F3357F444}" type="slidenum">
              <a:rPr lang="en-US" altLang="en-US" sz="1200" smtClean="0">
                <a:solidFill>
                  <a:srgbClr val="898989"/>
                </a:solidFill>
              </a:rPr>
              <a:pPr>
                <a:spcBef>
                  <a:spcPct val="0"/>
                </a:spcBef>
                <a:buFontTx/>
                <a:buNone/>
              </a:pPr>
              <a:t>134</a:t>
            </a:fld>
            <a:endParaRPr lang="en-US" altLang="en-US" sz="1200">
              <a:solidFill>
                <a:srgbClr val="898989"/>
              </a:solidFill>
            </a:endParaRPr>
          </a:p>
        </p:txBody>
      </p:sp>
    </p:spTree>
    <p:extLst>
      <p:ext uri="{BB962C8B-B14F-4D97-AF65-F5344CB8AC3E}">
        <p14:creationId xmlns:p14="http://schemas.microsoft.com/office/powerpoint/2010/main" val="12828933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3"/>
          <p:cNvSpPr>
            <a:spLocks noGrp="1"/>
          </p:cNvSpPr>
          <p:nvPr>
            <p:ph type="title"/>
          </p:nvPr>
        </p:nvSpPr>
        <p:spPr/>
        <p:txBody>
          <a:bodyPr/>
          <a:lstStyle/>
          <a:p>
            <a:r>
              <a:rPr altLang="en-US"/>
              <a:t>14. Define Activities</a:t>
            </a:r>
          </a:p>
        </p:txBody>
      </p:sp>
      <p:sp>
        <p:nvSpPr>
          <p:cNvPr id="227331" name="Content Placeholder 4"/>
          <p:cNvSpPr>
            <a:spLocks noGrp="1"/>
          </p:cNvSpPr>
          <p:nvPr>
            <p:ph idx="1"/>
          </p:nvPr>
        </p:nvSpPr>
        <p:spPr/>
        <p:txBody>
          <a:bodyPr/>
          <a:lstStyle/>
          <a:p>
            <a:pPr>
              <a:buFont typeface="Arial" panose="020B0604020202020204" pitchFamily="34" charset="0"/>
              <a:buNone/>
            </a:pPr>
            <a:r>
              <a:rPr lang="en-US" altLang="en-US" sz="4000"/>
              <a:t>	</a:t>
            </a:r>
            <a:r>
              <a:rPr lang="en-US" altLang="en-US" sz="4000" b="1"/>
              <a:t>Identifying the specific actions to be performed to produce the project deliverables</a:t>
            </a:r>
          </a:p>
          <a:p>
            <a:pPr>
              <a:buFont typeface="Arial" panose="020B0604020202020204" pitchFamily="34" charset="0"/>
              <a:buNone/>
            </a:pPr>
            <a:endParaRPr lang="en-US" altLang="en-US" sz="4000"/>
          </a:p>
        </p:txBody>
      </p:sp>
      <p:pic>
        <p:nvPicPr>
          <p:cNvPr id="227332" name="Picture 4" descr="D:\Works\Training-Material\My Pictures\PM-Images\Def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33900"/>
            <a:ext cx="21812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73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856EE4-ADE3-44A7-87B6-184A8539255E}" type="slidenum">
              <a:rPr lang="en-US" altLang="en-US" sz="1200" smtClean="0">
                <a:solidFill>
                  <a:srgbClr val="898989"/>
                </a:solidFill>
              </a:rPr>
              <a:pPr>
                <a:spcBef>
                  <a:spcPct val="0"/>
                </a:spcBef>
                <a:buFontTx/>
                <a:buNone/>
              </a:pPr>
              <a:t>135</a:t>
            </a:fld>
            <a:endParaRPr lang="en-US" altLang="en-US" sz="1200">
              <a:solidFill>
                <a:srgbClr val="898989"/>
              </a:solidFill>
            </a:endParaRPr>
          </a:p>
        </p:txBody>
      </p:sp>
    </p:spTree>
    <p:extLst>
      <p:ext uri="{BB962C8B-B14F-4D97-AF65-F5344CB8AC3E}">
        <p14:creationId xmlns:p14="http://schemas.microsoft.com/office/powerpoint/2010/main" val="34477870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Text Placeholder 5"/>
          <p:cNvSpPr>
            <a:spLocks noGrp="1"/>
          </p:cNvSpPr>
          <p:nvPr>
            <p:ph type="body" sz="quarter" idx="13"/>
          </p:nvPr>
        </p:nvSpPr>
        <p:spPr/>
        <p:txBody>
          <a:bodyPr/>
          <a:lstStyle/>
          <a:p>
            <a:r>
              <a:rPr lang="en-US" dirty="0"/>
              <a:t>.1 Expert judgment</a:t>
            </a:r>
          </a:p>
          <a:p>
            <a:r>
              <a:rPr lang="en-US" dirty="0"/>
              <a:t>.2 Decomposition</a:t>
            </a:r>
          </a:p>
          <a:p>
            <a:r>
              <a:rPr lang="en-US" dirty="0"/>
              <a:t>.3 Rolling wave 	planning</a:t>
            </a:r>
          </a:p>
          <a:p>
            <a:r>
              <a:rPr lang="en-US" dirty="0"/>
              <a:t>.4 Meetings</a:t>
            </a:r>
            <a:endParaRPr lang="en-US" altLang="en-US" dirty="0"/>
          </a:p>
        </p:txBody>
      </p:sp>
      <p:sp>
        <p:nvSpPr>
          <p:cNvPr id="2293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Activities</a:t>
            </a:r>
          </a:p>
        </p:txBody>
      </p:sp>
      <p:sp>
        <p:nvSpPr>
          <p:cNvPr id="229379" name="Content Placeholder 4"/>
          <p:cNvSpPr>
            <a:spLocks noGrp="1"/>
          </p:cNvSpPr>
          <p:nvPr>
            <p:ph sz="quarter" idx="12"/>
          </p:nvPr>
        </p:nvSpPr>
        <p:spPr/>
        <p:txBody>
          <a:bodyPr/>
          <a:lstStyle/>
          <a:p>
            <a:r>
              <a:rPr lang="en-US" dirty="0"/>
              <a:t>.1 Project management 	plan</a:t>
            </a:r>
          </a:p>
          <a:p>
            <a:pPr lvl="1"/>
            <a:r>
              <a:rPr lang="en-US" dirty="0"/>
              <a:t>• Schedule management 	plan</a:t>
            </a:r>
          </a:p>
          <a:p>
            <a:pPr lvl="1"/>
            <a:r>
              <a:rPr lang="en-US" dirty="0"/>
              <a:t>• Scope baseline</a:t>
            </a:r>
          </a:p>
          <a:p>
            <a:r>
              <a:rPr lang="en-US" dirty="0"/>
              <a:t>.2 EEFs</a:t>
            </a:r>
          </a:p>
          <a:p>
            <a:r>
              <a:rPr lang="en-US" dirty="0"/>
              <a:t>.3 OPAs</a:t>
            </a:r>
            <a:endParaRPr lang="en-US" altLang="en-US" dirty="0"/>
          </a:p>
        </p:txBody>
      </p:sp>
      <p:sp>
        <p:nvSpPr>
          <p:cNvPr id="229381" name="Text Placeholder 6"/>
          <p:cNvSpPr>
            <a:spLocks noGrp="1"/>
          </p:cNvSpPr>
          <p:nvPr>
            <p:ph type="body" sz="quarter" idx="14"/>
          </p:nvPr>
        </p:nvSpPr>
        <p:spPr/>
        <p:txBody>
          <a:bodyPr/>
          <a:lstStyle/>
          <a:p>
            <a:r>
              <a:rPr lang="en-US" dirty="0"/>
              <a:t>.1 Activity list</a:t>
            </a:r>
          </a:p>
          <a:p>
            <a:r>
              <a:rPr lang="en-US" dirty="0"/>
              <a:t>.2 Activity attributes</a:t>
            </a:r>
          </a:p>
          <a:p>
            <a:r>
              <a:rPr lang="en-US" dirty="0"/>
              <a:t>.3 Milestone list</a:t>
            </a:r>
          </a:p>
          <a:p>
            <a:r>
              <a:rPr lang="en-US" dirty="0"/>
              <a:t>.4 Change requests</a:t>
            </a:r>
          </a:p>
          <a:p>
            <a:r>
              <a:rPr lang="en-US" dirty="0"/>
              <a:t>.5 PMP updates</a:t>
            </a:r>
          </a:p>
          <a:p>
            <a:pPr lvl="1"/>
            <a:r>
              <a:rPr lang="en-US" dirty="0"/>
              <a:t>• Schedule baseline</a:t>
            </a:r>
          </a:p>
          <a:p>
            <a:pPr lvl="1"/>
            <a:r>
              <a:rPr lang="en-US" dirty="0"/>
              <a:t>• Cost baseline</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9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48A31A-9E51-4992-A4CC-CC275004C5F9}" type="slidenum">
              <a:rPr lang="en-US" altLang="en-US" sz="1200" smtClean="0">
                <a:solidFill>
                  <a:srgbClr val="898989"/>
                </a:solidFill>
              </a:rPr>
              <a:pPr>
                <a:spcBef>
                  <a:spcPct val="0"/>
                </a:spcBef>
                <a:buFontTx/>
                <a:buNone/>
              </a:pPr>
              <a:t>136</a:t>
            </a:fld>
            <a:endParaRPr lang="en-US" altLang="en-US" sz="1200">
              <a:solidFill>
                <a:srgbClr val="898989"/>
              </a:solidFill>
            </a:endParaRPr>
          </a:p>
        </p:txBody>
      </p:sp>
    </p:spTree>
    <p:extLst>
      <p:ext uri="{BB962C8B-B14F-4D97-AF65-F5344CB8AC3E}">
        <p14:creationId xmlns:p14="http://schemas.microsoft.com/office/powerpoint/2010/main" val="35911693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7"/>
          <p:cNvSpPr>
            <a:spLocks noGrp="1"/>
          </p:cNvSpPr>
          <p:nvPr>
            <p:ph type="title"/>
          </p:nvPr>
        </p:nvSpPr>
        <p:spPr/>
        <p:txBody>
          <a:bodyPr/>
          <a:lstStyle/>
          <a:p>
            <a:r>
              <a:rPr altLang="en-US"/>
              <a:t>Activity Attributes</a:t>
            </a:r>
          </a:p>
        </p:txBody>
      </p:sp>
      <p:sp>
        <p:nvSpPr>
          <p:cNvPr id="9" name="Content Placeholder 8"/>
          <p:cNvSpPr>
            <a:spLocks noGrp="1"/>
          </p:cNvSpPr>
          <p:nvPr>
            <p:ph idx="1"/>
          </p:nvPr>
        </p:nvSpPr>
        <p:spPr>
          <a:xfrm>
            <a:off x="457200" y="914400"/>
            <a:ext cx="8229600" cy="5135563"/>
          </a:xfrm>
        </p:spPr>
        <p:txBody>
          <a:bodyPr>
            <a:normAutofit fontScale="85000" lnSpcReduction="20000"/>
          </a:bodyPr>
          <a:lstStyle/>
          <a:p>
            <a:pPr>
              <a:defRPr/>
            </a:pPr>
            <a:r>
              <a:rPr lang="en-US" dirty="0"/>
              <a:t>Dependency</a:t>
            </a:r>
          </a:p>
          <a:p>
            <a:pPr>
              <a:defRPr/>
            </a:pPr>
            <a:r>
              <a:rPr lang="en-US" dirty="0"/>
              <a:t>Location of performance</a:t>
            </a:r>
          </a:p>
          <a:p>
            <a:pPr>
              <a:defRPr/>
            </a:pPr>
            <a:r>
              <a:rPr lang="en-US" dirty="0"/>
              <a:t>Type of dependency</a:t>
            </a:r>
          </a:p>
          <a:p>
            <a:pPr>
              <a:defRPr/>
            </a:pPr>
            <a:r>
              <a:rPr lang="en-US" dirty="0"/>
              <a:t>Level of efforts (work contour)</a:t>
            </a:r>
          </a:p>
          <a:p>
            <a:pPr>
              <a:defRPr/>
            </a:pPr>
            <a:r>
              <a:rPr lang="en-US" dirty="0"/>
              <a:t>Efforts required</a:t>
            </a:r>
          </a:p>
          <a:p>
            <a:pPr>
              <a:defRPr/>
            </a:pPr>
            <a:r>
              <a:rPr lang="en-US" dirty="0"/>
              <a:t>Related Deadline</a:t>
            </a:r>
          </a:p>
          <a:p>
            <a:pPr>
              <a:defRPr/>
            </a:pPr>
            <a:r>
              <a:rPr lang="en-US" dirty="0"/>
              <a:t>Related WBS account </a:t>
            </a:r>
          </a:p>
          <a:p>
            <a:pPr>
              <a:defRPr/>
            </a:pPr>
            <a:r>
              <a:rPr lang="en-US" dirty="0"/>
              <a:t>Critical activity</a:t>
            </a:r>
          </a:p>
          <a:p>
            <a:pPr>
              <a:defRPr/>
            </a:pPr>
            <a:r>
              <a:rPr lang="en-US" dirty="0"/>
              <a:t>Type of task (fixed duration, resources, work)</a:t>
            </a:r>
          </a:p>
          <a:p>
            <a:pPr>
              <a:defRPr/>
            </a:pPr>
            <a:r>
              <a:rPr lang="en-US" dirty="0"/>
              <a:t>Resource &amp; skills required</a:t>
            </a:r>
          </a:p>
          <a:p>
            <a:pPr>
              <a:defRPr/>
            </a:pPr>
            <a:r>
              <a:rPr lang="en-US" dirty="0"/>
              <a:t>Duration</a:t>
            </a:r>
          </a:p>
          <a:p>
            <a:pPr>
              <a:defRPr/>
            </a:pPr>
            <a:r>
              <a:rPr lang="en-US" dirty="0"/>
              <a:t>Lead &amp; Lag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1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92F6B2-D58D-4C65-B92E-CEC9BAC04A67}" type="slidenum">
              <a:rPr lang="en-US" altLang="en-US" sz="1200" smtClean="0">
                <a:solidFill>
                  <a:srgbClr val="898989"/>
                </a:solidFill>
              </a:rPr>
              <a:pPr>
                <a:spcBef>
                  <a:spcPct val="0"/>
                </a:spcBef>
                <a:buFontTx/>
                <a:buNone/>
              </a:pPr>
              <a:t>137</a:t>
            </a:fld>
            <a:endParaRPr lang="en-US" altLang="en-US" sz="1200">
              <a:solidFill>
                <a:srgbClr val="898989"/>
              </a:solidFill>
            </a:endParaRPr>
          </a:p>
        </p:txBody>
      </p:sp>
    </p:spTree>
    <p:extLst>
      <p:ext uri="{BB962C8B-B14F-4D97-AF65-F5344CB8AC3E}">
        <p14:creationId xmlns:p14="http://schemas.microsoft.com/office/powerpoint/2010/main" val="38850239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3"/>
          <p:cNvSpPr>
            <a:spLocks noGrp="1"/>
          </p:cNvSpPr>
          <p:nvPr>
            <p:ph type="title"/>
          </p:nvPr>
        </p:nvSpPr>
        <p:spPr/>
        <p:txBody>
          <a:bodyPr/>
          <a:lstStyle/>
          <a:p>
            <a:r>
              <a:rPr altLang="en-US"/>
              <a:t>Discussion/Exercise 12</a:t>
            </a:r>
          </a:p>
        </p:txBody>
      </p:sp>
      <p:sp>
        <p:nvSpPr>
          <p:cNvPr id="233475" name="Content Placeholder 4"/>
          <p:cNvSpPr>
            <a:spLocks noGrp="1"/>
          </p:cNvSpPr>
          <p:nvPr>
            <p:ph idx="1"/>
          </p:nvPr>
        </p:nvSpPr>
        <p:spPr/>
        <p:txBody>
          <a:bodyPr/>
          <a:lstStyle/>
          <a:p>
            <a:r>
              <a:rPr lang="en-US" altLang="en-US" b="1"/>
              <a:t>Write activities &amp; their attributes for previously created 2 level WBS for your project</a:t>
            </a:r>
          </a:p>
          <a:p>
            <a:endParaRPr lang="en-US" altLang="en-US"/>
          </a:p>
        </p:txBody>
      </p:sp>
      <p:sp>
        <p:nvSpPr>
          <p:cNvPr id="233476"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34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F67374-4BDD-4591-87BC-298AF90CB548}" type="slidenum">
              <a:rPr lang="en-US" altLang="en-US" sz="1200" smtClean="0">
                <a:solidFill>
                  <a:srgbClr val="898989"/>
                </a:solidFill>
              </a:rPr>
              <a:pPr>
                <a:spcBef>
                  <a:spcPct val="0"/>
                </a:spcBef>
                <a:buFontTx/>
                <a:buNone/>
              </a:pPr>
              <a:t>138</a:t>
            </a:fld>
            <a:endParaRPr lang="en-US" altLang="en-US" sz="1200">
              <a:solidFill>
                <a:srgbClr val="898989"/>
              </a:solidFill>
            </a:endParaRPr>
          </a:p>
        </p:txBody>
      </p:sp>
    </p:spTree>
    <p:extLst>
      <p:ext uri="{BB962C8B-B14F-4D97-AF65-F5344CB8AC3E}">
        <p14:creationId xmlns:p14="http://schemas.microsoft.com/office/powerpoint/2010/main" val="4010137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3"/>
          <p:cNvSpPr>
            <a:spLocks noGrp="1"/>
          </p:cNvSpPr>
          <p:nvPr>
            <p:ph type="title"/>
          </p:nvPr>
        </p:nvSpPr>
        <p:spPr/>
        <p:txBody>
          <a:bodyPr/>
          <a:lstStyle/>
          <a:p>
            <a:r>
              <a:rPr altLang="en-US"/>
              <a:t>15. Sequence Activities</a:t>
            </a:r>
          </a:p>
        </p:txBody>
      </p:sp>
      <p:sp>
        <p:nvSpPr>
          <p:cNvPr id="235523" name="Content Placeholder 4"/>
          <p:cNvSpPr>
            <a:spLocks noGrp="1"/>
          </p:cNvSpPr>
          <p:nvPr>
            <p:ph idx="1"/>
          </p:nvPr>
        </p:nvSpPr>
        <p:spPr/>
        <p:txBody>
          <a:bodyPr/>
          <a:lstStyle/>
          <a:p>
            <a:pPr>
              <a:buFont typeface="Arial" panose="020B0604020202020204" pitchFamily="34" charset="0"/>
              <a:buNone/>
            </a:pPr>
            <a:r>
              <a:rPr lang="en-US" altLang="en-US"/>
              <a:t>	</a:t>
            </a:r>
            <a:r>
              <a:rPr lang="en-US" altLang="en-US" b="1"/>
              <a:t>Identifying and documenting relationships among the project activities.</a:t>
            </a:r>
          </a:p>
          <a:p>
            <a:pPr>
              <a:buFont typeface="Arial" panose="020B0604020202020204" pitchFamily="34" charset="0"/>
              <a:buNone/>
            </a:pPr>
            <a:endParaRPr lang="en-US" altLang="en-US"/>
          </a:p>
        </p:txBody>
      </p:sp>
      <p:pic>
        <p:nvPicPr>
          <p:cNvPr id="235524" name="Picture 4" descr="D:\Works\Training-Material\My Pictures\PM-Images\Activity_Seque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886200"/>
            <a:ext cx="1676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552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92E200-0550-45C6-AAE5-A006B1BBED0B}" type="slidenum">
              <a:rPr lang="en-US" altLang="en-US" sz="1200" smtClean="0">
                <a:solidFill>
                  <a:srgbClr val="898989"/>
                </a:solidFill>
              </a:rPr>
              <a:pPr>
                <a:spcBef>
                  <a:spcPct val="0"/>
                </a:spcBef>
                <a:buFontTx/>
                <a:buNone/>
              </a:pPr>
              <a:t>139</a:t>
            </a:fld>
            <a:endParaRPr lang="en-US" altLang="en-US" sz="1200">
              <a:solidFill>
                <a:srgbClr val="898989"/>
              </a:solidFill>
            </a:endParaRPr>
          </a:p>
        </p:txBody>
      </p:sp>
    </p:spTree>
    <p:extLst>
      <p:ext uri="{BB962C8B-B14F-4D97-AF65-F5344CB8AC3E}">
        <p14:creationId xmlns:p14="http://schemas.microsoft.com/office/powerpoint/2010/main" val="28667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 Deliverables</a:t>
            </a:r>
          </a:p>
        </p:txBody>
      </p:sp>
      <p:sp>
        <p:nvSpPr>
          <p:cNvPr id="3" name="Content Placeholder 2"/>
          <p:cNvSpPr>
            <a:spLocks noGrp="1"/>
          </p:cNvSpPr>
          <p:nvPr>
            <p:ph idx="1"/>
          </p:nvPr>
        </p:nvSpPr>
        <p:spPr/>
        <p:txBody>
          <a:bodyPr>
            <a:normAutofit fontScale="85000" lnSpcReduction="10000"/>
          </a:bodyPr>
          <a:lstStyle/>
          <a:p>
            <a:r>
              <a:rPr lang="en-US" dirty="0"/>
              <a:t>Deliverables</a:t>
            </a:r>
          </a:p>
          <a:p>
            <a:pPr lvl="1"/>
            <a:r>
              <a:rPr lang="en-US" dirty="0"/>
              <a:t>Work product, product component developed by the project team</a:t>
            </a:r>
          </a:p>
          <a:p>
            <a:pPr lvl="1"/>
            <a:r>
              <a:rPr lang="en-US" i="1" dirty="0">
                <a:solidFill>
                  <a:srgbClr val="FF0000"/>
                </a:solidFill>
              </a:rPr>
              <a:t>E.g. Wireframe, Database ER Diagrams, Sequence Diagram, Test Case, Test Results, Any Feature of the Product.</a:t>
            </a:r>
          </a:p>
          <a:p>
            <a:endParaRPr lang="en-US" dirty="0"/>
          </a:p>
          <a:p>
            <a:r>
              <a:rPr lang="en-US" dirty="0"/>
              <a:t>Milestone</a:t>
            </a:r>
          </a:p>
          <a:p>
            <a:pPr lvl="1"/>
            <a:r>
              <a:rPr lang="en-US" dirty="0"/>
              <a:t>Zero Duration Activity. Mark of Completion of some set of activities with deliverables</a:t>
            </a:r>
          </a:p>
          <a:p>
            <a:pPr lvl="1"/>
            <a:r>
              <a:rPr lang="en-US" i="1" dirty="0">
                <a:solidFill>
                  <a:srgbClr val="FF0000"/>
                </a:solidFill>
              </a:rPr>
              <a:t>E.g. Design Complete, Security Testing Complete, Requirement Gathering Complete, Quality Audit Complete, Development Complete, Deployment Complete</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14</a:t>
            </a:fld>
            <a:endParaRPr lang="en-US" altLang="en-US"/>
          </a:p>
        </p:txBody>
      </p:sp>
    </p:spTree>
    <p:extLst>
      <p:ext uri="{BB962C8B-B14F-4D97-AF65-F5344CB8AC3E}">
        <p14:creationId xmlns:p14="http://schemas.microsoft.com/office/powerpoint/2010/main" val="32113708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Text Placeholder 5"/>
          <p:cNvSpPr>
            <a:spLocks noGrp="1"/>
          </p:cNvSpPr>
          <p:nvPr>
            <p:ph type="body" sz="quarter" idx="13"/>
          </p:nvPr>
        </p:nvSpPr>
        <p:spPr/>
        <p:txBody>
          <a:bodyPr/>
          <a:lstStyle/>
          <a:p>
            <a:r>
              <a:rPr lang="en-US" dirty="0"/>
              <a:t>.1 Precedence 	diagramming 	method</a:t>
            </a:r>
          </a:p>
          <a:p>
            <a:r>
              <a:rPr lang="en-US" dirty="0"/>
              <a:t>.2 Dependency 	determination and 	integration</a:t>
            </a:r>
          </a:p>
          <a:p>
            <a:r>
              <a:rPr lang="en-US" dirty="0"/>
              <a:t>.3 Leads and lags</a:t>
            </a:r>
          </a:p>
          <a:p>
            <a:r>
              <a:rPr lang="en-US" dirty="0"/>
              <a:t>.4 Project 	management 	information system</a:t>
            </a:r>
            <a:endParaRPr lang="en-US" altLang="en-US" dirty="0"/>
          </a:p>
        </p:txBody>
      </p:sp>
      <p:sp>
        <p:nvSpPr>
          <p:cNvPr id="2375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Sequence Activities</a:t>
            </a:r>
          </a:p>
        </p:txBody>
      </p:sp>
      <p:sp>
        <p:nvSpPr>
          <p:cNvPr id="237571" name="Content Placeholder 4"/>
          <p:cNvSpPr>
            <a:spLocks noGrp="1"/>
          </p:cNvSpPr>
          <p:nvPr>
            <p:ph sz="quarter" idx="12"/>
          </p:nvPr>
        </p:nvSpPr>
        <p:spPr/>
        <p:txBody>
          <a:bodyPr/>
          <a:lstStyle/>
          <a:p>
            <a:r>
              <a:rPr lang="en-US" dirty="0"/>
              <a:t>.1 Project management 	plan</a:t>
            </a:r>
          </a:p>
          <a:p>
            <a:pPr lvl="1"/>
            <a:r>
              <a:rPr lang="en-US" dirty="0"/>
              <a:t>• Schedule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Milestone list</a:t>
            </a:r>
          </a:p>
          <a:p>
            <a:r>
              <a:rPr lang="en-US" dirty="0"/>
              <a:t>.3 EEFs</a:t>
            </a:r>
          </a:p>
          <a:p>
            <a:r>
              <a:rPr lang="en-US" dirty="0"/>
              <a:t>.4 OPAs</a:t>
            </a:r>
            <a:endParaRPr lang="en-US" altLang="en-US" dirty="0"/>
          </a:p>
        </p:txBody>
      </p:sp>
      <p:sp>
        <p:nvSpPr>
          <p:cNvPr id="237573" name="Text Placeholder 6"/>
          <p:cNvSpPr>
            <a:spLocks noGrp="1"/>
          </p:cNvSpPr>
          <p:nvPr>
            <p:ph type="body" sz="quarter" idx="14"/>
          </p:nvPr>
        </p:nvSpPr>
        <p:spPr/>
        <p:txBody>
          <a:bodyPr/>
          <a:lstStyle/>
          <a:p>
            <a:r>
              <a:rPr lang="en-US" dirty="0"/>
              <a:t>.1 Project schedule 	network diagrams</a:t>
            </a:r>
          </a:p>
          <a:p>
            <a:r>
              <a:rPr lang="en-US" dirty="0"/>
              <a:t>.2 Project documents 	updates</a:t>
            </a:r>
          </a:p>
          <a:p>
            <a:pPr lvl="1"/>
            <a:r>
              <a:rPr lang="en-US" dirty="0"/>
              <a:t>• Activity attributes</a:t>
            </a:r>
          </a:p>
          <a:p>
            <a:pPr lvl="1"/>
            <a:r>
              <a:rPr lang="en-US" dirty="0"/>
              <a:t>• Activity list</a:t>
            </a:r>
          </a:p>
          <a:p>
            <a:pPr lvl="1"/>
            <a:r>
              <a:rPr lang="en-US" dirty="0"/>
              <a:t>• Assumption log</a:t>
            </a:r>
          </a:p>
          <a:p>
            <a:pPr lvl="1"/>
            <a:r>
              <a:rPr lang="en-US" dirty="0"/>
              <a:t>• Milestone list</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375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9A08FC-CC9B-455C-B8FD-52459B3D8292}" type="slidenum">
              <a:rPr lang="en-US" altLang="en-US" sz="1200" smtClean="0">
                <a:solidFill>
                  <a:srgbClr val="898989"/>
                </a:solidFill>
              </a:rPr>
              <a:pPr>
                <a:spcBef>
                  <a:spcPct val="0"/>
                </a:spcBef>
                <a:buFontTx/>
                <a:buNone/>
              </a:pPr>
              <a:t>140</a:t>
            </a:fld>
            <a:endParaRPr lang="en-US" altLang="en-US" sz="1200">
              <a:solidFill>
                <a:srgbClr val="898989"/>
              </a:solidFill>
            </a:endParaRPr>
          </a:p>
        </p:txBody>
      </p:sp>
    </p:spTree>
    <p:extLst>
      <p:ext uri="{BB962C8B-B14F-4D97-AF65-F5344CB8AC3E}">
        <p14:creationId xmlns:p14="http://schemas.microsoft.com/office/powerpoint/2010/main" val="36435472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3"/>
          <p:cNvSpPr>
            <a:spLocks noGrp="1"/>
          </p:cNvSpPr>
          <p:nvPr>
            <p:ph type="title"/>
          </p:nvPr>
        </p:nvSpPr>
        <p:spPr/>
        <p:txBody>
          <a:bodyPr/>
          <a:lstStyle/>
          <a:p>
            <a:r>
              <a:rPr altLang="en-US"/>
              <a:t>Discussion/Exercise 13</a:t>
            </a:r>
          </a:p>
        </p:txBody>
      </p:sp>
      <p:sp>
        <p:nvSpPr>
          <p:cNvPr id="20483" name="Content Placeholder 4"/>
          <p:cNvSpPr>
            <a:spLocks noGrp="1"/>
          </p:cNvSpPr>
          <p:nvPr>
            <p:ph idx="1"/>
          </p:nvPr>
        </p:nvSpPr>
        <p:spPr>
          <a:xfrm>
            <a:off x="228600" y="1951038"/>
            <a:ext cx="8610600" cy="4144962"/>
          </a:xfrm>
        </p:spPr>
        <p:txBody>
          <a:bodyPr/>
          <a:lstStyle/>
          <a:p>
            <a:r>
              <a:rPr lang="en-US" altLang="en-US" sz="2000" b="1"/>
              <a:t>Sequence Previously activities of your project write FS, SF, FF, SS after the activities</a:t>
            </a:r>
          </a:p>
          <a:p>
            <a:endParaRPr lang="en-US" altLang="en-US" sz="2000" b="1"/>
          </a:p>
          <a:p>
            <a:r>
              <a:rPr lang="en-US" altLang="en-US" sz="2000" b="1"/>
              <a:t>FS- (Finish first to start the next) Documentation – Review</a:t>
            </a:r>
          </a:p>
          <a:p>
            <a:r>
              <a:rPr lang="en-US" altLang="en-US" sz="2000" b="1"/>
              <a:t>FF- (Finish next to finish the previous) Documentation &amp; Product</a:t>
            </a:r>
          </a:p>
          <a:p>
            <a:r>
              <a:rPr lang="en-US" altLang="en-US" sz="2000" b="1"/>
              <a:t>SF- (Start next to finish the previous) Shift working environment, changing mortor</a:t>
            </a:r>
          </a:p>
          <a:p>
            <a:r>
              <a:rPr lang="en-US" altLang="en-US" sz="2000" b="1"/>
              <a:t>SS- (Start next to start previous) Listening &amp; Speaking, Start meeting &amp; Start a topic to discuss</a:t>
            </a:r>
          </a:p>
          <a:p>
            <a:endParaRPr lang="en-US" altLang="en-US" sz="2000"/>
          </a:p>
        </p:txBody>
      </p:sp>
      <p:sp>
        <p:nvSpPr>
          <p:cNvPr id="239620"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962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E7E8DE-BB59-4290-92C5-840C1AAB07FA}" type="slidenum">
              <a:rPr lang="en-US" altLang="en-US" sz="1200" smtClean="0">
                <a:solidFill>
                  <a:srgbClr val="898989"/>
                </a:solidFill>
              </a:rPr>
              <a:pPr>
                <a:spcBef>
                  <a:spcPct val="0"/>
                </a:spcBef>
                <a:buFontTx/>
                <a:buNone/>
              </a:pPr>
              <a:t>141</a:t>
            </a:fld>
            <a:endParaRPr lang="en-US" altLang="en-US" sz="1200">
              <a:solidFill>
                <a:srgbClr val="898989"/>
              </a:solidFill>
            </a:endParaRPr>
          </a:p>
        </p:txBody>
      </p:sp>
    </p:spTree>
    <p:extLst>
      <p:ext uri="{BB962C8B-B14F-4D97-AF65-F5344CB8AC3E}">
        <p14:creationId xmlns:p14="http://schemas.microsoft.com/office/powerpoint/2010/main" val="3274173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5" end="5"/>
                                            </p:txEl>
                                          </p:spTgt>
                                        </p:tgtEl>
                                        <p:attrNameLst>
                                          <p:attrName>style.visibility</p:attrName>
                                        </p:attrNameLst>
                                      </p:cBhvr>
                                      <p:to>
                                        <p:strVal val="visible"/>
                                      </p:to>
                                    </p:set>
                                    <p:anim calcmode="lin" valueType="num">
                                      <p:cBhvr additive="base">
                                        <p:cTn id="31"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8" descr="03fig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3" y="1449388"/>
            <a:ext cx="6935787"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7" name="TextBox 4"/>
          <p:cNvSpPr txBox="1">
            <a:spLocks noChangeArrowheads="1"/>
          </p:cNvSpPr>
          <p:nvPr/>
        </p:nvSpPr>
        <p:spPr bwMode="auto">
          <a:xfrm>
            <a:off x="2286000" y="5572125"/>
            <a:ext cx="4786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b="1">
                <a:latin typeface="Arial" panose="020B0604020202020204" pitchFamily="34" charset="0"/>
              </a:rPr>
              <a:t>Also known as Activity on Nodes (AON)</a:t>
            </a:r>
          </a:p>
        </p:txBody>
      </p:sp>
      <p:sp>
        <p:nvSpPr>
          <p:cNvPr id="241668" name="Title 4"/>
          <p:cNvSpPr>
            <a:spLocks noGrp="1"/>
          </p:cNvSpPr>
          <p:nvPr>
            <p:ph type="title"/>
          </p:nvPr>
        </p:nvSpPr>
        <p:spPr/>
        <p:txBody>
          <a:bodyPr/>
          <a:lstStyle/>
          <a:p>
            <a:r>
              <a:rPr altLang="en-US" sz="3600" b="1"/>
              <a:t>Precedence Diagramming Method (PDM)</a:t>
            </a:r>
            <a:endParaRPr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16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F1878C-1E1E-40A9-AC66-B37FA7EDFDD4}" type="slidenum">
              <a:rPr lang="en-US" altLang="en-US" sz="1200" smtClean="0">
                <a:solidFill>
                  <a:srgbClr val="898989"/>
                </a:solidFill>
              </a:rPr>
              <a:pPr>
                <a:spcBef>
                  <a:spcPct val="0"/>
                </a:spcBef>
                <a:buFontTx/>
                <a:buNone/>
              </a:pPr>
              <a:t>142</a:t>
            </a:fld>
            <a:endParaRPr lang="en-US" altLang="en-US" sz="1200">
              <a:solidFill>
                <a:srgbClr val="898989"/>
              </a:solidFill>
            </a:endParaRPr>
          </a:p>
        </p:txBody>
      </p:sp>
    </p:spTree>
    <p:extLst>
      <p:ext uri="{BB962C8B-B14F-4D97-AF65-F5344CB8AC3E}">
        <p14:creationId xmlns:p14="http://schemas.microsoft.com/office/powerpoint/2010/main" val="19370222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4"/>
          <p:cNvSpPr txBox="1">
            <a:spLocks noChangeArrowheads="1"/>
          </p:cNvSpPr>
          <p:nvPr/>
        </p:nvSpPr>
        <p:spPr bwMode="auto">
          <a:xfrm>
            <a:off x="0" y="12017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(AON)</a:t>
            </a:r>
          </a:p>
        </p:txBody>
      </p:sp>
      <p:sp>
        <p:nvSpPr>
          <p:cNvPr id="243715" name="Text Box 6"/>
          <p:cNvSpPr txBox="1">
            <a:spLocks noChangeArrowheads="1"/>
          </p:cNvSpPr>
          <p:nvPr/>
        </p:nvSpPr>
        <p:spPr bwMode="auto">
          <a:xfrm>
            <a:off x="201613" y="3854450"/>
            <a:ext cx="960437"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3716" name="Rectangle 7"/>
          <p:cNvSpPr>
            <a:spLocks noChangeArrowheads="1"/>
          </p:cNvSpPr>
          <p:nvPr/>
        </p:nvSpPr>
        <p:spPr bwMode="auto">
          <a:xfrm>
            <a:off x="1658938" y="5440363"/>
            <a:ext cx="1160462"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D</a:t>
            </a:r>
          </a:p>
        </p:txBody>
      </p:sp>
      <p:sp>
        <p:nvSpPr>
          <p:cNvPr id="243717" name="Rectangle 8"/>
          <p:cNvSpPr>
            <a:spLocks noChangeArrowheads="1"/>
          </p:cNvSpPr>
          <p:nvPr/>
        </p:nvSpPr>
        <p:spPr bwMode="auto">
          <a:xfrm>
            <a:off x="3638550" y="5476875"/>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E</a:t>
            </a:r>
          </a:p>
        </p:txBody>
      </p:sp>
      <p:sp>
        <p:nvSpPr>
          <p:cNvPr id="243718" name="Rectangle 9"/>
          <p:cNvSpPr>
            <a:spLocks noChangeArrowheads="1"/>
          </p:cNvSpPr>
          <p:nvPr/>
        </p:nvSpPr>
        <p:spPr bwMode="auto">
          <a:xfrm>
            <a:off x="5692775" y="5492750"/>
            <a:ext cx="1158875"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F</a:t>
            </a:r>
          </a:p>
        </p:txBody>
      </p:sp>
      <p:sp>
        <p:nvSpPr>
          <p:cNvPr id="243719" name="Rectangle 10"/>
          <p:cNvSpPr>
            <a:spLocks noChangeArrowheads="1"/>
          </p:cNvSpPr>
          <p:nvPr/>
        </p:nvSpPr>
        <p:spPr bwMode="auto">
          <a:xfrm>
            <a:off x="1511300" y="210661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A</a:t>
            </a:r>
          </a:p>
        </p:txBody>
      </p:sp>
      <p:sp>
        <p:nvSpPr>
          <p:cNvPr id="243720" name="Rectangle 11"/>
          <p:cNvSpPr>
            <a:spLocks noChangeArrowheads="1"/>
          </p:cNvSpPr>
          <p:nvPr/>
        </p:nvSpPr>
        <p:spPr bwMode="auto">
          <a:xfrm>
            <a:off x="3546475" y="2141538"/>
            <a:ext cx="1160463"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B</a:t>
            </a:r>
          </a:p>
        </p:txBody>
      </p:sp>
      <p:sp>
        <p:nvSpPr>
          <p:cNvPr id="243721" name="Rectangle 12"/>
          <p:cNvSpPr>
            <a:spLocks noChangeArrowheads="1"/>
          </p:cNvSpPr>
          <p:nvPr/>
        </p:nvSpPr>
        <p:spPr bwMode="auto">
          <a:xfrm>
            <a:off x="5570538" y="2159000"/>
            <a:ext cx="1160462"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C</a:t>
            </a:r>
          </a:p>
        </p:txBody>
      </p:sp>
      <p:sp>
        <p:nvSpPr>
          <p:cNvPr id="243722" name="Line 13"/>
          <p:cNvSpPr>
            <a:spLocks noChangeShapeType="1"/>
          </p:cNvSpPr>
          <p:nvPr/>
        </p:nvSpPr>
        <p:spPr bwMode="auto">
          <a:xfrm flipV="1">
            <a:off x="584200" y="2625725"/>
            <a:ext cx="0" cy="11636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3" name="Line 14"/>
          <p:cNvSpPr>
            <a:spLocks noChangeShapeType="1"/>
          </p:cNvSpPr>
          <p:nvPr/>
        </p:nvSpPr>
        <p:spPr bwMode="auto">
          <a:xfrm>
            <a:off x="566738" y="2625725"/>
            <a:ext cx="9604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4" name="Line 15"/>
          <p:cNvSpPr>
            <a:spLocks noChangeShapeType="1"/>
          </p:cNvSpPr>
          <p:nvPr/>
        </p:nvSpPr>
        <p:spPr bwMode="auto">
          <a:xfrm>
            <a:off x="550863" y="4329113"/>
            <a:ext cx="0" cy="16176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5" name="Line 16"/>
          <p:cNvSpPr>
            <a:spLocks noChangeShapeType="1"/>
          </p:cNvSpPr>
          <p:nvPr/>
        </p:nvSpPr>
        <p:spPr bwMode="auto">
          <a:xfrm>
            <a:off x="550863" y="5946775"/>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6" name="Line 17"/>
          <p:cNvSpPr>
            <a:spLocks noChangeShapeType="1"/>
          </p:cNvSpPr>
          <p:nvPr/>
        </p:nvSpPr>
        <p:spPr bwMode="auto">
          <a:xfrm>
            <a:off x="2686050" y="265906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7" name="Line 18"/>
          <p:cNvSpPr>
            <a:spLocks noChangeShapeType="1"/>
          </p:cNvSpPr>
          <p:nvPr/>
        </p:nvSpPr>
        <p:spPr bwMode="auto">
          <a:xfrm>
            <a:off x="4710113" y="26924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8" name="Line 19"/>
          <p:cNvSpPr>
            <a:spLocks noChangeShapeType="1"/>
          </p:cNvSpPr>
          <p:nvPr/>
        </p:nvSpPr>
        <p:spPr bwMode="auto">
          <a:xfrm>
            <a:off x="2746375" y="598011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9" name="Line 20"/>
          <p:cNvSpPr>
            <a:spLocks noChangeShapeType="1"/>
          </p:cNvSpPr>
          <p:nvPr/>
        </p:nvSpPr>
        <p:spPr bwMode="auto">
          <a:xfrm>
            <a:off x="4835525" y="5997575"/>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0" name="Line 21"/>
          <p:cNvSpPr>
            <a:spLocks noChangeShapeType="1"/>
          </p:cNvSpPr>
          <p:nvPr/>
        </p:nvSpPr>
        <p:spPr bwMode="auto">
          <a:xfrm flipV="1">
            <a:off x="2189163" y="4502150"/>
            <a:ext cx="0" cy="90487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1" name="Line 22"/>
          <p:cNvSpPr>
            <a:spLocks noChangeShapeType="1"/>
          </p:cNvSpPr>
          <p:nvPr/>
        </p:nvSpPr>
        <p:spPr bwMode="auto">
          <a:xfrm>
            <a:off x="2189163" y="4502150"/>
            <a:ext cx="4013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2" name="Line 23"/>
          <p:cNvSpPr>
            <a:spLocks noChangeShapeType="1"/>
          </p:cNvSpPr>
          <p:nvPr/>
        </p:nvSpPr>
        <p:spPr bwMode="auto">
          <a:xfrm flipV="1">
            <a:off x="6192838" y="3125788"/>
            <a:ext cx="9525" cy="1395412"/>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3" name="Line 24"/>
          <p:cNvSpPr>
            <a:spLocks noChangeShapeType="1"/>
          </p:cNvSpPr>
          <p:nvPr/>
        </p:nvSpPr>
        <p:spPr bwMode="auto">
          <a:xfrm>
            <a:off x="6759575" y="2678113"/>
            <a:ext cx="711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4" name="Line 25"/>
          <p:cNvSpPr>
            <a:spLocks noChangeShapeType="1"/>
          </p:cNvSpPr>
          <p:nvPr/>
        </p:nvSpPr>
        <p:spPr bwMode="auto">
          <a:xfrm flipH="1">
            <a:off x="7469188" y="2693988"/>
            <a:ext cx="1587" cy="1171575"/>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5" name="Text Box 26"/>
          <p:cNvSpPr txBox="1">
            <a:spLocks noChangeArrowheads="1"/>
          </p:cNvSpPr>
          <p:nvPr/>
        </p:nvSpPr>
        <p:spPr bwMode="auto">
          <a:xfrm>
            <a:off x="6913563" y="3924300"/>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3736" name="Line 27"/>
          <p:cNvSpPr>
            <a:spLocks noChangeShapeType="1"/>
          </p:cNvSpPr>
          <p:nvPr/>
        </p:nvSpPr>
        <p:spPr bwMode="auto">
          <a:xfrm>
            <a:off x="6877050" y="6015038"/>
            <a:ext cx="6127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7" name="Line 28"/>
          <p:cNvSpPr>
            <a:spLocks noChangeShapeType="1"/>
          </p:cNvSpPr>
          <p:nvPr/>
        </p:nvSpPr>
        <p:spPr bwMode="auto">
          <a:xfrm flipH="1" flipV="1">
            <a:off x="7470775" y="4376738"/>
            <a:ext cx="0" cy="16383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8" name="Title 26"/>
          <p:cNvSpPr>
            <a:spLocks noGrp="1"/>
          </p:cNvSpPr>
          <p:nvPr>
            <p:ph type="title"/>
          </p:nvPr>
        </p:nvSpPr>
        <p:spPr/>
        <p:txBody>
          <a:bodyPr/>
          <a:lstStyle/>
          <a:p>
            <a:r>
              <a:rPr altLang="en-US" b="1"/>
              <a:t>Network Development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374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773CC8E-94E2-485E-AC6B-977C6EDEB6C7}" type="slidenum">
              <a:rPr lang="en-US" altLang="en-US" sz="1200" smtClean="0">
                <a:solidFill>
                  <a:srgbClr val="898989"/>
                </a:solidFill>
              </a:rPr>
              <a:pPr>
                <a:spcBef>
                  <a:spcPct val="0"/>
                </a:spcBef>
                <a:buFontTx/>
                <a:buNone/>
              </a:pPr>
              <a:t>143</a:t>
            </a:fld>
            <a:endParaRPr lang="en-US" altLang="en-US" sz="1200">
              <a:solidFill>
                <a:srgbClr val="898989"/>
              </a:solidFill>
            </a:endParaRPr>
          </a:p>
        </p:txBody>
      </p:sp>
    </p:spTree>
    <p:extLst>
      <p:ext uri="{BB962C8B-B14F-4D97-AF65-F5344CB8AC3E}">
        <p14:creationId xmlns:p14="http://schemas.microsoft.com/office/powerpoint/2010/main" val="24325672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4"/>
          <p:cNvSpPr txBox="1">
            <a:spLocks noChangeArrowheads="1"/>
          </p:cNvSpPr>
          <p:nvPr/>
        </p:nvSpPr>
        <p:spPr bwMode="auto">
          <a:xfrm>
            <a:off x="0" y="1201738"/>
            <a:ext cx="9144000" cy="369887"/>
          </a:xfrm>
          <a:prstGeom prst="rect">
            <a:avLst/>
          </a:prstGeom>
          <a:solidFill>
            <a:schemeClr val="bg1"/>
          </a:solidFill>
          <a:ln w="44450">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(AOA)</a:t>
            </a:r>
          </a:p>
        </p:txBody>
      </p:sp>
      <p:sp>
        <p:nvSpPr>
          <p:cNvPr id="245763" name="Text Box 6"/>
          <p:cNvSpPr txBox="1">
            <a:spLocks noChangeArrowheads="1"/>
          </p:cNvSpPr>
          <p:nvPr/>
        </p:nvSpPr>
        <p:spPr bwMode="auto">
          <a:xfrm>
            <a:off x="990600" y="3652838"/>
            <a:ext cx="960438"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5764" name="Rectangle 7"/>
          <p:cNvSpPr>
            <a:spLocks noChangeArrowheads="1"/>
          </p:cNvSpPr>
          <p:nvPr/>
        </p:nvSpPr>
        <p:spPr bwMode="auto">
          <a:xfrm>
            <a:off x="2447925" y="5238750"/>
            <a:ext cx="1160463"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5" name="Rectangle 8"/>
          <p:cNvSpPr>
            <a:spLocks noChangeArrowheads="1"/>
          </p:cNvSpPr>
          <p:nvPr/>
        </p:nvSpPr>
        <p:spPr bwMode="auto">
          <a:xfrm>
            <a:off x="4427538" y="527526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6" name="Rectangle 10"/>
          <p:cNvSpPr>
            <a:spLocks noChangeArrowheads="1"/>
          </p:cNvSpPr>
          <p:nvPr/>
        </p:nvSpPr>
        <p:spPr bwMode="auto">
          <a:xfrm>
            <a:off x="2300288" y="1905000"/>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7" name="Rectangle 11"/>
          <p:cNvSpPr>
            <a:spLocks noChangeArrowheads="1"/>
          </p:cNvSpPr>
          <p:nvPr/>
        </p:nvSpPr>
        <p:spPr bwMode="auto">
          <a:xfrm>
            <a:off x="4979988" y="1931988"/>
            <a:ext cx="1160462"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8" name="Line 13"/>
          <p:cNvSpPr>
            <a:spLocks noChangeShapeType="1"/>
          </p:cNvSpPr>
          <p:nvPr/>
        </p:nvSpPr>
        <p:spPr bwMode="auto">
          <a:xfrm flipV="1">
            <a:off x="1373188" y="2424113"/>
            <a:ext cx="0" cy="1163637"/>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69" name="Line 14"/>
          <p:cNvSpPr>
            <a:spLocks noChangeShapeType="1"/>
          </p:cNvSpPr>
          <p:nvPr/>
        </p:nvSpPr>
        <p:spPr bwMode="auto">
          <a:xfrm>
            <a:off x="1355725" y="2424113"/>
            <a:ext cx="960438"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0" name="Line 15"/>
          <p:cNvSpPr>
            <a:spLocks noChangeShapeType="1"/>
          </p:cNvSpPr>
          <p:nvPr/>
        </p:nvSpPr>
        <p:spPr bwMode="auto">
          <a:xfrm>
            <a:off x="1339850" y="4127500"/>
            <a:ext cx="0" cy="16176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1" name="Line 16"/>
          <p:cNvSpPr>
            <a:spLocks noChangeShapeType="1"/>
          </p:cNvSpPr>
          <p:nvPr/>
        </p:nvSpPr>
        <p:spPr bwMode="auto">
          <a:xfrm>
            <a:off x="1339850" y="5745163"/>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2" name="Line 17"/>
          <p:cNvSpPr>
            <a:spLocks noChangeShapeType="1"/>
          </p:cNvSpPr>
          <p:nvPr/>
        </p:nvSpPr>
        <p:spPr bwMode="auto">
          <a:xfrm>
            <a:off x="3475038" y="2457450"/>
            <a:ext cx="1581150" cy="7938"/>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3" name="Line 18"/>
          <p:cNvSpPr>
            <a:spLocks noChangeShapeType="1"/>
          </p:cNvSpPr>
          <p:nvPr/>
        </p:nvSpPr>
        <p:spPr bwMode="auto">
          <a:xfrm>
            <a:off x="6122988" y="2389188"/>
            <a:ext cx="1600200" cy="16002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4" name="Line 19"/>
          <p:cNvSpPr>
            <a:spLocks noChangeShapeType="1"/>
          </p:cNvSpPr>
          <p:nvPr/>
        </p:nvSpPr>
        <p:spPr bwMode="auto">
          <a:xfrm>
            <a:off x="3535363" y="57785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4" name="Line 20"/>
          <p:cNvSpPr>
            <a:spLocks noChangeShapeType="1"/>
          </p:cNvSpPr>
          <p:nvPr/>
        </p:nvSpPr>
        <p:spPr bwMode="auto">
          <a:xfrm flipV="1">
            <a:off x="5624513" y="3989388"/>
            <a:ext cx="2098675" cy="1806575"/>
          </a:xfrm>
          <a:prstGeom prst="line">
            <a:avLst/>
          </a:prstGeom>
          <a:noFill/>
          <a:ln w="44450">
            <a:solidFill>
              <a:schemeClr val="tx1"/>
            </a:solidFill>
            <a:round/>
            <a:headEnd/>
            <a:tailEnd type="arrow" w="med" len="med"/>
          </a:ln>
        </p:spPr>
        <p:txBody>
          <a:bodyPr vert="vert" wrap="none" anchor="ctr"/>
          <a:lstStyle/>
          <a:p>
            <a:pPr eaLnBrk="1" hangingPunct="1">
              <a:defRPr/>
            </a:pPr>
            <a:r>
              <a:rPr lang="en-US" dirty="0">
                <a:latin typeface="Arial" charset="0"/>
              </a:rPr>
              <a:t>                </a:t>
            </a: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r>
              <a:rPr lang="en-US" dirty="0">
                <a:latin typeface="Arial" charset="0"/>
              </a:rPr>
              <a:t>              </a:t>
            </a:r>
          </a:p>
        </p:txBody>
      </p:sp>
      <p:sp>
        <p:nvSpPr>
          <p:cNvPr id="245776" name="Line 21"/>
          <p:cNvSpPr>
            <a:spLocks noChangeShapeType="1"/>
          </p:cNvSpPr>
          <p:nvPr/>
        </p:nvSpPr>
        <p:spPr bwMode="auto">
          <a:xfrm flipV="1">
            <a:off x="2978150" y="4300538"/>
            <a:ext cx="0" cy="904875"/>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7" name="Line 22"/>
          <p:cNvSpPr>
            <a:spLocks noChangeShapeType="1"/>
          </p:cNvSpPr>
          <p:nvPr/>
        </p:nvSpPr>
        <p:spPr bwMode="auto">
          <a:xfrm>
            <a:off x="2922588" y="4294188"/>
            <a:ext cx="2667000" cy="0"/>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8" name="Line 23"/>
          <p:cNvSpPr>
            <a:spLocks noChangeShapeType="1"/>
          </p:cNvSpPr>
          <p:nvPr/>
        </p:nvSpPr>
        <p:spPr bwMode="auto">
          <a:xfrm flipV="1">
            <a:off x="5580063" y="2898775"/>
            <a:ext cx="9525" cy="1395413"/>
          </a:xfrm>
          <a:prstGeom prst="line">
            <a:avLst/>
          </a:prstGeom>
          <a:noFill/>
          <a:ln w="44450">
            <a:solidFill>
              <a:schemeClr val="tx1"/>
            </a:solidFill>
            <a:prstDash val="sysDash"/>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9" name="Text Box 26"/>
          <p:cNvSpPr txBox="1">
            <a:spLocks noChangeArrowheads="1"/>
          </p:cNvSpPr>
          <p:nvPr/>
        </p:nvSpPr>
        <p:spPr bwMode="auto">
          <a:xfrm>
            <a:off x="7702550" y="3722688"/>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5780" name="Title 26"/>
          <p:cNvSpPr>
            <a:spLocks noGrp="1"/>
          </p:cNvSpPr>
          <p:nvPr>
            <p:ph type="title"/>
          </p:nvPr>
        </p:nvSpPr>
        <p:spPr/>
        <p:txBody>
          <a:bodyPr/>
          <a:lstStyle/>
          <a:p>
            <a:r>
              <a:rPr altLang="en-US" b="1"/>
              <a:t>Network Development</a:t>
            </a:r>
            <a:endParaRPr altLang="en-US"/>
          </a:p>
        </p:txBody>
      </p:sp>
      <p:sp>
        <p:nvSpPr>
          <p:cNvPr id="245781" name="TextBox 20"/>
          <p:cNvSpPr txBox="1">
            <a:spLocks noChangeArrowheads="1"/>
          </p:cNvSpPr>
          <p:nvPr/>
        </p:nvSpPr>
        <p:spPr bwMode="auto">
          <a:xfrm>
            <a:off x="16002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a:t>
            </a:r>
          </a:p>
        </p:txBody>
      </p:sp>
      <p:sp>
        <p:nvSpPr>
          <p:cNvPr id="245782" name="TextBox 21"/>
          <p:cNvSpPr txBox="1">
            <a:spLocks noChangeArrowheads="1"/>
          </p:cNvSpPr>
          <p:nvPr/>
        </p:nvSpPr>
        <p:spPr bwMode="auto">
          <a:xfrm>
            <a:off x="40386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B</a:t>
            </a:r>
          </a:p>
        </p:txBody>
      </p:sp>
      <p:sp>
        <p:nvSpPr>
          <p:cNvPr id="245783" name="TextBox 22"/>
          <p:cNvSpPr txBox="1">
            <a:spLocks noChangeArrowheads="1"/>
          </p:cNvSpPr>
          <p:nvPr/>
        </p:nvSpPr>
        <p:spPr bwMode="auto">
          <a:xfrm>
            <a:off x="6748463" y="2754313"/>
            <a:ext cx="3508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a:t>
            </a:r>
          </a:p>
        </p:txBody>
      </p:sp>
      <p:sp>
        <p:nvSpPr>
          <p:cNvPr id="245784" name="TextBox 23"/>
          <p:cNvSpPr txBox="1">
            <a:spLocks noChangeArrowheads="1"/>
          </p:cNvSpPr>
          <p:nvPr/>
        </p:nvSpPr>
        <p:spPr bwMode="auto">
          <a:xfrm>
            <a:off x="1600200" y="5421313"/>
            <a:ext cx="350838"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a:t>
            </a:r>
          </a:p>
        </p:txBody>
      </p:sp>
      <p:sp>
        <p:nvSpPr>
          <p:cNvPr id="245785" name="TextBox 24"/>
          <p:cNvSpPr txBox="1">
            <a:spLocks noChangeArrowheads="1"/>
          </p:cNvSpPr>
          <p:nvPr/>
        </p:nvSpPr>
        <p:spPr bwMode="auto">
          <a:xfrm>
            <a:off x="3776663" y="5421313"/>
            <a:ext cx="3381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E</a:t>
            </a:r>
          </a:p>
        </p:txBody>
      </p:sp>
      <p:sp>
        <p:nvSpPr>
          <p:cNvPr id="245786" name="TextBox 25"/>
          <p:cNvSpPr txBox="1">
            <a:spLocks noChangeArrowheads="1"/>
          </p:cNvSpPr>
          <p:nvPr/>
        </p:nvSpPr>
        <p:spPr bwMode="auto">
          <a:xfrm>
            <a:off x="6227763" y="4811713"/>
            <a:ext cx="3254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7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01A27-CCEF-4596-8272-1F622FD66AB2}" type="slidenum">
              <a:rPr lang="en-US" altLang="en-US" sz="1200" smtClean="0">
                <a:solidFill>
                  <a:srgbClr val="898989"/>
                </a:solidFill>
              </a:rPr>
              <a:pPr>
                <a:spcBef>
                  <a:spcPct val="0"/>
                </a:spcBef>
                <a:buFontTx/>
                <a:buNone/>
              </a:pPr>
              <a:t>144</a:t>
            </a:fld>
            <a:endParaRPr lang="en-US" altLang="en-US" sz="1200">
              <a:solidFill>
                <a:srgbClr val="898989"/>
              </a:solidFill>
            </a:endParaRPr>
          </a:p>
        </p:txBody>
      </p:sp>
    </p:spTree>
    <p:extLst>
      <p:ext uri="{BB962C8B-B14F-4D97-AF65-F5344CB8AC3E}">
        <p14:creationId xmlns:p14="http://schemas.microsoft.com/office/powerpoint/2010/main" val="21500645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3"/>
          <p:cNvSpPr>
            <a:spLocks noGrp="1"/>
          </p:cNvSpPr>
          <p:nvPr>
            <p:ph type="title"/>
          </p:nvPr>
        </p:nvSpPr>
        <p:spPr/>
        <p:txBody>
          <a:bodyPr/>
          <a:lstStyle/>
          <a:p>
            <a:r>
              <a:rPr altLang="en-US" dirty="0"/>
              <a:t>1</a:t>
            </a:r>
            <a:r>
              <a:rPr lang="en-US" altLang="en-US" dirty="0"/>
              <a:t>6</a:t>
            </a:r>
            <a:r>
              <a:rPr altLang="en-US" dirty="0"/>
              <a:t>. Estimate Activity Durations</a:t>
            </a:r>
          </a:p>
        </p:txBody>
      </p:sp>
      <p:sp>
        <p:nvSpPr>
          <p:cNvPr id="256003" name="Content Placeholder 4"/>
          <p:cNvSpPr>
            <a:spLocks noGrp="1"/>
          </p:cNvSpPr>
          <p:nvPr>
            <p:ph idx="1"/>
          </p:nvPr>
        </p:nvSpPr>
        <p:spPr/>
        <p:txBody>
          <a:bodyPr/>
          <a:lstStyle/>
          <a:p>
            <a:pPr>
              <a:buFont typeface="Arial" panose="020B0604020202020204" pitchFamily="34" charset="0"/>
              <a:buNone/>
            </a:pPr>
            <a:r>
              <a:rPr lang="en-US" altLang="en-US" b="1"/>
              <a:t>	Approximating the number of work periods needed to complete individual activities with estimated resources.</a:t>
            </a:r>
            <a:endParaRPr lang="en-US" altLang="en-US"/>
          </a:p>
        </p:txBody>
      </p:sp>
      <p:pic>
        <p:nvPicPr>
          <p:cNvPr id="256004" name="Picture 4" descr="D:\Works\Training-Material\My Pictures\PM-Images\Dur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91000"/>
            <a:ext cx="3943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60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0A2726-ED32-4DD5-A79B-A0406E3E0428}" type="slidenum">
              <a:rPr lang="en-US" altLang="en-US" sz="1200" smtClean="0">
                <a:solidFill>
                  <a:srgbClr val="898989"/>
                </a:solidFill>
              </a:rPr>
              <a:pPr>
                <a:spcBef>
                  <a:spcPct val="0"/>
                </a:spcBef>
                <a:buFontTx/>
                <a:buNone/>
              </a:pPr>
              <a:t>145</a:t>
            </a:fld>
            <a:endParaRPr lang="en-US" altLang="en-US" sz="1200">
              <a:solidFill>
                <a:srgbClr val="898989"/>
              </a:solidFill>
            </a:endParaRPr>
          </a:p>
        </p:txBody>
      </p:sp>
    </p:spTree>
    <p:extLst>
      <p:ext uri="{BB962C8B-B14F-4D97-AF65-F5344CB8AC3E}">
        <p14:creationId xmlns:p14="http://schemas.microsoft.com/office/powerpoint/2010/main" val="35373160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Three-point 	estimating</a:t>
            </a:r>
          </a:p>
          <a:p>
            <a:r>
              <a:rPr lang="en-US" sz="1800" dirty="0"/>
              <a:t>.5 Bottom-up 	estimating</a:t>
            </a:r>
          </a:p>
          <a:p>
            <a:r>
              <a:rPr lang="en-US" sz="1800" dirty="0"/>
              <a:t>.6 Data analysis</a:t>
            </a:r>
          </a:p>
          <a:p>
            <a:pPr lvl="1"/>
            <a:r>
              <a:rPr lang="en-US" sz="1600" dirty="0"/>
              <a:t>• Alternatives analysis</a:t>
            </a:r>
          </a:p>
          <a:p>
            <a:pPr lvl="1"/>
            <a:r>
              <a:rPr lang="en-US" sz="1600" dirty="0"/>
              <a:t>• Reserve analysis</a:t>
            </a:r>
          </a:p>
          <a:p>
            <a:r>
              <a:rPr lang="en-US" sz="1800" dirty="0"/>
              <a:t>.7 Decision making</a:t>
            </a:r>
          </a:p>
          <a:p>
            <a:r>
              <a:rPr lang="en-US" sz="1800" dirty="0"/>
              <a:t>.8 Meetings</a:t>
            </a:r>
            <a:endParaRPr lang="en-US" altLang="en-US" sz="1800" dirty="0"/>
          </a:p>
        </p:txBody>
      </p:sp>
      <p:sp>
        <p:nvSpPr>
          <p:cNvPr id="25805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Durations</a:t>
            </a:r>
          </a:p>
        </p:txBody>
      </p:sp>
      <p:sp>
        <p:nvSpPr>
          <p:cNvPr id="258051"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Lessons learned 	register</a:t>
            </a:r>
          </a:p>
          <a:p>
            <a:pPr lvl="1"/>
            <a:r>
              <a:rPr lang="en-US" sz="1400" dirty="0"/>
              <a:t>• Milestone list</a:t>
            </a:r>
          </a:p>
          <a:p>
            <a:pPr lvl="1"/>
            <a:r>
              <a:rPr lang="en-US" sz="1400" dirty="0"/>
              <a:t>• Project team assignments</a:t>
            </a:r>
          </a:p>
          <a:p>
            <a:pPr lvl="1"/>
            <a:r>
              <a:rPr lang="en-US" sz="1400" dirty="0"/>
              <a:t>• Resource breakdown 	structure</a:t>
            </a:r>
          </a:p>
          <a:p>
            <a:pPr lvl="1"/>
            <a:r>
              <a:rPr lang="en-US" sz="1400" dirty="0"/>
              <a:t>• Resource calendars</a:t>
            </a:r>
          </a:p>
          <a:p>
            <a:pPr lvl="1"/>
            <a:r>
              <a:rPr lang="en-US" sz="1400" dirty="0"/>
              <a:t>• Resource requirements</a:t>
            </a:r>
          </a:p>
          <a:p>
            <a:pPr lvl="1"/>
            <a:r>
              <a:rPr lang="en-US" sz="1400" dirty="0"/>
              <a:t>• Risk register</a:t>
            </a:r>
          </a:p>
          <a:p>
            <a:r>
              <a:rPr lang="en-US" sz="1600" dirty="0"/>
              <a:t>.3 EEFs</a:t>
            </a:r>
          </a:p>
          <a:p>
            <a:r>
              <a:rPr lang="en-US" sz="1600" dirty="0"/>
              <a:t>.4 OPAs</a:t>
            </a:r>
            <a:endParaRPr lang="en-US" altLang="en-US" sz="1600" dirty="0"/>
          </a:p>
        </p:txBody>
      </p:sp>
      <p:sp>
        <p:nvSpPr>
          <p:cNvPr id="258053" name="Text Placeholder 6"/>
          <p:cNvSpPr>
            <a:spLocks noGrp="1"/>
          </p:cNvSpPr>
          <p:nvPr>
            <p:ph type="body" sz="quarter" idx="14"/>
          </p:nvPr>
        </p:nvSpPr>
        <p:spPr/>
        <p:txBody>
          <a:bodyPr/>
          <a:lstStyle/>
          <a:p>
            <a:r>
              <a:rPr lang="en-US" dirty="0"/>
              <a:t>.1 Duration estimates</a:t>
            </a:r>
          </a:p>
          <a:p>
            <a:r>
              <a:rPr lang="en-US" dirty="0"/>
              <a:t>.2 Basis of estimates</a:t>
            </a:r>
          </a:p>
          <a:p>
            <a:r>
              <a:rPr lang="en-US" dirty="0"/>
              <a:t>.3 Project documents 	updates</a:t>
            </a:r>
          </a:p>
          <a:p>
            <a:pPr lvl="1"/>
            <a:r>
              <a:rPr lang="en-US" dirty="0"/>
              <a:t>• Activity attributes</a:t>
            </a:r>
          </a:p>
          <a:p>
            <a:pPr lvl="1"/>
            <a:r>
              <a:rPr lang="en-US" dirty="0"/>
              <a:t>• Assumption log</a:t>
            </a:r>
          </a:p>
          <a:p>
            <a:pPr lvl="1"/>
            <a:r>
              <a:rPr lang="en-US" dirty="0"/>
              <a:t>• Lessons learned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580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8B2617-64F6-41B1-807B-96E484D22D36}" type="slidenum">
              <a:rPr lang="en-US" altLang="en-US" sz="1200" smtClean="0">
                <a:solidFill>
                  <a:srgbClr val="898989"/>
                </a:solidFill>
              </a:rPr>
              <a:pPr>
                <a:spcBef>
                  <a:spcPct val="0"/>
                </a:spcBef>
                <a:buFontTx/>
                <a:buNone/>
              </a:pPr>
              <a:t>146</a:t>
            </a:fld>
            <a:endParaRPr lang="en-US" altLang="en-US" sz="1200">
              <a:solidFill>
                <a:srgbClr val="898989"/>
              </a:solidFill>
            </a:endParaRPr>
          </a:p>
        </p:txBody>
      </p:sp>
    </p:spTree>
    <p:extLst>
      <p:ext uri="{BB962C8B-B14F-4D97-AF65-F5344CB8AC3E}">
        <p14:creationId xmlns:p14="http://schemas.microsoft.com/office/powerpoint/2010/main" val="7528336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3"/>
          <p:cNvSpPr>
            <a:spLocks noGrp="1"/>
          </p:cNvSpPr>
          <p:nvPr>
            <p:ph type="title"/>
          </p:nvPr>
        </p:nvSpPr>
        <p:spPr/>
        <p:txBody>
          <a:bodyPr/>
          <a:lstStyle/>
          <a:p>
            <a:r>
              <a:rPr altLang="en-US" sz="2800" b="1"/>
              <a:t>PERT – Program Evaluation and Review Technique</a:t>
            </a:r>
            <a:endParaRPr altLang="en-US" sz="2800"/>
          </a:p>
        </p:txBody>
      </p:sp>
      <p:sp>
        <p:nvSpPr>
          <p:cNvPr id="5" name="Content Placeholder 4"/>
          <p:cNvSpPr>
            <a:spLocks noGrp="1"/>
          </p:cNvSpPr>
          <p:nvPr>
            <p:ph idx="1"/>
          </p:nvPr>
        </p:nvSpPr>
        <p:spPr>
          <a:xfrm>
            <a:off x="457200" y="990600"/>
            <a:ext cx="8229600" cy="5105400"/>
          </a:xfrm>
        </p:spPr>
        <p:txBody>
          <a:bodyPr>
            <a:normAutofit fontScale="92500" lnSpcReduction="10000"/>
          </a:bodyPr>
          <a:lstStyle/>
          <a:p>
            <a:pPr>
              <a:buFont typeface="Arial" charset="0"/>
              <a:buChar char="•"/>
              <a:defRPr/>
            </a:pPr>
            <a:endParaRPr lang="en-US" dirty="0"/>
          </a:p>
          <a:p>
            <a:pPr>
              <a:buFont typeface="Arial" charset="0"/>
              <a:buChar char="•"/>
              <a:defRPr/>
            </a:pPr>
            <a:r>
              <a:rPr lang="en-US" dirty="0"/>
              <a:t>PERT Estimate = (Optimistic + </a:t>
            </a:r>
            <a:r>
              <a:rPr lang="en-US"/>
              <a:t>4 * Most </a:t>
            </a:r>
            <a:r>
              <a:rPr lang="en-US" dirty="0"/>
              <a:t>Likely + Pessimistic)/6</a:t>
            </a:r>
          </a:p>
          <a:p>
            <a:pPr>
              <a:buFont typeface="Arial" charset="0"/>
              <a:buChar char="•"/>
              <a:defRPr/>
            </a:pPr>
            <a:endParaRPr lang="en-US" dirty="0"/>
          </a:p>
          <a:p>
            <a:pPr>
              <a:buFont typeface="Arial" charset="0"/>
              <a:buChar char="•"/>
              <a:defRPr/>
            </a:pPr>
            <a:r>
              <a:rPr lang="en-US" dirty="0"/>
              <a:t>Standard Deviation (using PERT) = (Pessimistic-Optimistic)/6</a:t>
            </a:r>
          </a:p>
          <a:p>
            <a:pPr>
              <a:buFont typeface="Arial" charset="0"/>
              <a:buChar char="•"/>
              <a:defRPr/>
            </a:pPr>
            <a:endParaRPr lang="en-US" dirty="0"/>
          </a:p>
          <a:p>
            <a:pPr>
              <a:buFont typeface="Arial" charset="0"/>
              <a:buChar char="•"/>
              <a:defRPr/>
            </a:pPr>
            <a:r>
              <a:rPr lang="en-US" dirty="0"/>
              <a:t>Variance (using PERT) = ( (Pessimistic - Optimistic)/6)</a:t>
            </a:r>
            <a:r>
              <a:rPr lang="en-US" baseline="30000" dirty="0"/>
              <a:t>2</a:t>
            </a:r>
            <a:br>
              <a:rPr lang="en-US" dirty="0"/>
            </a:br>
            <a:endParaRPr lang="en-US" dirty="0"/>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0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16A6A8-6317-48AE-A1FF-F4839591DAFD}" type="slidenum">
              <a:rPr lang="en-US" altLang="en-US" sz="1200" smtClean="0">
                <a:solidFill>
                  <a:srgbClr val="898989"/>
                </a:solidFill>
              </a:rPr>
              <a:pPr>
                <a:spcBef>
                  <a:spcPct val="0"/>
                </a:spcBef>
                <a:buFontTx/>
                <a:buNone/>
              </a:pPr>
              <a:t>147</a:t>
            </a:fld>
            <a:endParaRPr lang="en-US" altLang="en-US" sz="1200">
              <a:solidFill>
                <a:srgbClr val="898989"/>
              </a:solidFill>
            </a:endParaRPr>
          </a:p>
        </p:txBody>
      </p:sp>
    </p:spTree>
    <p:extLst>
      <p:ext uri="{BB962C8B-B14F-4D97-AF65-F5344CB8AC3E}">
        <p14:creationId xmlns:p14="http://schemas.microsoft.com/office/powerpoint/2010/main" val="33677725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3"/>
          <p:cNvSpPr>
            <a:spLocks noGrp="1"/>
          </p:cNvSpPr>
          <p:nvPr>
            <p:ph type="title"/>
          </p:nvPr>
        </p:nvSpPr>
        <p:spPr/>
        <p:txBody>
          <a:bodyPr/>
          <a:lstStyle/>
          <a:p>
            <a:r>
              <a:rPr altLang="en-US"/>
              <a:t>Discussion/Exercise 15</a:t>
            </a:r>
          </a:p>
        </p:txBody>
      </p:sp>
      <p:sp>
        <p:nvSpPr>
          <p:cNvPr id="262147" name="Content Placeholder 4"/>
          <p:cNvSpPr>
            <a:spLocks noGrp="1"/>
          </p:cNvSpPr>
          <p:nvPr>
            <p:ph idx="1"/>
          </p:nvPr>
        </p:nvSpPr>
        <p:spPr/>
        <p:txBody>
          <a:bodyPr/>
          <a:lstStyle/>
          <a:p>
            <a:r>
              <a:rPr lang="en-US" altLang="en-US" b="1"/>
              <a:t>Estimate Activity Duration for activities where resources are identified</a:t>
            </a:r>
          </a:p>
          <a:p>
            <a:endParaRPr lang="en-US" altLang="en-US"/>
          </a:p>
        </p:txBody>
      </p:sp>
      <p:sp>
        <p:nvSpPr>
          <p:cNvPr id="26214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6215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3845E-2318-4657-8BA7-FAED4C6CC7A0}" type="slidenum">
              <a:rPr lang="en-US" altLang="en-US" sz="1200" smtClean="0">
                <a:solidFill>
                  <a:srgbClr val="898989"/>
                </a:solidFill>
              </a:rPr>
              <a:pPr>
                <a:spcBef>
                  <a:spcPct val="0"/>
                </a:spcBef>
                <a:buFontTx/>
                <a:buNone/>
              </a:pPr>
              <a:t>148</a:t>
            </a:fld>
            <a:endParaRPr lang="en-US" altLang="en-US" sz="1200">
              <a:solidFill>
                <a:srgbClr val="898989"/>
              </a:solidFill>
            </a:endParaRPr>
          </a:p>
        </p:txBody>
      </p:sp>
    </p:spTree>
    <p:extLst>
      <p:ext uri="{BB962C8B-B14F-4D97-AF65-F5344CB8AC3E}">
        <p14:creationId xmlns:p14="http://schemas.microsoft.com/office/powerpoint/2010/main" val="8620389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3"/>
          <p:cNvSpPr>
            <a:spLocks noGrp="1"/>
          </p:cNvSpPr>
          <p:nvPr>
            <p:ph type="title"/>
          </p:nvPr>
        </p:nvSpPr>
        <p:spPr/>
        <p:txBody>
          <a:bodyPr/>
          <a:lstStyle/>
          <a:p>
            <a:r>
              <a:rPr altLang="en-US" dirty="0"/>
              <a:t>1</a:t>
            </a:r>
            <a:r>
              <a:rPr lang="en-US" altLang="en-US" dirty="0"/>
              <a:t>7</a:t>
            </a:r>
            <a:r>
              <a:rPr altLang="en-US" dirty="0"/>
              <a:t>. Develop Schedule</a:t>
            </a:r>
          </a:p>
        </p:txBody>
      </p:sp>
      <p:sp>
        <p:nvSpPr>
          <p:cNvPr id="264195" name="Content Placeholder 4"/>
          <p:cNvSpPr>
            <a:spLocks noGrp="1"/>
          </p:cNvSpPr>
          <p:nvPr>
            <p:ph idx="1"/>
          </p:nvPr>
        </p:nvSpPr>
        <p:spPr>
          <a:xfrm>
            <a:off x="381000" y="2286000"/>
            <a:ext cx="8229600" cy="3763963"/>
          </a:xfrm>
        </p:spPr>
        <p:txBody>
          <a:bodyPr/>
          <a:lstStyle/>
          <a:p>
            <a:pPr>
              <a:buFont typeface="Arial" panose="020B0604020202020204" pitchFamily="34" charset="0"/>
              <a:buNone/>
            </a:pPr>
            <a:r>
              <a:rPr lang="en-US" altLang="en-US" b="1"/>
              <a:t>	Analyzing activity sequences, durations, resource requirements and schedule constraints to create the project schedule.</a:t>
            </a:r>
          </a:p>
          <a:p>
            <a:endParaRPr lang="en-US" altLang="en-US"/>
          </a:p>
        </p:txBody>
      </p:sp>
      <p:pic>
        <p:nvPicPr>
          <p:cNvPr id="264196" name="Picture 4" descr="D:\Works\Training-Material\My Pictures\PM-Image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540250"/>
            <a:ext cx="32004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41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034560-A331-4123-A95E-D319543D94A1}" type="slidenum">
              <a:rPr lang="en-US" altLang="en-US" sz="1200" smtClean="0">
                <a:solidFill>
                  <a:srgbClr val="898989"/>
                </a:solidFill>
              </a:rPr>
              <a:pPr>
                <a:spcBef>
                  <a:spcPct val="0"/>
                </a:spcBef>
                <a:buFontTx/>
                <a:buNone/>
              </a:pPr>
              <a:t>149</a:t>
            </a:fld>
            <a:endParaRPr lang="en-US" altLang="en-US" sz="1200">
              <a:solidFill>
                <a:srgbClr val="898989"/>
              </a:solidFill>
            </a:endParaRPr>
          </a:p>
        </p:txBody>
      </p:sp>
    </p:spTree>
    <p:extLst>
      <p:ext uri="{BB962C8B-B14F-4D97-AF65-F5344CB8AC3E}">
        <p14:creationId xmlns:p14="http://schemas.microsoft.com/office/powerpoint/2010/main" val="761502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16" name="Title 6"/>
          <p:cNvSpPr>
            <a:spLocks noGrp="1"/>
          </p:cNvSpPr>
          <p:nvPr>
            <p:ph type="title"/>
          </p:nvPr>
        </p:nvSpPr>
        <p:spPr/>
        <p:txBody>
          <a:bodyPr/>
          <a:lstStyle/>
          <a:p>
            <a:r>
              <a:rPr lang="en-IN" altLang="en-US" dirty="0">
                <a:ea typeface="Microsoft YaHei" panose="020B0503020204020204" pitchFamily="34" charset="-122"/>
              </a:rPr>
              <a:t>Project Lifecycle (PLC) &amp; Level of Activities</a:t>
            </a:r>
            <a:endParaRPr altLang="en-US" dirty="0"/>
          </a:p>
        </p:txBody>
      </p:sp>
      <p:sp>
        <p:nvSpPr>
          <p:cNvPr id="389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347745-299A-4C29-A8D8-927099159E91}" type="slidenum">
              <a:rPr lang="en-US" altLang="en-US" sz="1200" smtClean="0">
                <a:solidFill>
                  <a:srgbClr val="898989"/>
                </a:solidFill>
              </a:rPr>
              <a:pPr>
                <a:spcBef>
                  <a:spcPct val="0"/>
                </a:spcBef>
                <a:buFontTx/>
                <a:buNone/>
              </a:pPr>
              <a:t>15</a:t>
            </a:fld>
            <a:endParaRPr lang="en-US" altLang="en-US" sz="1200">
              <a:solidFill>
                <a:srgbClr val="898989"/>
              </a:solidFill>
            </a:endParaRPr>
          </a:p>
        </p:txBody>
      </p:sp>
      <p:sp>
        <p:nvSpPr>
          <p:cNvPr id="6" name="Text Box 3">
            <a:extLst>
              <a:ext uri="{FF2B5EF4-FFF2-40B4-BE49-F238E27FC236}">
                <a16:creationId xmlns:a16="http://schemas.microsoft.com/office/drawing/2014/main" id="{6764666E-8A2D-4D7D-A4D3-29E8F3AA824C}"/>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Text Placeholder 5"/>
          <p:cNvSpPr>
            <a:spLocks noGrp="1"/>
          </p:cNvSpPr>
          <p:nvPr>
            <p:ph type="body" sz="quarter" idx="13"/>
          </p:nvPr>
        </p:nvSpPr>
        <p:spPr/>
        <p:txBody>
          <a:bodyPr/>
          <a:lstStyle/>
          <a:p>
            <a:r>
              <a:rPr lang="en-US" sz="1800" dirty="0"/>
              <a:t>.1 Schedule network 	analysis</a:t>
            </a:r>
          </a:p>
          <a:p>
            <a:r>
              <a:rPr lang="en-US" sz="1800" dirty="0"/>
              <a:t>.2 Critical path method</a:t>
            </a:r>
          </a:p>
          <a:p>
            <a:r>
              <a:rPr lang="en-US" sz="1800" dirty="0"/>
              <a:t>.3 Resource optimization</a:t>
            </a:r>
          </a:p>
          <a:p>
            <a:r>
              <a:rPr lang="en-US" sz="1800" dirty="0"/>
              <a:t>.4 Data analysis</a:t>
            </a:r>
          </a:p>
          <a:p>
            <a:pPr lvl="1"/>
            <a:r>
              <a:rPr lang="en-US" sz="1600" dirty="0"/>
              <a:t>• What-if scenario 	analysis</a:t>
            </a:r>
          </a:p>
          <a:p>
            <a:pPr lvl="1"/>
            <a:r>
              <a:rPr lang="en-US" sz="1600" dirty="0"/>
              <a:t>• Simulation</a:t>
            </a:r>
          </a:p>
          <a:p>
            <a:r>
              <a:rPr lang="en-US" sz="1800" dirty="0"/>
              <a:t>.5 Leads and lags</a:t>
            </a:r>
          </a:p>
          <a:p>
            <a:r>
              <a:rPr lang="en-US" sz="1800" dirty="0"/>
              <a:t>.6 Schedule compression</a:t>
            </a:r>
          </a:p>
          <a:p>
            <a:r>
              <a:rPr lang="en-US" sz="1800" dirty="0"/>
              <a:t>.7 PMISs</a:t>
            </a:r>
          </a:p>
          <a:p>
            <a:r>
              <a:rPr lang="en-US" sz="1800" dirty="0"/>
              <a:t>.8 Agile release planning</a:t>
            </a:r>
            <a:endParaRPr lang="en-US" altLang="en-US" sz="1800" dirty="0"/>
          </a:p>
        </p:txBody>
      </p:sp>
      <p:sp>
        <p:nvSpPr>
          <p:cNvPr id="26624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Schedule</a:t>
            </a:r>
          </a:p>
        </p:txBody>
      </p:sp>
      <p:sp>
        <p:nvSpPr>
          <p:cNvPr id="266243"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Basis of estimates</a:t>
            </a:r>
          </a:p>
          <a:p>
            <a:pPr lvl="1"/>
            <a:r>
              <a:rPr lang="en-US" sz="1400" dirty="0"/>
              <a:t>• Duration estimates</a:t>
            </a:r>
          </a:p>
          <a:p>
            <a:pPr lvl="1"/>
            <a:r>
              <a:rPr lang="en-US" sz="1400" dirty="0"/>
              <a:t>• Lessons learned register</a:t>
            </a:r>
          </a:p>
          <a:p>
            <a:pPr lvl="1"/>
            <a:r>
              <a:rPr lang="en-US" sz="1400" dirty="0"/>
              <a:t>• Milestone list</a:t>
            </a:r>
          </a:p>
          <a:p>
            <a:pPr lvl="1"/>
            <a:r>
              <a:rPr lang="en-US" sz="1400" dirty="0"/>
              <a:t>• Project schedule network 	diagrams</a:t>
            </a:r>
          </a:p>
          <a:p>
            <a:pPr lvl="1"/>
            <a:r>
              <a:rPr lang="en-US" sz="1400" dirty="0"/>
              <a:t>• Project team assignments</a:t>
            </a:r>
          </a:p>
          <a:p>
            <a:pPr lvl="1"/>
            <a:r>
              <a:rPr lang="en-US" sz="1400" dirty="0"/>
              <a:t>• Resource calendars</a:t>
            </a:r>
          </a:p>
          <a:p>
            <a:pPr lvl="1"/>
            <a:r>
              <a:rPr lang="en-US" sz="1400" dirty="0"/>
              <a:t>• Resource requirements</a:t>
            </a:r>
          </a:p>
          <a:p>
            <a:pPr lvl="1"/>
            <a:r>
              <a:rPr lang="en-US" sz="1400" dirty="0"/>
              <a:t>• Risk register</a:t>
            </a:r>
          </a:p>
          <a:p>
            <a:r>
              <a:rPr lang="en-US" sz="1600" dirty="0"/>
              <a:t>.3 Agreements</a:t>
            </a:r>
          </a:p>
          <a:p>
            <a:r>
              <a:rPr lang="en-US" sz="1600" dirty="0"/>
              <a:t>.4 EEFs</a:t>
            </a:r>
          </a:p>
          <a:p>
            <a:r>
              <a:rPr lang="en-US" sz="1600" dirty="0"/>
              <a:t>.5 OPAs</a:t>
            </a:r>
            <a:endParaRPr lang="en-US" altLang="en-US" sz="1600" dirty="0"/>
          </a:p>
        </p:txBody>
      </p:sp>
      <p:sp>
        <p:nvSpPr>
          <p:cNvPr id="266245" name="Text Placeholder 6"/>
          <p:cNvSpPr>
            <a:spLocks noGrp="1"/>
          </p:cNvSpPr>
          <p:nvPr>
            <p:ph type="body" sz="quarter" idx="14"/>
          </p:nvPr>
        </p:nvSpPr>
        <p:spPr/>
        <p:txBody>
          <a:bodyPr/>
          <a:lstStyle/>
          <a:p>
            <a:r>
              <a:rPr lang="en-US" sz="1600" dirty="0"/>
              <a:t>.1 Schedule baseline</a:t>
            </a:r>
          </a:p>
          <a:p>
            <a:r>
              <a:rPr lang="en-US" sz="1600" dirty="0"/>
              <a:t>.2 Project schedule</a:t>
            </a:r>
          </a:p>
          <a:p>
            <a:r>
              <a:rPr lang="en-US" sz="1600" dirty="0"/>
              <a:t>.3 Schedule data</a:t>
            </a:r>
          </a:p>
          <a:p>
            <a:r>
              <a:rPr lang="en-US" sz="1600" dirty="0"/>
              <a:t>.4 Project calendars</a:t>
            </a:r>
          </a:p>
          <a:p>
            <a:r>
              <a:rPr lang="en-US" sz="1600" dirty="0"/>
              <a:t>.5 Change requests</a:t>
            </a:r>
          </a:p>
          <a:p>
            <a:r>
              <a:rPr lang="en-US" sz="1600" dirty="0"/>
              <a:t>.6 PMP Updates</a:t>
            </a:r>
          </a:p>
          <a:p>
            <a:pPr lvl="1"/>
            <a:r>
              <a:rPr lang="en-US" sz="1400" dirty="0"/>
              <a:t>• Schedule management plan</a:t>
            </a:r>
          </a:p>
          <a:p>
            <a:pPr lvl="1"/>
            <a:r>
              <a:rPr lang="en-US" sz="1400" dirty="0"/>
              <a:t>• Cost baseline</a:t>
            </a:r>
          </a:p>
          <a:p>
            <a:r>
              <a:rPr lang="en-US" sz="1600" dirty="0"/>
              <a:t>.7 Project documents 	updates</a:t>
            </a:r>
          </a:p>
          <a:p>
            <a:pPr lvl="1"/>
            <a:r>
              <a:rPr lang="en-US" sz="1400" dirty="0"/>
              <a:t>• Activity attributes</a:t>
            </a:r>
          </a:p>
          <a:p>
            <a:pPr lvl="1"/>
            <a:r>
              <a:rPr lang="en-US" sz="1400" dirty="0"/>
              <a:t>• Assumption log</a:t>
            </a:r>
          </a:p>
          <a:p>
            <a:pPr lvl="1"/>
            <a:r>
              <a:rPr lang="en-US" sz="1400" dirty="0"/>
              <a:t>• Duration estimates</a:t>
            </a:r>
          </a:p>
          <a:p>
            <a:pPr lvl="1"/>
            <a:r>
              <a:rPr lang="en-US" sz="1400" dirty="0"/>
              <a:t>• Lessons learned register</a:t>
            </a:r>
          </a:p>
          <a:p>
            <a:pPr lvl="1"/>
            <a:r>
              <a:rPr lang="en-US" sz="1400" dirty="0"/>
              <a:t>• Resource requirements</a:t>
            </a:r>
          </a:p>
          <a:p>
            <a:pPr lvl="1"/>
            <a:r>
              <a:rPr lang="en-US" sz="1400" dirty="0"/>
              <a:t>• Risk register</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662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3B16F6-8C0C-4330-81B0-31680781F496}" type="slidenum">
              <a:rPr lang="en-US" altLang="en-US" sz="1200" smtClean="0">
                <a:solidFill>
                  <a:srgbClr val="898989"/>
                </a:solidFill>
              </a:rPr>
              <a:pPr>
                <a:spcBef>
                  <a:spcPct val="0"/>
                </a:spcBef>
                <a:buFontTx/>
                <a:buNone/>
              </a:pPr>
              <a:t>150</a:t>
            </a:fld>
            <a:endParaRPr lang="en-US" altLang="en-US" sz="1200">
              <a:solidFill>
                <a:srgbClr val="898989"/>
              </a:solidFill>
            </a:endParaRPr>
          </a:p>
        </p:txBody>
      </p:sp>
    </p:spTree>
    <p:extLst>
      <p:ext uri="{BB962C8B-B14F-4D97-AF65-F5344CB8AC3E}">
        <p14:creationId xmlns:p14="http://schemas.microsoft.com/office/powerpoint/2010/main" val="40410280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altLang="en-US" dirty="0"/>
              <a:t>Resource Optimization techniques</a:t>
            </a:r>
            <a:endParaRPr lang="en-US" dirty="0"/>
          </a:p>
        </p:txBody>
      </p:sp>
      <p:sp>
        <p:nvSpPr>
          <p:cNvPr id="10" name="Content Placeholder 9"/>
          <p:cNvSpPr>
            <a:spLocks noGrp="1"/>
          </p:cNvSpPr>
          <p:nvPr>
            <p:ph idx="1"/>
          </p:nvPr>
        </p:nvSpPr>
        <p:spPr>
          <a:xfrm>
            <a:off x="457200" y="990600"/>
            <a:ext cx="2819400" cy="5105399"/>
          </a:xfrm>
        </p:spPr>
        <p:txBody>
          <a:bodyPr>
            <a:normAutofit fontScale="62500" lnSpcReduction="20000"/>
          </a:bodyPr>
          <a:lstStyle/>
          <a:p>
            <a:r>
              <a:rPr lang="en-US" dirty="0"/>
              <a:t>Resource Levelling</a:t>
            </a:r>
          </a:p>
          <a:p>
            <a:pPr lvl="1"/>
            <a:r>
              <a:rPr lang="en-US" dirty="0"/>
              <a:t>Ensure resource are not allocated more than their availability for the given project. Can lead to change in critical path.</a:t>
            </a:r>
          </a:p>
          <a:p>
            <a:r>
              <a:rPr lang="en-US" dirty="0"/>
              <a:t>Resource Smoothing</a:t>
            </a:r>
          </a:p>
          <a:p>
            <a:pPr lvl="1"/>
            <a:r>
              <a:rPr lang="en-US" dirty="0"/>
              <a:t>Adjust activities in such a way that resources requirement do not exceed than defined limit. No change in critical path. Activities can be delayed within their float (free/total).</a:t>
            </a:r>
          </a:p>
        </p:txBody>
      </p:sp>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151</a:t>
            </a:fld>
            <a:endParaRPr lang="en-US" alt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816" y="835747"/>
            <a:ext cx="5683257" cy="5169516"/>
          </a:xfrm>
          <a:prstGeom prst="rect">
            <a:avLst/>
          </a:prstGeom>
        </p:spPr>
      </p:pic>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30477471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Modeling Techniques</a:t>
            </a:r>
            <a:endParaRPr lang="en-US" dirty="0"/>
          </a:p>
        </p:txBody>
      </p:sp>
      <p:sp>
        <p:nvSpPr>
          <p:cNvPr id="3" name="Content Placeholder 2"/>
          <p:cNvSpPr>
            <a:spLocks noGrp="1"/>
          </p:cNvSpPr>
          <p:nvPr>
            <p:ph idx="1"/>
          </p:nvPr>
        </p:nvSpPr>
        <p:spPr/>
        <p:txBody>
          <a:bodyPr>
            <a:normAutofit lnSpcReduction="10000"/>
          </a:bodyPr>
          <a:lstStyle/>
          <a:p>
            <a:r>
              <a:rPr lang="en-US" dirty="0"/>
              <a:t>What if scenario analysis</a:t>
            </a:r>
          </a:p>
          <a:p>
            <a:pPr lvl="1"/>
            <a:r>
              <a:rPr lang="en-US" dirty="0"/>
              <a:t>Assess the feasibility of project schedule under adverse conditions. Prepare a contingency plan to overcome the problems. Or prepare mitigation plan to reduce the impact of unexpected situations.</a:t>
            </a:r>
          </a:p>
          <a:p>
            <a:r>
              <a:rPr lang="en-US" dirty="0"/>
              <a:t>Simulation</a:t>
            </a:r>
          </a:p>
          <a:p>
            <a:pPr lvl="1"/>
            <a:r>
              <a:rPr lang="en-US" dirty="0"/>
              <a:t>Calculate multiple project duration using tools like Monte Carlo Simulation. In this case use assumptions and distribution constructed using 3 Point estimates.</a:t>
            </a:r>
          </a:p>
          <a:p>
            <a:pPr lvl="1"/>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152</a:t>
            </a:fld>
            <a:endParaRPr lang="en-US" altLang="en-US"/>
          </a:p>
        </p:txBody>
      </p:sp>
    </p:spTree>
    <p:extLst>
      <p:ext uri="{BB962C8B-B14F-4D97-AF65-F5344CB8AC3E}">
        <p14:creationId xmlns:p14="http://schemas.microsoft.com/office/powerpoint/2010/main" val="30351194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3"/>
          <p:cNvSpPr>
            <a:spLocks noGrp="1"/>
          </p:cNvSpPr>
          <p:nvPr>
            <p:ph type="title"/>
          </p:nvPr>
        </p:nvSpPr>
        <p:spPr/>
        <p:txBody>
          <a:bodyPr/>
          <a:lstStyle/>
          <a:p>
            <a:r>
              <a:rPr altLang="en-US"/>
              <a:t>19. Control Schedule</a:t>
            </a:r>
          </a:p>
        </p:txBody>
      </p:sp>
      <p:sp>
        <p:nvSpPr>
          <p:cNvPr id="268291" name="Content Placeholder 4"/>
          <p:cNvSpPr>
            <a:spLocks noGrp="1"/>
          </p:cNvSpPr>
          <p:nvPr>
            <p:ph idx="1"/>
          </p:nvPr>
        </p:nvSpPr>
        <p:spPr/>
        <p:txBody>
          <a:bodyPr/>
          <a:lstStyle/>
          <a:p>
            <a:pPr>
              <a:buFont typeface="Arial" panose="020B0604020202020204" pitchFamily="34" charset="0"/>
              <a:buNone/>
            </a:pPr>
            <a:r>
              <a:rPr lang="en-US" altLang="en-US" b="1"/>
              <a:t>	Monitoring the status of the project to update project progress and manage changes to the schedule baseline </a:t>
            </a:r>
          </a:p>
          <a:p>
            <a:endParaRPr lang="en-US" altLang="en-US"/>
          </a:p>
        </p:txBody>
      </p:sp>
      <p:pic>
        <p:nvPicPr>
          <p:cNvPr id="268292" name="Picture 4" descr="D:\Works\Training-Material\My Pictures\PM-Images\Schedule-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191000"/>
            <a:ext cx="19621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82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38FBBC-F887-444F-8886-84BA5086B231}" type="slidenum">
              <a:rPr lang="en-US" altLang="en-US" sz="1200" smtClean="0">
                <a:solidFill>
                  <a:srgbClr val="898989"/>
                </a:solidFill>
              </a:rPr>
              <a:pPr>
                <a:spcBef>
                  <a:spcPct val="0"/>
                </a:spcBef>
                <a:buFontTx/>
                <a:buNone/>
              </a:pPr>
              <a:t>153</a:t>
            </a:fld>
            <a:endParaRPr lang="en-US" altLang="en-US" sz="1200">
              <a:solidFill>
                <a:srgbClr val="898989"/>
              </a:solidFill>
            </a:endParaRPr>
          </a:p>
        </p:txBody>
      </p:sp>
    </p:spTree>
    <p:extLst>
      <p:ext uri="{BB962C8B-B14F-4D97-AF65-F5344CB8AC3E}">
        <p14:creationId xmlns:p14="http://schemas.microsoft.com/office/powerpoint/2010/main" val="35713578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Text Placeholder 5"/>
          <p:cNvSpPr>
            <a:spLocks noGrp="1"/>
          </p:cNvSpPr>
          <p:nvPr>
            <p:ph type="body" sz="quarter" idx="13"/>
          </p:nvPr>
        </p:nvSpPr>
        <p:spPr/>
        <p:txBody>
          <a:bodyPr/>
          <a:lstStyle/>
          <a:p>
            <a:r>
              <a:rPr lang="en-US" sz="1800" dirty="0"/>
              <a:t>.1 Data analysis</a:t>
            </a:r>
          </a:p>
          <a:p>
            <a:pPr lvl="1"/>
            <a:r>
              <a:rPr lang="en-US" sz="1600" dirty="0"/>
              <a:t>• Earned value 	analysis</a:t>
            </a:r>
          </a:p>
          <a:p>
            <a:pPr lvl="1"/>
            <a:r>
              <a:rPr lang="en-US" sz="1600" dirty="0"/>
              <a:t>• Iteration burndown 	chart</a:t>
            </a:r>
          </a:p>
          <a:p>
            <a:pPr lvl="1"/>
            <a:r>
              <a:rPr lang="en-US" sz="1600" dirty="0"/>
              <a:t>• Performance 	reviews</a:t>
            </a:r>
          </a:p>
          <a:p>
            <a:pPr lvl="1"/>
            <a:r>
              <a:rPr lang="en-US" sz="1600" dirty="0"/>
              <a:t>• Trend analysis</a:t>
            </a:r>
          </a:p>
          <a:p>
            <a:pPr lvl="1"/>
            <a:r>
              <a:rPr lang="en-US" sz="1600" dirty="0"/>
              <a:t>• Variance analysis</a:t>
            </a:r>
          </a:p>
          <a:p>
            <a:pPr lvl="1"/>
            <a:r>
              <a:rPr lang="en-US" sz="1600" dirty="0"/>
              <a:t>• What-if scenario 	analysis</a:t>
            </a:r>
          </a:p>
          <a:p>
            <a:r>
              <a:rPr lang="en-US" sz="1800" dirty="0"/>
              <a:t>.2 Critical path method</a:t>
            </a:r>
          </a:p>
          <a:p>
            <a:r>
              <a:rPr lang="en-US" sz="1800" dirty="0"/>
              <a:t>.3 Project management</a:t>
            </a:r>
          </a:p>
          <a:p>
            <a:pPr lvl="1"/>
            <a:r>
              <a:rPr lang="en-US" sz="1600" dirty="0"/>
              <a:t>information system</a:t>
            </a:r>
          </a:p>
          <a:p>
            <a:r>
              <a:rPr lang="en-US" sz="1800" dirty="0"/>
              <a:t>.4 Resource optimization</a:t>
            </a:r>
          </a:p>
          <a:p>
            <a:r>
              <a:rPr lang="en-US" sz="1800" dirty="0"/>
              <a:t>.6 Leads and lags</a:t>
            </a:r>
          </a:p>
          <a:p>
            <a:r>
              <a:rPr lang="en-US" sz="1800" dirty="0"/>
              <a:t>.7 Schedule compression</a:t>
            </a:r>
            <a:endParaRPr lang="en-US" altLang="en-US" sz="1800" dirty="0"/>
          </a:p>
        </p:txBody>
      </p:sp>
      <p:sp>
        <p:nvSpPr>
          <p:cNvPr id="270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Schedule</a:t>
            </a:r>
          </a:p>
        </p:txBody>
      </p:sp>
      <p:sp>
        <p:nvSpPr>
          <p:cNvPr id="270339" name="Content Placeholder 4"/>
          <p:cNvSpPr>
            <a:spLocks noGrp="1"/>
          </p:cNvSpPr>
          <p:nvPr>
            <p:ph sz="quarter" idx="12"/>
          </p:nvPr>
        </p:nvSpPr>
        <p:spPr/>
        <p:txBody>
          <a:bodyPr/>
          <a:lstStyle/>
          <a:p>
            <a:r>
              <a:rPr lang="en-US" sz="1800" dirty="0"/>
              <a:t>.1 Project management 	plan</a:t>
            </a:r>
          </a:p>
          <a:p>
            <a:pPr lvl="1"/>
            <a:r>
              <a:rPr lang="en-US" sz="1600" dirty="0"/>
              <a:t>• Schedule management 	plan</a:t>
            </a:r>
          </a:p>
          <a:p>
            <a:pPr lvl="1"/>
            <a:r>
              <a:rPr lang="en-US" sz="1600" dirty="0"/>
              <a:t>• Schedule baseline</a:t>
            </a:r>
          </a:p>
          <a:p>
            <a:pPr lvl="1"/>
            <a:r>
              <a:rPr lang="en-US" sz="1600" dirty="0"/>
              <a:t>• Scope baseline</a:t>
            </a:r>
          </a:p>
          <a:p>
            <a:pPr lvl="1"/>
            <a:r>
              <a:rPr lang="en-US" sz="1600" dirty="0"/>
              <a:t>• Performance 	measurement baseline</a:t>
            </a:r>
          </a:p>
          <a:p>
            <a:r>
              <a:rPr lang="en-US" sz="1800" dirty="0"/>
              <a:t>.2 Project documents</a:t>
            </a:r>
          </a:p>
          <a:p>
            <a:pPr lvl="1"/>
            <a:r>
              <a:rPr lang="en-US" sz="1600" dirty="0"/>
              <a:t>• Lessons learned register</a:t>
            </a:r>
          </a:p>
          <a:p>
            <a:pPr lvl="1"/>
            <a:r>
              <a:rPr lang="en-US" sz="1600" dirty="0"/>
              <a:t>• Project calendars</a:t>
            </a:r>
          </a:p>
          <a:p>
            <a:pPr lvl="1"/>
            <a:r>
              <a:rPr lang="en-US" sz="1600" dirty="0"/>
              <a:t>• Project schedule</a:t>
            </a:r>
          </a:p>
          <a:p>
            <a:pPr lvl="1"/>
            <a:r>
              <a:rPr lang="en-US" sz="1600" dirty="0"/>
              <a:t>• Resource calendars</a:t>
            </a:r>
          </a:p>
          <a:p>
            <a:pPr lvl="1"/>
            <a:r>
              <a:rPr lang="en-US" sz="1600" dirty="0"/>
              <a:t>• Schedule data</a:t>
            </a:r>
          </a:p>
          <a:p>
            <a:r>
              <a:rPr lang="en-US" sz="1800" dirty="0"/>
              <a:t>.3 Work performance data</a:t>
            </a:r>
          </a:p>
          <a:p>
            <a:r>
              <a:rPr lang="en-US" sz="1800" dirty="0"/>
              <a:t>.4 OPAs</a:t>
            </a:r>
            <a:endParaRPr lang="en-US" altLang="en-US" sz="1800" dirty="0"/>
          </a:p>
        </p:txBody>
      </p:sp>
      <p:sp>
        <p:nvSpPr>
          <p:cNvPr id="270341" name="Text Placeholder 6"/>
          <p:cNvSpPr>
            <a:spLocks noGrp="1"/>
          </p:cNvSpPr>
          <p:nvPr>
            <p:ph type="body" sz="quarter" idx="14"/>
          </p:nvPr>
        </p:nvSpPr>
        <p:spPr/>
        <p:txBody>
          <a:bodyPr/>
          <a:lstStyle/>
          <a:p>
            <a:r>
              <a:rPr lang="en-US" sz="1600" dirty="0"/>
              <a:t>.1 Work performance 	information</a:t>
            </a:r>
          </a:p>
          <a:p>
            <a:r>
              <a:rPr lang="en-US" sz="1600" dirty="0"/>
              <a:t>.2 Schedule forecasts</a:t>
            </a:r>
          </a:p>
          <a:p>
            <a:r>
              <a:rPr lang="en-US" sz="1600" dirty="0"/>
              <a:t>.3 Change requests</a:t>
            </a:r>
          </a:p>
          <a:p>
            <a:r>
              <a:rPr lang="en-US" sz="1600" dirty="0"/>
              <a:t>.4 Project management plan 	updates</a:t>
            </a:r>
          </a:p>
          <a:p>
            <a:pPr lvl="1"/>
            <a:r>
              <a:rPr lang="en-US" sz="1400" dirty="0"/>
              <a:t>• Schedule management plan</a:t>
            </a:r>
          </a:p>
          <a:p>
            <a:pPr lvl="1"/>
            <a:r>
              <a:rPr lang="en-US" sz="1400" dirty="0"/>
              <a:t>• Schedule baseline</a:t>
            </a:r>
          </a:p>
          <a:p>
            <a:pPr lvl="1"/>
            <a:r>
              <a:rPr lang="en-US" sz="1400" dirty="0"/>
              <a:t>• Cost baseline</a:t>
            </a:r>
          </a:p>
          <a:p>
            <a:pPr lvl="1"/>
            <a:r>
              <a:rPr lang="en-US" sz="1400" dirty="0"/>
              <a:t>• Performance measurement</a:t>
            </a:r>
          </a:p>
          <a:p>
            <a:pPr lvl="1"/>
            <a:r>
              <a:rPr lang="en-US" sz="1400" dirty="0"/>
              <a:t>baseline</a:t>
            </a:r>
          </a:p>
          <a:p>
            <a:r>
              <a:rPr lang="en-US" sz="1600" dirty="0"/>
              <a:t>.5 Project documents 	updates</a:t>
            </a:r>
          </a:p>
          <a:p>
            <a:pPr lvl="1"/>
            <a:r>
              <a:rPr lang="en-US" sz="1400" dirty="0"/>
              <a:t>• Assumption log</a:t>
            </a:r>
          </a:p>
          <a:p>
            <a:pPr lvl="1"/>
            <a:r>
              <a:rPr lang="en-US" sz="1400" dirty="0"/>
              <a:t>• Basis of estimates</a:t>
            </a:r>
          </a:p>
          <a:p>
            <a:pPr lvl="1"/>
            <a:r>
              <a:rPr lang="en-US" sz="1400" dirty="0"/>
              <a:t>• Lessons learned register</a:t>
            </a:r>
          </a:p>
          <a:p>
            <a:pPr lvl="1"/>
            <a:r>
              <a:rPr lang="en-US" sz="1400" dirty="0"/>
              <a:t>• Project schedule</a:t>
            </a:r>
          </a:p>
          <a:p>
            <a:pPr lvl="1"/>
            <a:r>
              <a:rPr lang="en-US" sz="1400" dirty="0"/>
              <a:t>• Resource calendars</a:t>
            </a:r>
          </a:p>
          <a:p>
            <a:pPr lvl="1"/>
            <a:r>
              <a:rPr lang="en-US" sz="1400" dirty="0"/>
              <a:t>• Risk register</a:t>
            </a:r>
          </a:p>
          <a:p>
            <a:pPr lvl="1"/>
            <a:r>
              <a:rPr lang="en-US" sz="1400" dirty="0"/>
              <a:t>• Schedule data</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M&amp;C</a:t>
            </a:r>
          </a:p>
        </p:txBody>
      </p:sp>
      <p:sp>
        <p:nvSpPr>
          <p:cNvPr id="270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B9CD46-263A-43FC-9252-CB4DFAB59CF1}" type="slidenum">
              <a:rPr lang="en-US" altLang="en-US" sz="1200" smtClean="0">
                <a:solidFill>
                  <a:srgbClr val="898989"/>
                </a:solidFill>
              </a:rPr>
              <a:pPr>
                <a:spcBef>
                  <a:spcPct val="0"/>
                </a:spcBef>
                <a:buFontTx/>
                <a:buNone/>
              </a:pPr>
              <a:t>154</a:t>
            </a:fld>
            <a:endParaRPr lang="en-US" altLang="en-US" sz="1200">
              <a:solidFill>
                <a:srgbClr val="898989"/>
              </a:solidFill>
            </a:endParaRPr>
          </a:p>
        </p:txBody>
      </p:sp>
    </p:spTree>
    <p:extLst>
      <p:ext uri="{BB962C8B-B14F-4D97-AF65-F5344CB8AC3E}">
        <p14:creationId xmlns:p14="http://schemas.microsoft.com/office/powerpoint/2010/main" val="7799465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5C4368-AC8D-4FE6-8374-056238BE7F23}"/>
              </a:ext>
            </a:extLst>
          </p:cNvPr>
          <p:cNvSpPr>
            <a:spLocks noGrp="1"/>
          </p:cNvSpPr>
          <p:nvPr>
            <p:ph type="title"/>
          </p:nvPr>
        </p:nvSpPr>
        <p:spPr/>
        <p:txBody>
          <a:bodyPr/>
          <a:lstStyle/>
          <a:p>
            <a:r>
              <a:rPr lang="en-US" dirty="0"/>
              <a:t>Product Vision, Release, Iteration Planning</a:t>
            </a:r>
          </a:p>
        </p:txBody>
      </p:sp>
      <p:pic>
        <p:nvPicPr>
          <p:cNvPr id="11" name="Content Placeholder 10">
            <a:extLst>
              <a:ext uri="{FF2B5EF4-FFF2-40B4-BE49-F238E27FC236}">
                <a16:creationId xmlns:a16="http://schemas.microsoft.com/office/drawing/2014/main" id="{EE97881F-C4E3-4F12-A00D-8A32365CCDD3}"/>
              </a:ext>
            </a:extLst>
          </p:cNvPr>
          <p:cNvPicPr>
            <a:picLocks noGrp="1" noChangeAspect="1"/>
          </p:cNvPicPr>
          <p:nvPr>
            <p:ph idx="1"/>
          </p:nvPr>
        </p:nvPicPr>
        <p:blipFill>
          <a:blip r:embed="rId2"/>
          <a:stretch>
            <a:fillRect/>
          </a:stretch>
        </p:blipFill>
        <p:spPr>
          <a:xfrm>
            <a:off x="1024857" y="990600"/>
            <a:ext cx="7094286" cy="5105400"/>
          </a:xfrm>
          <a:prstGeom prst="rect">
            <a:avLst/>
          </a:prstGeom>
        </p:spPr>
      </p:pic>
      <p:sp>
        <p:nvSpPr>
          <p:cNvPr id="8" name="Slide Number Placeholder 7">
            <a:extLst>
              <a:ext uri="{FF2B5EF4-FFF2-40B4-BE49-F238E27FC236}">
                <a16:creationId xmlns:a16="http://schemas.microsoft.com/office/drawing/2014/main" id="{8B5D9816-20B8-440D-9C80-99FB1F44431B}"/>
              </a:ext>
            </a:extLst>
          </p:cNvPr>
          <p:cNvSpPr>
            <a:spLocks noGrp="1"/>
          </p:cNvSpPr>
          <p:nvPr>
            <p:ph type="sldNum" sz="quarter" idx="12"/>
          </p:nvPr>
        </p:nvSpPr>
        <p:spPr/>
        <p:txBody>
          <a:bodyPr/>
          <a:lstStyle/>
          <a:p>
            <a:pPr>
              <a:defRPr/>
            </a:pPr>
            <a:fld id="{023D243F-FF89-4CDA-A0EF-C0FAAD3DFB55}" type="slidenum">
              <a:rPr lang="en-US" altLang="en-US" smtClean="0"/>
              <a:pPr>
                <a:defRPr/>
              </a:pPr>
              <a:t>155</a:t>
            </a:fld>
            <a:endParaRPr lang="en-US" altLang="en-US"/>
          </a:p>
        </p:txBody>
      </p:sp>
    </p:spTree>
    <p:extLst>
      <p:ext uri="{BB962C8B-B14F-4D97-AF65-F5344CB8AC3E}">
        <p14:creationId xmlns:p14="http://schemas.microsoft.com/office/powerpoint/2010/main" val="11933481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DD4A4-16A1-478D-ACCF-C6856F96AB27}"/>
              </a:ext>
            </a:extLst>
          </p:cNvPr>
          <p:cNvSpPr>
            <a:spLocks noGrp="1"/>
          </p:cNvSpPr>
          <p:nvPr>
            <p:ph type="title"/>
          </p:nvPr>
        </p:nvSpPr>
        <p:spPr/>
        <p:txBody>
          <a:bodyPr/>
          <a:lstStyle/>
          <a:p>
            <a:r>
              <a:rPr lang="en-US" dirty="0"/>
              <a:t>Burndown Chart</a:t>
            </a:r>
          </a:p>
        </p:txBody>
      </p:sp>
      <p:pic>
        <p:nvPicPr>
          <p:cNvPr id="6" name="Content Placeholder 5">
            <a:extLst>
              <a:ext uri="{FF2B5EF4-FFF2-40B4-BE49-F238E27FC236}">
                <a16:creationId xmlns:a16="http://schemas.microsoft.com/office/drawing/2014/main" id="{D041320C-C00C-49F4-9B3B-9D740CA7C4BC}"/>
              </a:ext>
            </a:extLst>
          </p:cNvPr>
          <p:cNvPicPr>
            <a:picLocks noGrp="1" noChangeAspect="1"/>
          </p:cNvPicPr>
          <p:nvPr>
            <p:ph idx="1"/>
          </p:nvPr>
        </p:nvPicPr>
        <p:blipFill>
          <a:blip r:embed="rId2"/>
          <a:stretch>
            <a:fillRect/>
          </a:stretch>
        </p:blipFill>
        <p:spPr>
          <a:xfrm>
            <a:off x="533400" y="1371600"/>
            <a:ext cx="8447393" cy="4076700"/>
          </a:xfrm>
          <a:prstGeom prst="rect">
            <a:avLst/>
          </a:prstGeom>
        </p:spPr>
      </p:pic>
      <p:sp>
        <p:nvSpPr>
          <p:cNvPr id="4" name="Footer Placeholder 3">
            <a:extLst>
              <a:ext uri="{FF2B5EF4-FFF2-40B4-BE49-F238E27FC236}">
                <a16:creationId xmlns:a16="http://schemas.microsoft.com/office/drawing/2014/main" id="{356CE85A-4C49-42FE-B918-06A694B5D79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1FC41A3-153A-4AA4-911F-7F171060AC18}"/>
              </a:ext>
            </a:extLst>
          </p:cNvPr>
          <p:cNvSpPr>
            <a:spLocks noGrp="1"/>
          </p:cNvSpPr>
          <p:nvPr>
            <p:ph type="sldNum" sz="quarter" idx="12"/>
          </p:nvPr>
        </p:nvSpPr>
        <p:spPr/>
        <p:txBody>
          <a:bodyPr/>
          <a:lstStyle/>
          <a:p>
            <a:pPr>
              <a:defRPr/>
            </a:pPr>
            <a:fld id="{72DDD327-84E9-44EE-94DF-C6A9CABE3A3A}" type="slidenum">
              <a:rPr lang="en-US" altLang="en-US" smtClean="0"/>
              <a:pPr>
                <a:defRPr/>
              </a:pPr>
              <a:t>156</a:t>
            </a:fld>
            <a:endParaRPr lang="en-US" altLang="en-US"/>
          </a:p>
        </p:txBody>
      </p:sp>
    </p:spTree>
    <p:extLst>
      <p:ext uri="{BB962C8B-B14F-4D97-AF65-F5344CB8AC3E}">
        <p14:creationId xmlns:p14="http://schemas.microsoft.com/office/powerpoint/2010/main" val="7084809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3"/>
          <p:cNvSpPr>
            <a:spLocks noGrp="1"/>
          </p:cNvSpPr>
          <p:nvPr>
            <p:ph type="title"/>
          </p:nvPr>
        </p:nvSpPr>
        <p:spPr/>
        <p:txBody>
          <a:bodyPr/>
          <a:lstStyle/>
          <a:p>
            <a:r>
              <a:rPr altLang="en-US"/>
              <a:t>Discussion/Exercise 17</a:t>
            </a:r>
          </a:p>
        </p:txBody>
      </p:sp>
      <p:sp>
        <p:nvSpPr>
          <p:cNvPr id="272387" name="Content Placeholder 4"/>
          <p:cNvSpPr>
            <a:spLocks noGrp="1"/>
          </p:cNvSpPr>
          <p:nvPr>
            <p:ph idx="1"/>
          </p:nvPr>
        </p:nvSpPr>
        <p:spPr/>
        <p:txBody>
          <a:bodyPr/>
          <a:lstStyle/>
          <a:p>
            <a:r>
              <a:rPr lang="en-US" altLang="en-US" b="1"/>
              <a:t>Write work performance measures and their values of your project with respect to Schedule Management</a:t>
            </a:r>
          </a:p>
          <a:p>
            <a:endParaRPr lang="en-US" altLang="en-US"/>
          </a:p>
        </p:txBody>
      </p:sp>
      <p:sp>
        <p:nvSpPr>
          <p:cNvPr id="2723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723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7291B-9016-4B72-A680-4405E47E63F7}" type="slidenum">
              <a:rPr lang="en-US" altLang="en-US" sz="1200" smtClean="0">
                <a:solidFill>
                  <a:srgbClr val="898989"/>
                </a:solidFill>
              </a:rPr>
              <a:pPr>
                <a:spcBef>
                  <a:spcPct val="0"/>
                </a:spcBef>
                <a:buFontTx/>
                <a:buNone/>
              </a:pPr>
              <a:t>157</a:t>
            </a:fld>
            <a:endParaRPr lang="en-US" altLang="en-US" sz="1200">
              <a:solidFill>
                <a:srgbClr val="898989"/>
              </a:solidFill>
            </a:endParaRPr>
          </a:p>
        </p:txBody>
      </p:sp>
    </p:spTree>
    <p:extLst>
      <p:ext uri="{BB962C8B-B14F-4D97-AF65-F5344CB8AC3E}">
        <p14:creationId xmlns:p14="http://schemas.microsoft.com/office/powerpoint/2010/main" val="36183235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7"/>
          <p:cNvSpPr>
            <a:spLocks noGrp="1"/>
          </p:cNvSpPr>
          <p:nvPr>
            <p:ph type="ctrTitle"/>
          </p:nvPr>
        </p:nvSpPr>
        <p:spPr/>
        <p:txBody>
          <a:bodyPr/>
          <a:lstStyle/>
          <a:p>
            <a:r>
              <a:rPr altLang="en-US"/>
              <a:t>Big Concepts</a:t>
            </a:r>
          </a:p>
        </p:txBody>
      </p:sp>
      <p:sp>
        <p:nvSpPr>
          <p:cNvPr id="130051" name="Content Placeholder 8"/>
          <p:cNvSpPr>
            <a:spLocks noGrp="1"/>
          </p:cNvSpPr>
          <p:nvPr>
            <p:ph type="subTitle" idx="1"/>
          </p:nvPr>
        </p:nvSpPr>
        <p:spPr/>
        <p:txBody>
          <a:bodyPr/>
          <a:lstStyle/>
          <a:p>
            <a:pPr>
              <a:defRPr/>
            </a:pPr>
            <a:r>
              <a:rPr lang="en-US"/>
              <a:t>Critical Path Method (CPM)</a:t>
            </a:r>
          </a:p>
          <a:p>
            <a:pPr>
              <a:defRPr/>
            </a:pPr>
            <a:r>
              <a:rPr lang="en-US"/>
              <a:t>Critical Chain Method (CCM)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4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106D76-3C0A-4798-A55B-6F2E8154EF7A}" type="slidenum">
              <a:rPr lang="en-US" altLang="en-US" sz="1200" smtClean="0">
                <a:solidFill>
                  <a:srgbClr val="898989"/>
                </a:solidFill>
              </a:rPr>
              <a:pPr>
                <a:spcBef>
                  <a:spcPct val="0"/>
                </a:spcBef>
                <a:buFontTx/>
                <a:buNone/>
              </a:pPr>
              <a:t>158</a:t>
            </a:fld>
            <a:endParaRPr lang="en-US" altLang="en-US" sz="1200">
              <a:solidFill>
                <a:srgbClr val="898989"/>
              </a:solidFill>
            </a:endParaRPr>
          </a:p>
        </p:txBody>
      </p:sp>
    </p:spTree>
    <p:extLst>
      <p:ext uri="{BB962C8B-B14F-4D97-AF65-F5344CB8AC3E}">
        <p14:creationId xmlns:p14="http://schemas.microsoft.com/office/powerpoint/2010/main" val="25519744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3"/>
          <p:cNvSpPr>
            <a:spLocks noGrp="1"/>
          </p:cNvSpPr>
          <p:nvPr>
            <p:ph type="ctrTitle"/>
          </p:nvPr>
        </p:nvSpPr>
        <p:spPr/>
        <p:txBody>
          <a:bodyPr/>
          <a:lstStyle/>
          <a:p>
            <a:br>
              <a:rPr altLang="en-US" sz="4800"/>
            </a:br>
            <a:r>
              <a:rPr altLang="en-US" sz="4800"/>
              <a:t>Critical Path Method </a:t>
            </a:r>
            <a:br>
              <a:rPr altLang="en-US" sz="4800"/>
            </a:br>
            <a:r>
              <a:rPr altLang="en-US" sz="4800"/>
              <a:t>(CPM)</a:t>
            </a:r>
            <a:br>
              <a:rPr altLang="en-US" sz="4800"/>
            </a:br>
            <a:endParaRPr altLang="en-US"/>
          </a:p>
        </p:txBody>
      </p:sp>
      <p:sp>
        <p:nvSpPr>
          <p:cNvPr id="131075"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6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5141F2-58BC-419A-9B3A-31A17CC836F7}" type="slidenum">
              <a:rPr lang="en-US" altLang="en-US" sz="1200" smtClean="0">
                <a:solidFill>
                  <a:srgbClr val="898989"/>
                </a:solidFill>
              </a:rPr>
              <a:pPr>
                <a:spcBef>
                  <a:spcPct val="0"/>
                </a:spcBef>
                <a:buFontTx/>
                <a:buNone/>
              </a:pPr>
              <a:t>159</a:t>
            </a:fld>
            <a:endParaRPr lang="en-US" altLang="en-US" sz="1200">
              <a:solidFill>
                <a:srgbClr val="898989"/>
              </a:solidFill>
            </a:endParaRPr>
          </a:p>
        </p:txBody>
      </p:sp>
    </p:spTree>
    <p:extLst>
      <p:ext uri="{BB962C8B-B14F-4D97-AF65-F5344CB8AC3E}">
        <p14:creationId xmlns:p14="http://schemas.microsoft.com/office/powerpoint/2010/main" val="2674197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CC07-668C-487C-8833-4CE295C82FB4}"/>
              </a:ext>
            </a:extLst>
          </p:cNvPr>
          <p:cNvSpPr>
            <a:spLocks noGrp="1"/>
          </p:cNvSpPr>
          <p:nvPr>
            <p:ph type="title"/>
          </p:nvPr>
        </p:nvSpPr>
        <p:spPr/>
        <p:txBody>
          <a:bodyPr/>
          <a:lstStyle/>
          <a:p>
            <a:r>
              <a:rPr lang="en-US" dirty="0"/>
              <a:t>Typical Project Lifecycle</a:t>
            </a:r>
          </a:p>
        </p:txBody>
      </p:sp>
      <p:sp>
        <p:nvSpPr>
          <p:cNvPr id="4" name="Slide Number Placeholder 3">
            <a:extLst>
              <a:ext uri="{FF2B5EF4-FFF2-40B4-BE49-F238E27FC236}">
                <a16:creationId xmlns:a16="http://schemas.microsoft.com/office/drawing/2014/main" id="{D2BF8410-D046-4D67-9503-9201F1EE8F96}"/>
              </a:ext>
            </a:extLst>
          </p:cNvPr>
          <p:cNvSpPr>
            <a:spLocks noGrp="1"/>
          </p:cNvSpPr>
          <p:nvPr>
            <p:ph type="sldNum" sz="quarter" idx="12"/>
          </p:nvPr>
        </p:nvSpPr>
        <p:spPr/>
        <p:txBody>
          <a:bodyPr/>
          <a:lstStyle/>
          <a:p>
            <a:pPr>
              <a:defRPr/>
            </a:pPr>
            <a:fld id="{C9E5DE95-5651-417F-AA75-CAAE0168A8F7}" type="slidenum">
              <a:rPr lang="en-US" altLang="en-US" smtClean="0"/>
              <a:pPr>
                <a:defRPr/>
              </a:pPr>
              <a:t>16</a:t>
            </a:fld>
            <a:endParaRPr lang="en-US" altLang="en-US"/>
          </a:p>
        </p:txBody>
      </p:sp>
      <p:pic>
        <p:nvPicPr>
          <p:cNvPr id="5" name="Picture 4">
            <a:extLst>
              <a:ext uri="{FF2B5EF4-FFF2-40B4-BE49-F238E27FC236}">
                <a16:creationId xmlns:a16="http://schemas.microsoft.com/office/drawing/2014/main" id="{4C19C7CE-1F3F-436F-8C62-9905D84BE562}"/>
              </a:ext>
            </a:extLst>
          </p:cNvPr>
          <p:cNvPicPr>
            <a:picLocks noChangeAspect="1"/>
          </p:cNvPicPr>
          <p:nvPr/>
        </p:nvPicPr>
        <p:blipFill>
          <a:blip r:embed="rId2"/>
          <a:stretch>
            <a:fillRect/>
          </a:stretch>
        </p:blipFill>
        <p:spPr>
          <a:xfrm>
            <a:off x="1082812" y="839993"/>
            <a:ext cx="6978376" cy="5672137"/>
          </a:xfrm>
          <a:prstGeom prst="rect">
            <a:avLst/>
          </a:prstGeom>
        </p:spPr>
      </p:pic>
      <p:sp>
        <p:nvSpPr>
          <p:cNvPr id="7" name="Text Box 3">
            <a:extLst>
              <a:ext uri="{FF2B5EF4-FFF2-40B4-BE49-F238E27FC236}">
                <a16:creationId xmlns:a16="http://schemas.microsoft.com/office/drawing/2014/main" id="{54BA6F2C-C48E-4E99-AA41-7CCB3FAEC8E5}"/>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27061833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7"/>
          <p:cNvSpPr>
            <a:spLocks noGrp="1"/>
          </p:cNvSpPr>
          <p:nvPr>
            <p:ph type="title"/>
          </p:nvPr>
        </p:nvSpPr>
        <p:spPr/>
        <p:txBody>
          <a:bodyPr/>
          <a:lstStyle/>
          <a:p>
            <a:r>
              <a:rPr altLang="en-US"/>
              <a:t>Critical Path Method (CPM)</a:t>
            </a:r>
          </a:p>
        </p:txBody>
      </p:sp>
      <p:sp>
        <p:nvSpPr>
          <p:cNvPr id="263171" name="Content Placeholder 8"/>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800" dirty="0"/>
              <a:t>Critical Path method is a planning technique that is used to demonstrate and view the chronological activities of a program or project, and identifies any possible timing risks and can be used to establish the least amount of time to complete a project.</a:t>
            </a:r>
          </a:p>
          <a:p>
            <a:pPr>
              <a:defRPr/>
            </a:pP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8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9437E2-0C59-4699-8947-BA564FD6150F}" type="slidenum">
              <a:rPr lang="en-US" altLang="en-US" sz="1200" smtClean="0">
                <a:solidFill>
                  <a:srgbClr val="898989"/>
                </a:solidFill>
              </a:rPr>
              <a:pPr>
                <a:spcBef>
                  <a:spcPct val="0"/>
                </a:spcBef>
                <a:buFontTx/>
                <a:buNone/>
              </a:pPr>
              <a:t>160</a:t>
            </a:fld>
            <a:endParaRPr lang="en-US" altLang="en-US" sz="1200">
              <a:solidFill>
                <a:srgbClr val="898989"/>
              </a:solidFill>
            </a:endParaRPr>
          </a:p>
        </p:txBody>
      </p:sp>
    </p:spTree>
    <p:extLst>
      <p:ext uri="{BB962C8B-B14F-4D97-AF65-F5344CB8AC3E}">
        <p14:creationId xmlns:p14="http://schemas.microsoft.com/office/powerpoint/2010/main" val="30970793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12"/>
          <p:cNvSpPr txBox="1">
            <a:spLocks noChangeArrowheads="1"/>
          </p:cNvSpPr>
          <p:nvPr/>
        </p:nvSpPr>
        <p:spPr bwMode="auto">
          <a:xfrm>
            <a:off x="1411288"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79" name="Text Box 19"/>
          <p:cNvSpPr txBox="1">
            <a:spLocks noChangeArrowheads="1"/>
          </p:cNvSpPr>
          <p:nvPr/>
        </p:nvSpPr>
        <p:spPr bwMode="auto">
          <a:xfrm>
            <a:off x="3067050" y="12588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0" name="Text Box 27"/>
          <p:cNvSpPr txBox="1">
            <a:spLocks noChangeArrowheads="1"/>
          </p:cNvSpPr>
          <p:nvPr/>
        </p:nvSpPr>
        <p:spPr bwMode="auto">
          <a:xfrm>
            <a:off x="4722813"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1" name="Text Box 74"/>
          <p:cNvSpPr txBox="1">
            <a:spLocks noChangeArrowheads="1"/>
          </p:cNvSpPr>
          <p:nvPr/>
        </p:nvSpPr>
        <p:spPr bwMode="auto">
          <a:xfrm>
            <a:off x="3067050" y="65865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grpSp>
        <p:nvGrpSpPr>
          <p:cNvPr id="280582" name="Group 82"/>
          <p:cNvGrpSpPr>
            <a:grpSpLocks/>
          </p:cNvGrpSpPr>
          <p:nvPr/>
        </p:nvGrpSpPr>
        <p:grpSpPr bwMode="auto">
          <a:xfrm>
            <a:off x="258763" y="1301750"/>
            <a:ext cx="8785225" cy="5056188"/>
            <a:chOff x="258763" y="1158895"/>
            <a:chExt cx="8785225" cy="5056187"/>
          </a:xfrm>
        </p:grpSpPr>
        <p:sp>
          <p:nvSpPr>
            <p:cNvPr id="280589" name="Rectangle 4"/>
            <p:cNvSpPr>
              <a:spLocks noChangeArrowheads="1"/>
            </p:cNvSpPr>
            <p:nvPr/>
          </p:nvSpPr>
          <p:spPr bwMode="auto">
            <a:xfrm>
              <a:off x="258763" y="2598757"/>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0590" name="Line 5"/>
            <p:cNvSpPr>
              <a:spLocks noChangeShapeType="1"/>
            </p:cNvSpPr>
            <p:nvPr/>
          </p:nvSpPr>
          <p:spPr bwMode="auto">
            <a:xfrm>
              <a:off x="979488" y="288609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591" name="Rectangle 6"/>
            <p:cNvSpPr>
              <a:spLocks noChangeArrowheads="1"/>
            </p:cNvSpPr>
            <p:nvPr/>
          </p:nvSpPr>
          <p:spPr bwMode="auto">
            <a:xfrm>
              <a:off x="8251825" y="2525732"/>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0592" name="Rectangle 7"/>
            <p:cNvSpPr>
              <a:spLocks noChangeArrowheads="1"/>
            </p:cNvSpPr>
            <p:nvPr/>
          </p:nvSpPr>
          <p:spPr bwMode="auto">
            <a:xfrm>
              <a:off x="1479550"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0593" name="Rectangle 8"/>
            <p:cNvSpPr>
              <a:spLocks noChangeArrowheads="1"/>
            </p:cNvSpPr>
            <p:nvPr/>
          </p:nvSpPr>
          <p:spPr bwMode="auto">
            <a:xfrm>
              <a:off x="1482725"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4" name="Rectangle 9"/>
            <p:cNvSpPr>
              <a:spLocks noChangeArrowheads="1"/>
            </p:cNvSpPr>
            <p:nvPr/>
          </p:nvSpPr>
          <p:spPr bwMode="auto">
            <a:xfrm>
              <a:off x="1482725"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5" name="Rectangle 10"/>
            <p:cNvSpPr>
              <a:spLocks noChangeArrowheads="1"/>
            </p:cNvSpPr>
            <p:nvPr/>
          </p:nvSpPr>
          <p:spPr bwMode="auto">
            <a:xfrm>
              <a:off x="2490788"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6" name="Rectangle 11"/>
            <p:cNvSpPr>
              <a:spLocks noChangeArrowheads="1"/>
            </p:cNvSpPr>
            <p:nvPr/>
          </p:nvSpPr>
          <p:spPr bwMode="auto">
            <a:xfrm>
              <a:off x="2490788"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7" name="Text Box 13"/>
            <p:cNvSpPr txBox="1">
              <a:spLocks noChangeArrowheads="1"/>
            </p:cNvSpPr>
            <p:nvPr/>
          </p:nvSpPr>
          <p:spPr bwMode="auto">
            <a:xfrm>
              <a:off x="1411288"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598" name="Rectangle 14"/>
            <p:cNvSpPr>
              <a:spLocks noChangeArrowheads="1"/>
            </p:cNvSpPr>
            <p:nvPr/>
          </p:nvSpPr>
          <p:spPr bwMode="auto">
            <a:xfrm>
              <a:off x="3135313" y="117477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0599" name="Rectangle 15"/>
            <p:cNvSpPr>
              <a:spLocks noChangeArrowheads="1"/>
            </p:cNvSpPr>
            <p:nvPr/>
          </p:nvSpPr>
          <p:spPr bwMode="auto">
            <a:xfrm>
              <a:off x="3138488" y="117477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0" name="Rectangle 16"/>
            <p:cNvSpPr>
              <a:spLocks noChangeArrowheads="1"/>
            </p:cNvSpPr>
            <p:nvPr/>
          </p:nvSpPr>
          <p:spPr bwMode="auto">
            <a:xfrm>
              <a:off x="3138488" y="18939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1" name="Rectangle 17"/>
            <p:cNvSpPr>
              <a:spLocks noChangeArrowheads="1"/>
            </p:cNvSpPr>
            <p:nvPr/>
          </p:nvSpPr>
          <p:spPr bwMode="auto">
            <a:xfrm>
              <a:off x="4146550" y="18954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2" name="Rectangle 18"/>
            <p:cNvSpPr>
              <a:spLocks noChangeArrowheads="1"/>
            </p:cNvSpPr>
            <p:nvPr/>
          </p:nvSpPr>
          <p:spPr bwMode="auto">
            <a:xfrm>
              <a:off x="4146550" y="117477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3" name="Text Box 20"/>
            <p:cNvSpPr txBox="1">
              <a:spLocks noChangeArrowheads="1"/>
            </p:cNvSpPr>
            <p:nvPr/>
          </p:nvSpPr>
          <p:spPr bwMode="auto">
            <a:xfrm>
              <a:off x="3067050" y="216537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04" name="Line 21"/>
            <p:cNvSpPr>
              <a:spLocks noChangeShapeType="1"/>
            </p:cNvSpPr>
            <p:nvPr/>
          </p:nvSpPr>
          <p:spPr bwMode="auto">
            <a:xfrm>
              <a:off x="2779713" y="1678007"/>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05" name="Rectangle 22"/>
            <p:cNvSpPr>
              <a:spLocks noChangeArrowheads="1"/>
            </p:cNvSpPr>
            <p:nvPr/>
          </p:nvSpPr>
          <p:spPr bwMode="auto">
            <a:xfrm>
              <a:off x="4791075"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0606" name="Rectangle 23"/>
            <p:cNvSpPr>
              <a:spLocks noChangeArrowheads="1"/>
            </p:cNvSpPr>
            <p:nvPr/>
          </p:nvSpPr>
          <p:spPr bwMode="auto">
            <a:xfrm>
              <a:off x="4794250"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7" name="Rectangle 24"/>
            <p:cNvSpPr>
              <a:spLocks noChangeArrowheads="1"/>
            </p:cNvSpPr>
            <p:nvPr/>
          </p:nvSpPr>
          <p:spPr bwMode="auto">
            <a:xfrm>
              <a:off x="4794250"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8" name="Rectangle 25"/>
            <p:cNvSpPr>
              <a:spLocks noChangeArrowheads="1"/>
            </p:cNvSpPr>
            <p:nvPr/>
          </p:nvSpPr>
          <p:spPr bwMode="auto">
            <a:xfrm>
              <a:off x="5802313"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9" name="Rectangle 26"/>
            <p:cNvSpPr>
              <a:spLocks noChangeArrowheads="1"/>
            </p:cNvSpPr>
            <p:nvPr/>
          </p:nvSpPr>
          <p:spPr bwMode="auto">
            <a:xfrm>
              <a:off x="5802313"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0" name="Text Box 28"/>
            <p:cNvSpPr txBox="1">
              <a:spLocks noChangeArrowheads="1"/>
            </p:cNvSpPr>
            <p:nvPr/>
          </p:nvSpPr>
          <p:spPr bwMode="auto">
            <a:xfrm>
              <a:off x="4722813"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1" name="Rectangle 29"/>
            <p:cNvSpPr>
              <a:spLocks noChangeArrowheads="1"/>
            </p:cNvSpPr>
            <p:nvPr/>
          </p:nvSpPr>
          <p:spPr bwMode="auto">
            <a:xfrm>
              <a:off x="6664325" y="23272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0612" name="Rectangle 30"/>
            <p:cNvSpPr>
              <a:spLocks noChangeArrowheads="1"/>
            </p:cNvSpPr>
            <p:nvPr/>
          </p:nvSpPr>
          <p:spPr bwMode="auto">
            <a:xfrm>
              <a:off x="6667500" y="23272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3" name="Rectangle 31"/>
            <p:cNvSpPr>
              <a:spLocks noChangeArrowheads="1"/>
            </p:cNvSpPr>
            <p:nvPr/>
          </p:nvSpPr>
          <p:spPr bwMode="auto">
            <a:xfrm>
              <a:off x="6667500" y="30464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4" name="Rectangle 32"/>
            <p:cNvSpPr>
              <a:spLocks noChangeArrowheads="1"/>
            </p:cNvSpPr>
            <p:nvPr/>
          </p:nvSpPr>
          <p:spPr bwMode="auto">
            <a:xfrm>
              <a:off x="7675563" y="3048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5" name="Rectangle 33"/>
            <p:cNvSpPr>
              <a:spLocks noChangeArrowheads="1"/>
            </p:cNvSpPr>
            <p:nvPr/>
          </p:nvSpPr>
          <p:spPr bwMode="auto">
            <a:xfrm>
              <a:off x="7675563" y="23272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6" name="Text Box 34"/>
            <p:cNvSpPr txBox="1">
              <a:spLocks noChangeArrowheads="1"/>
            </p:cNvSpPr>
            <p:nvPr/>
          </p:nvSpPr>
          <p:spPr bwMode="auto">
            <a:xfrm>
              <a:off x="6596063" y="2022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17" name="Text Box 35"/>
            <p:cNvSpPr txBox="1">
              <a:spLocks noChangeArrowheads="1"/>
            </p:cNvSpPr>
            <p:nvPr/>
          </p:nvSpPr>
          <p:spPr bwMode="auto">
            <a:xfrm>
              <a:off x="6596063" y="33178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8" name="Line 36"/>
            <p:cNvSpPr>
              <a:spLocks noChangeShapeType="1"/>
            </p:cNvSpPr>
            <p:nvPr/>
          </p:nvSpPr>
          <p:spPr bwMode="auto">
            <a:xfrm>
              <a:off x="4437063" y="1662132"/>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19" name="Line 37"/>
            <p:cNvSpPr>
              <a:spLocks noChangeShapeType="1"/>
            </p:cNvSpPr>
            <p:nvPr/>
          </p:nvSpPr>
          <p:spPr bwMode="auto">
            <a:xfrm>
              <a:off x="7964488" y="281307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20" name="Rectangle 38"/>
            <p:cNvSpPr>
              <a:spLocks noChangeArrowheads="1"/>
            </p:cNvSpPr>
            <p:nvPr/>
          </p:nvSpPr>
          <p:spPr bwMode="auto">
            <a:xfrm>
              <a:off x="1479550"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0621" name="Rectangle 39"/>
            <p:cNvSpPr>
              <a:spLocks noChangeArrowheads="1"/>
            </p:cNvSpPr>
            <p:nvPr/>
          </p:nvSpPr>
          <p:spPr bwMode="auto">
            <a:xfrm>
              <a:off x="1482725"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2" name="Rectangle 40"/>
            <p:cNvSpPr>
              <a:spLocks noChangeArrowheads="1"/>
            </p:cNvSpPr>
            <p:nvPr/>
          </p:nvSpPr>
          <p:spPr bwMode="auto">
            <a:xfrm>
              <a:off x="1482725"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3" name="Rectangle 41"/>
            <p:cNvSpPr>
              <a:spLocks noChangeArrowheads="1"/>
            </p:cNvSpPr>
            <p:nvPr/>
          </p:nvSpPr>
          <p:spPr bwMode="auto">
            <a:xfrm>
              <a:off x="2490788"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4" name="Rectangle 42"/>
            <p:cNvSpPr>
              <a:spLocks noChangeArrowheads="1"/>
            </p:cNvSpPr>
            <p:nvPr/>
          </p:nvSpPr>
          <p:spPr bwMode="auto">
            <a:xfrm>
              <a:off x="24907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5" name="Text Box 43"/>
            <p:cNvSpPr txBox="1">
              <a:spLocks noChangeArrowheads="1"/>
            </p:cNvSpPr>
            <p:nvPr/>
          </p:nvSpPr>
          <p:spPr bwMode="auto">
            <a:xfrm>
              <a:off x="1411288"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26" name="Text Box 44"/>
            <p:cNvSpPr txBox="1">
              <a:spLocks noChangeArrowheads="1"/>
            </p:cNvSpPr>
            <p:nvPr/>
          </p:nvSpPr>
          <p:spPr bwMode="auto">
            <a:xfrm>
              <a:off x="1411288"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27" name="Rectangle 45"/>
            <p:cNvSpPr>
              <a:spLocks noChangeArrowheads="1"/>
            </p:cNvSpPr>
            <p:nvPr/>
          </p:nvSpPr>
          <p:spPr bwMode="auto">
            <a:xfrm>
              <a:off x="3135313"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0628" name="Rectangle 46"/>
            <p:cNvSpPr>
              <a:spLocks noChangeArrowheads="1"/>
            </p:cNvSpPr>
            <p:nvPr/>
          </p:nvSpPr>
          <p:spPr bwMode="auto">
            <a:xfrm>
              <a:off x="31384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9" name="Rectangle 47"/>
            <p:cNvSpPr>
              <a:spLocks noChangeArrowheads="1"/>
            </p:cNvSpPr>
            <p:nvPr/>
          </p:nvSpPr>
          <p:spPr bwMode="auto">
            <a:xfrm>
              <a:off x="3138488" y="42545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0" name="Rectangle 48"/>
            <p:cNvSpPr>
              <a:spLocks noChangeArrowheads="1"/>
            </p:cNvSpPr>
            <p:nvPr/>
          </p:nvSpPr>
          <p:spPr bwMode="auto">
            <a:xfrm>
              <a:off x="4146550" y="4256107"/>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1" name="Rectangle 49"/>
            <p:cNvSpPr>
              <a:spLocks noChangeArrowheads="1"/>
            </p:cNvSpPr>
            <p:nvPr/>
          </p:nvSpPr>
          <p:spPr bwMode="auto">
            <a:xfrm>
              <a:off x="41465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2" name="Text Box 50"/>
            <p:cNvSpPr txBox="1">
              <a:spLocks noChangeArrowheads="1"/>
            </p:cNvSpPr>
            <p:nvPr/>
          </p:nvSpPr>
          <p:spPr bwMode="auto">
            <a:xfrm>
              <a:off x="3067050" y="32305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33" name="Text Box 51"/>
            <p:cNvSpPr txBox="1">
              <a:spLocks noChangeArrowheads="1"/>
            </p:cNvSpPr>
            <p:nvPr/>
          </p:nvSpPr>
          <p:spPr bwMode="auto">
            <a:xfrm>
              <a:off x="3067050" y="45259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34" name="Line 52"/>
            <p:cNvSpPr>
              <a:spLocks noChangeShapeType="1"/>
            </p:cNvSpPr>
            <p:nvPr/>
          </p:nvSpPr>
          <p:spPr bwMode="auto">
            <a:xfrm>
              <a:off x="2779713" y="405449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35" name="Rectangle 53"/>
            <p:cNvSpPr>
              <a:spLocks noChangeArrowheads="1"/>
            </p:cNvSpPr>
            <p:nvPr/>
          </p:nvSpPr>
          <p:spPr bwMode="auto">
            <a:xfrm>
              <a:off x="4791075"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0636" name="Rectangle 54"/>
            <p:cNvSpPr>
              <a:spLocks noChangeArrowheads="1"/>
            </p:cNvSpPr>
            <p:nvPr/>
          </p:nvSpPr>
          <p:spPr bwMode="auto">
            <a:xfrm>
              <a:off x="47942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7" name="Rectangle 55"/>
            <p:cNvSpPr>
              <a:spLocks noChangeArrowheads="1"/>
            </p:cNvSpPr>
            <p:nvPr/>
          </p:nvSpPr>
          <p:spPr bwMode="auto">
            <a:xfrm>
              <a:off x="4794250"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8" name="Rectangle 56"/>
            <p:cNvSpPr>
              <a:spLocks noChangeArrowheads="1"/>
            </p:cNvSpPr>
            <p:nvPr/>
          </p:nvSpPr>
          <p:spPr bwMode="auto">
            <a:xfrm>
              <a:off x="5802313"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9" name="Rectangle 57"/>
            <p:cNvSpPr>
              <a:spLocks noChangeArrowheads="1"/>
            </p:cNvSpPr>
            <p:nvPr/>
          </p:nvSpPr>
          <p:spPr bwMode="auto">
            <a:xfrm>
              <a:off x="5802313"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40" name="Text Box 58"/>
            <p:cNvSpPr txBox="1">
              <a:spLocks noChangeArrowheads="1"/>
            </p:cNvSpPr>
            <p:nvPr/>
          </p:nvSpPr>
          <p:spPr bwMode="auto">
            <a:xfrm>
              <a:off x="4722813"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41" name="Text Box 59"/>
            <p:cNvSpPr txBox="1">
              <a:spLocks noChangeArrowheads="1"/>
            </p:cNvSpPr>
            <p:nvPr/>
          </p:nvSpPr>
          <p:spPr bwMode="auto">
            <a:xfrm>
              <a:off x="4722813"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42" name="Line 60"/>
            <p:cNvSpPr>
              <a:spLocks noChangeShapeType="1"/>
            </p:cNvSpPr>
            <p:nvPr/>
          </p:nvSpPr>
          <p:spPr bwMode="auto">
            <a:xfrm>
              <a:off x="4437063" y="403862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3" name="Line 61"/>
            <p:cNvSpPr>
              <a:spLocks noChangeShapeType="1"/>
            </p:cNvSpPr>
            <p:nvPr/>
          </p:nvSpPr>
          <p:spPr bwMode="auto">
            <a:xfrm>
              <a:off x="1266825" y="166213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4" name="Line 62"/>
            <p:cNvSpPr>
              <a:spLocks noChangeShapeType="1"/>
            </p:cNvSpPr>
            <p:nvPr/>
          </p:nvSpPr>
          <p:spPr bwMode="auto">
            <a:xfrm>
              <a:off x="1266825" y="1662132"/>
              <a:ext cx="0" cy="24479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5" name="Line 63"/>
            <p:cNvSpPr>
              <a:spLocks noChangeShapeType="1"/>
            </p:cNvSpPr>
            <p:nvPr/>
          </p:nvSpPr>
          <p:spPr bwMode="auto">
            <a:xfrm flipV="1">
              <a:off x="6380163" y="317502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6" name="Line 64"/>
            <p:cNvSpPr>
              <a:spLocks noChangeShapeType="1"/>
            </p:cNvSpPr>
            <p:nvPr/>
          </p:nvSpPr>
          <p:spPr bwMode="auto">
            <a:xfrm>
              <a:off x="6380163" y="317502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7" name="Line 65"/>
            <p:cNvSpPr>
              <a:spLocks noChangeShapeType="1"/>
            </p:cNvSpPr>
            <p:nvPr/>
          </p:nvSpPr>
          <p:spPr bwMode="auto">
            <a:xfrm flipV="1">
              <a:off x="6091238" y="403862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8" name="Line 66"/>
            <p:cNvSpPr>
              <a:spLocks noChangeShapeType="1"/>
            </p:cNvSpPr>
            <p:nvPr/>
          </p:nvSpPr>
          <p:spPr bwMode="auto">
            <a:xfrm flipV="1">
              <a:off x="295910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9" name="Line 67"/>
            <p:cNvSpPr>
              <a:spLocks noChangeShapeType="1"/>
            </p:cNvSpPr>
            <p:nvPr/>
          </p:nvSpPr>
          <p:spPr bwMode="auto">
            <a:xfrm>
              <a:off x="2779713" y="4398982"/>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0" name="Rectangle 68"/>
            <p:cNvSpPr>
              <a:spLocks noChangeArrowheads="1"/>
            </p:cNvSpPr>
            <p:nvPr/>
          </p:nvSpPr>
          <p:spPr bwMode="auto">
            <a:xfrm>
              <a:off x="3135313" y="520702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0651" name="Rectangle 69"/>
            <p:cNvSpPr>
              <a:spLocks noChangeArrowheads="1"/>
            </p:cNvSpPr>
            <p:nvPr/>
          </p:nvSpPr>
          <p:spPr bwMode="auto">
            <a:xfrm>
              <a:off x="3138488" y="5207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2" name="Rectangle 70"/>
            <p:cNvSpPr>
              <a:spLocks noChangeArrowheads="1"/>
            </p:cNvSpPr>
            <p:nvPr/>
          </p:nvSpPr>
          <p:spPr bwMode="auto">
            <a:xfrm>
              <a:off x="3138488" y="592615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3" name="Rectangle 71"/>
            <p:cNvSpPr>
              <a:spLocks noChangeArrowheads="1"/>
            </p:cNvSpPr>
            <p:nvPr/>
          </p:nvSpPr>
          <p:spPr bwMode="auto">
            <a:xfrm>
              <a:off x="4146550" y="592774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4" name="Rectangle 72"/>
            <p:cNvSpPr>
              <a:spLocks noChangeArrowheads="1"/>
            </p:cNvSpPr>
            <p:nvPr/>
          </p:nvSpPr>
          <p:spPr bwMode="auto">
            <a:xfrm>
              <a:off x="4146550" y="52070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5" name="Text Box 73"/>
            <p:cNvSpPr txBox="1">
              <a:spLocks noChangeArrowheads="1"/>
            </p:cNvSpPr>
            <p:nvPr/>
          </p:nvSpPr>
          <p:spPr bwMode="auto">
            <a:xfrm>
              <a:off x="3067050" y="490222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56" name="Line 75"/>
            <p:cNvSpPr>
              <a:spLocks noChangeShapeType="1"/>
            </p:cNvSpPr>
            <p:nvPr/>
          </p:nvSpPr>
          <p:spPr bwMode="auto">
            <a:xfrm>
              <a:off x="6380163" y="2525732"/>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57" name="Line 76"/>
            <p:cNvSpPr>
              <a:spLocks noChangeShapeType="1"/>
            </p:cNvSpPr>
            <p:nvPr/>
          </p:nvSpPr>
          <p:spPr bwMode="auto">
            <a:xfrm flipV="1">
              <a:off x="6380163" y="1662132"/>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8" name="Line 77"/>
            <p:cNvSpPr>
              <a:spLocks noChangeShapeType="1"/>
            </p:cNvSpPr>
            <p:nvPr/>
          </p:nvSpPr>
          <p:spPr bwMode="auto">
            <a:xfrm>
              <a:off x="6091238" y="1662132"/>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9" name="Line 78"/>
            <p:cNvSpPr>
              <a:spLocks noChangeShapeType="1"/>
            </p:cNvSpPr>
            <p:nvPr/>
          </p:nvSpPr>
          <p:spPr bwMode="auto">
            <a:xfrm rot="10800000" flipH="1" flipV="1">
              <a:off x="461645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0" name="Line 79"/>
            <p:cNvSpPr>
              <a:spLocks noChangeShapeType="1"/>
            </p:cNvSpPr>
            <p:nvPr/>
          </p:nvSpPr>
          <p:spPr bwMode="auto">
            <a:xfrm rot="10800000" flipH="1">
              <a:off x="4433888" y="5767407"/>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1" name="Line 80"/>
            <p:cNvSpPr>
              <a:spLocks noChangeShapeType="1"/>
            </p:cNvSpPr>
            <p:nvPr/>
          </p:nvSpPr>
          <p:spPr bwMode="auto">
            <a:xfrm>
              <a:off x="1266825" y="411005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2" name="Line 81"/>
            <p:cNvSpPr>
              <a:spLocks noChangeShapeType="1"/>
            </p:cNvSpPr>
            <p:nvPr/>
          </p:nvSpPr>
          <p:spPr bwMode="auto">
            <a:xfrm>
              <a:off x="2922588" y="576740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3" name="Line 82"/>
            <p:cNvSpPr>
              <a:spLocks noChangeShapeType="1"/>
            </p:cNvSpPr>
            <p:nvPr/>
          </p:nvSpPr>
          <p:spPr bwMode="auto">
            <a:xfrm>
              <a:off x="4578350" y="439898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280583" name="Text Box 43"/>
          <p:cNvSpPr txBox="1">
            <a:spLocks noChangeArrowheads="1"/>
          </p:cNvSpPr>
          <p:nvPr/>
        </p:nvSpPr>
        <p:spPr bwMode="auto">
          <a:xfrm>
            <a:off x="1392238"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4" name="Text Box 50"/>
          <p:cNvSpPr txBox="1">
            <a:spLocks noChangeArrowheads="1"/>
          </p:cNvSpPr>
          <p:nvPr/>
        </p:nvSpPr>
        <p:spPr bwMode="auto">
          <a:xfrm>
            <a:off x="3048000" y="100012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5" name="Text Box 58"/>
          <p:cNvSpPr txBox="1">
            <a:spLocks noChangeArrowheads="1"/>
          </p:cNvSpPr>
          <p:nvPr/>
        </p:nvSpPr>
        <p:spPr bwMode="auto">
          <a:xfrm>
            <a:off x="4703763"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6" name="Title 85"/>
          <p:cNvSpPr>
            <a:spLocks noGrp="1"/>
          </p:cNvSpPr>
          <p:nvPr>
            <p:ph type="title"/>
          </p:nvPr>
        </p:nvSpPr>
        <p:spPr/>
        <p:txBody>
          <a:bodyPr/>
          <a:lstStyle/>
          <a:p>
            <a:r>
              <a:rPr altLang="en-US" b="1"/>
              <a:t>Critical Path</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05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AD8F8C-CF32-425F-9220-9FE158B2847D}" type="slidenum">
              <a:rPr lang="en-US" altLang="en-US" sz="1200" smtClean="0">
                <a:solidFill>
                  <a:srgbClr val="898989"/>
                </a:solidFill>
              </a:rPr>
              <a:pPr>
                <a:spcBef>
                  <a:spcPct val="0"/>
                </a:spcBef>
                <a:buFontTx/>
                <a:buNone/>
              </a:pPr>
              <a:t>161</a:t>
            </a:fld>
            <a:endParaRPr lang="en-US" altLang="en-US" sz="1200">
              <a:solidFill>
                <a:srgbClr val="898989"/>
              </a:solidFill>
            </a:endParaRPr>
          </a:p>
        </p:txBody>
      </p:sp>
    </p:spTree>
    <p:extLst>
      <p:ext uri="{BB962C8B-B14F-4D97-AF65-F5344CB8AC3E}">
        <p14:creationId xmlns:p14="http://schemas.microsoft.com/office/powerpoint/2010/main" val="12139177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ext Box 3"/>
          <p:cNvSpPr txBox="1">
            <a:spLocks noChangeArrowheads="1"/>
          </p:cNvSpPr>
          <p:nvPr/>
        </p:nvSpPr>
        <p:spPr bwMode="auto">
          <a:xfrm>
            <a:off x="3003550" y="6356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27" name="Rectangle 4"/>
          <p:cNvSpPr>
            <a:spLocks noChangeArrowheads="1"/>
          </p:cNvSpPr>
          <p:nvPr/>
        </p:nvSpPr>
        <p:spPr bwMode="auto">
          <a:xfrm>
            <a:off x="179388" y="2725738"/>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2628" name="Line 5"/>
          <p:cNvSpPr>
            <a:spLocks noChangeShapeType="1"/>
          </p:cNvSpPr>
          <p:nvPr/>
        </p:nvSpPr>
        <p:spPr bwMode="auto">
          <a:xfrm>
            <a:off x="900113" y="30130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29" name="Rectangle 6"/>
          <p:cNvSpPr>
            <a:spLocks noChangeArrowheads="1"/>
          </p:cNvSpPr>
          <p:nvPr/>
        </p:nvSpPr>
        <p:spPr bwMode="auto">
          <a:xfrm>
            <a:off x="8172450" y="2652713"/>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2630" name="Rectangle 7"/>
          <p:cNvSpPr>
            <a:spLocks noChangeArrowheads="1"/>
          </p:cNvSpPr>
          <p:nvPr/>
        </p:nvSpPr>
        <p:spPr bwMode="auto">
          <a:xfrm>
            <a:off x="1403350"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1" name="Rectangle 8"/>
          <p:cNvSpPr>
            <a:spLocks noChangeArrowheads="1"/>
          </p:cNvSpPr>
          <p:nvPr/>
        </p:nvSpPr>
        <p:spPr bwMode="auto">
          <a:xfrm>
            <a:off x="1403350"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2" name="Rectangle 9"/>
          <p:cNvSpPr>
            <a:spLocks noChangeArrowheads="1"/>
          </p:cNvSpPr>
          <p:nvPr/>
        </p:nvSpPr>
        <p:spPr bwMode="auto">
          <a:xfrm>
            <a:off x="2411413"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3" name="Rectangle 10"/>
          <p:cNvSpPr>
            <a:spLocks noChangeArrowheads="1"/>
          </p:cNvSpPr>
          <p:nvPr/>
        </p:nvSpPr>
        <p:spPr bwMode="auto">
          <a:xfrm>
            <a:off x="2411413"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4" name="Text Box 11"/>
          <p:cNvSpPr txBox="1">
            <a:spLocks noChangeArrowheads="1"/>
          </p:cNvSpPr>
          <p:nvPr/>
        </p:nvSpPr>
        <p:spPr bwMode="auto">
          <a:xfrm>
            <a:off x="1331913"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35" name="Text Box 12"/>
          <p:cNvSpPr txBox="1">
            <a:spLocks noChangeArrowheads="1"/>
          </p:cNvSpPr>
          <p:nvPr/>
        </p:nvSpPr>
        <p:spPr bwMode="auto">
          <a:xfrm>
            <a:off x="1331913"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36" name="Rectangle 13"/>
          <p:cNvSpPr>
            <a:spLocks noChangeArrowheads="1"/>
          </p:cNvSpPr>
          <p:nvPr/>
        </p:nvSpPr>
        <p:spPr bwMode="auto">
          <a:xfrm>
            <a:off x="3059113" y="130175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7" name="Rectangle 14"/>
          <p:cNvSpPr>
            <a:spLocks noChangeArrowheads="1"/>
          </p:cNvSpPr>
          <p:nvPr/>
        </p:nvSpPr>
        <p:spPr bwMode="auto">
          <a:xfrm>
            <a:off x="3059113" y="20208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8" name="Rectangle 15"/>
          <p:cNvSpPr>
            <a:spLocks noChangeArrowheads="1"/>
          </p:cNvSpPr>
          <p:nvPr/>
        </p:nvSpPr>
        <p:spPr bwMode="auto">
          <a:xfrm>
            <a:off x="4067175" y="20224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39" name="Rectangle 16"/>
          <p:cNvSpPr>
            <a:spLocks noChangeArrowheads="1"/>
          </p:cNvSpPr>
          <p:nvPr/>
        </p:nvSpPr>
        <p:spPr bwMode="auto">
          <a:xfrm>
            <a:off x="4067175" y="13017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0" name="Text Box 17"/>
          <p:cNvSpPr txBox="1">
            <a:spLocks noChangeArrowheads="1"/>
          </p:cNvSpPr>
          <p:nvPr/>
        </p:nvSpPr>
        <p:spPr bwMode="auto">
          <a:xfrm>
            <a:off x="2987675" y="11636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1" name="Text Box 18"/>
          <p:cNvSpPr txBox="1">
            <a:spLocks noChangeArrowheads="1"/>
          </p:cNvSpPr>
          <p:nvPr/>
        </p:nvSpPr>
        <p:spPr bwMode="auto">
          <a:xfrm>
            <a:off x="2987675" y="2292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2" name="Line 19"/>
          <p:cNvSpPr>
            <a:spLocks noChangeShapeType="1"/>
          </p:cNvSpPr>
          <p:nvPr/>
        </p:nvSpPr>
        <p:spPr bwMode="auto">
          <a:xfrm>
            <a:off x="2700338" y="1804988"/>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43" name="Rectangle 20"/>
          <p:cNvSpPr>
            <a:spLocks noChangeArrowheads="1"/>
          </p:cNvSpPr>
          <p:nvPr/>
        </p:nvSpPr>
        <p:spPr bwMode="auto">
          <a:xfrm>
            <a:off x="4714875"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4" name="Rectangle 21"/>
          <p:cNvSpPr>
            <a:spLocks noChangeArrowheads="1"/>
          </p:cNvSpPr>
          <p:nvPr/>
        </p:nvSpPr>
        <p:spPr bwMode="auto">
          <a:xfrm>
            <a:off x="4714875"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5" name="Rectangle 22"/>
          <p:cNvSpPr>
            <a:spLocks noChangeArrowheads="1"/>
          </p:cNvSpPr>
          <p:nvPr/>
        </p:nvSpPr>
        <p:spPr bwMode="auto">
          <a:xfrm>
            <a:off x="5722938"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6" name="Rectangle 23"/>
          <p:cNvSpPr>
            <a:spLocks noChangeArrowheads="1"/>
          </p:cNvSpPr>
          <p:nvPr/>
        </p:nvSpPr>
        <p:spPr bwMode="auto">
          <a:xfrm>
            <a:off x="5722938"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7" name="Text Box 24"/>
          <p:cNvSpPr txBox="1">
            <a:spLocks noChangeArrowheads="1"/>
          </p:cNvSpPr>
          <p:nvPr/>
        </p:nvSpPr>
        <p:spPr bwMode="auto">
          <a:xfrm>
            <a:off x="4643438"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8" name="Text Box 25"/>
          <p:cNvSpPr txBox="1">
            <a:spLocks noChangeArrowheads="1"/>
          </p:cNvSpPr>
          <p:nvPr/>
        </p:nvSpPr>
        <p:spPr bwMode="auto">
          <a:xfrm>
            <a:off x="4643438"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9" name="Rectangle 26"/>
          <p:cNvSpPr>
            <a:spLocks noChangeArrowheads="1"/>
          </p:cNvSpPr>
          <p:nvPr/>
        </p:nvSpPr>
        <p:spPr bwMode="auto">
          <a:xfrm>
            <a:off x="6588125" y="24542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0" name="Rectangle 27"/>
          <p:cNvSpPr>
            <a:spLocks noChangeArrowheads="1"/>
          </p:cNvSpPr>
          <p:nvPr/>
        </p:nvSpPr>
        <p:spPr bwMode="auto">
          <a:xfrm>
            <a:off x="6588125" y="31734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1" name="Rectangle 28"/>
          <p:cNvSpPr>
            <a:spLocks noChangeArrowheads="1"/>
          </p:cNvSpPr>
          <p:nvPr/>
        </p:nvSpPr>
        <p:spPr bwMode="auto">
          <a:xfrm>
            <a:off x="7596188" y="3175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2" name="Rectangle 29"/>
          <p:cNvSpPr>
            <a:spLocks noChangeArrowheads="1"/>
          </p:cNvSpPr>
          <p:nvPr/>
        </p:nvSpPr>
        <p:spPr bwMode="auto">
          <a:xfrm>
            <a:off x="7596188" y="24542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3" name="Text Box 30"/>
          <p:cNvSpPr txBox="1">
            <a:spLocks noChangeArrowheads="1"/>
          </p:cNvSpPr>
          <p:nvPr/>
        </p:nvSpPr>
        <p:spPr bwMode="auto">
          <a:xfrm>
            <a:off x="6516688" y="2149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54" name="Text Box 31"/>
          <p:cNvSpPr txBox="1">
            <a:spLocks noChangeArrowheads="1"/>
          </p:cNvSpPr>
          <p:nvPr/>
        </p:nvSpPr>
        <p:spPr bwMode="auto">
          <a:xfrm>
            <a:off x="6516688" y="34448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55" name="Line 32"/>
          <p:cNvSpPr>
            <a:spLocks noChangeShapeType="1"/>
          </p:cNvSpPr>
          <p:nvPr/>
        </p:nvSpPr>
        <p:spPr bwMode="auto">
          <a:xfrm>
            <a:off x="4357688" y="1789113"/>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6" name="Line 33"/>
          <p:cNvSpPr>
            <a:spLocks noChangeShapeType="1"/>
          </p:cNvSpPr>
          <p:nvPr/>
        </p:nvSpPr>
        <p:spPr bwMode="auto">
          <a:xfrm>
            <a:off x="7885113" y="29400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7" name="Rectangle 34"/>
          <p:cNvSpPr>
            <a:spLocks noChangeArrowheads="1"/>
          </p:cNvSpPr>
          <p:nvPr/>
        </p:nvSpPr>
        <p:spPr bwMode="auto">
          <a:xfrm>
            <a:off x="1400175"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2658" name="Rectangle 35"/>
          <p:cNvSpPr>
            <a:spLocks noChangeArrowheads="1"/>
          </p:cNvSpPr>
          <p:nvPr/>
        </p:nvSpPr>
        <p:spPr bwMode="auto">
          <a:xfrm>
            <a:off x="140335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59" name="Rectangle 36"/>
          <p:cNvSpPr>
            <a:spLocks noChangeArrowheads="1"/>
          </p:cNvSpPr>
          <p:nvPr/>
        </p:nvSpPr>
        <p:spPr bwMode="auto">
          <a:xfrm>
            <a:off x="1403350" y="4381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60" name="Rectangle 37"/>
          <p:cNvSpPr>
            <a:spLocks noChangeArrowheads="1"/>
          </p:cNvSpPr>
          <p:nvPr/>
        </p:nvSpPr>
        <p:spPr bwMode="auto">
          <a:xfrm>
            <a:off x="2411413" y="43830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1" name="Rectangle 38"/>
          <p:cNvSpPr>
            <a:spLocks noChangeArrowheads="1"/>
          </p:cNvSpPr>
          <p:nvPr/>
        </p:nvSpPr>
        <p:spPr bwMode="auto">
          <a:xfrm>
            <a:off x="24114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2" name="Text Box 39"/>
          <p:cNvSpPr txBox="1">
            <a:spLocks noChangeArrowheads="1"/>
          </p:cNvSpPr>
          <p:nvPr/>
        </p:nvSpPr>
        <p:spPr bwMode="auto">
          <a:xfrm>
            <a:off x="1331913" y="33575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63" name="Text Box 40"/>
          <p:cNvSpPr txBox="1">
            <a:spLocks noChangeArrowheads="1"/>
          </p:cNvSpPr>
          <p:nvPr/>
        </p:nvSpPr>
        <p:spPr bwMode="auto">
          <a:xfrm>
            <a:off x="1331913" y="46529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64" name="Rectangle 41"/>
          <p:cNvSpPr>
            <a:spLocks noChangeArrowheads="1"/>
          </p:cNvSpPr>
          <p:nvPr/>
        </p:nvSpPr>
        <p:spPr bwMode="auto">
          <a:xfrm>
            <a:off x="3055938"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2665" name="Rectangle 42"/>
          <p:cNvSpPr>
            <a:spLocks noChangeArrowheads="1"/>
          </p:cNvSpPr>
          <p:nvPr/>
        </p:nvSpPr>
        <p:spPr bwMode="auto">
          <a:xfrm>
            <a:off x="30591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6" name="Rectangle 43"/>
          <p:cNvSpPr>
            <a:spLocks noChangeArrowheads="1"/>
          </p:cNvSpPr>
          <p:nvPr/>
        </p:nvSpPr>
        <p:spPr bwMode="auto">
          <a:xfrm>
            <a:off x="3059113"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7" name="Rectangle 44"/>
          <p:cNvSpPr>
            <a:spLocks noChangeArrowheads="1"/>
          </p:cNvSpPr>
          <p:nvPr/>
        </p:nvSpPr>
        <p:spPr bwMode="auto">
          <a:xfrm>
            <a:off x="4067175"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68" name="Rectangle 45"/>
          <p:cNvSpPr>
            <a:spLocks noChangeArrowheads="1"/>
          </p:cNvSpPr>
          <p:nvPr/>
        </p:nvSpPr>
        <p:spPr bwMode="auto">
          <a:xfrm>
            <a:off x="4067175"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69" name="Text Box 46"/>
          <p:cNvSpPr txBox="1">
            <a:spLocks noChangeArrowheads="1"/>
          </p:cNvSpPr>
          <p:nvPr/>
        </p:nvSpPr>
        <p:spPr bwMode="auto">
          <a:xfrm>
            <a:off x="2987675"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0" name="Text Box 47"/>
          <p:cNvSpPr txBox="1">
            <a:spLocks noChangeArrowheads="1"/>
          </p:cNvSpPr>
          <p:nvPr/>
        </p:nvSpPr>
        <p:spPr bwMode="auto">
          <a:xfrm>
            <a:off x="2987675"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1" name="Line 48"/>
          <p:cNvSpPr>
            <a:spLocks noChangeShapeType="1"/>
          </p:cNvSpPr>
          <p:nvPr/>
        </p:nvSpPr>
        <p:spPr bwMode="auto">
          <a:xfrm>
            <a:off x="2700338" y="418147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72" name="Rectangle 49"/>
          <p:cNvSpPr>
            <a:spLocks noChangeArrowheads="1"/>
          </p:cNvSpPr>
          <p:nvPr/>
        </p:nvSpPr>
        <p:spPr bwMode="auto">
          <a:xfrm>
            <a:off x="4856163"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2673" name="Rectangle 50"/>
          <p:cNvSpPr>
            <a:spLocks noChangeArrowheads="1"/>
          </p:cNvSpPr>
          <p:nvPr/>
        </p:nvSpPr>
        <p:spPr bwMode="auto">
          <a:xfrm>
            <a:off x="4859338"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74" name="Rectangle 51"/>
          <p:cNvSpPr>
            <a:spLocks noChangeArrowheads="1"/>
          </p:cNvSpPr>
          <p:nvPr/>
        </p:nvSpPr>
        <p:spPr bwMode="auto">
          <a:xfrm>
            <a:off x="4859338"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75" name="Rectangle 52"/>
          <p:cNvSpPr>
            <a:spLocks noChangeArrowheads="1"/>
          </p:cNvSpPr>
          <p:nvPr/>
        </p:nvSpPr>
        <p:spPr bwMode="auto">
          <a:xfrm>
            <a:off x="5867400"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76" name="Rectangle 53"/>
          <p:cNvSpPr>
            <a:spLocks noChangeArrowheads="1"/>
          </p:cNvSpPr>
          <p:nvPr/>
        </p:nvSpPr>
        <p:spPr bwMode="auto">
          <a:xfrm>
            <a:off x="586740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9</a:t>
            </a:r>
          </a:p>
        </p:txBody>
      </p:sp>
      <p:sp>
        <p:nvSpPr>
          <p:cNvPr id="282677" name="Text Box 54"/>
          <p:cNvSpPr txBox="1">
            <a:spLocks noChangeArrowheads="1"/>
          </p:cNvSpPr>
          <p:nvPr/>
        </p:nvSpPr>
        <p:spPr bwMode="auto">
          <a:xfrm>
            <a:off x="4787900"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8" name="Text Box 55"/>
          <p:cNvSpPr txBox="1">
            <a:spLocks noChangeArrowheads="1"/>
          </p:cNvSpPr>
          <p:nvPr/>
        </p:nvSpPr>
        <p:spPr bwMode="auto">
          <a:xfrm>
            <a:off x="4787900"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9" name="Line 56"/>
          <p:cNvSpPr>
            <a:spLocks noChangeShapeType="1"/>
          </p:cNvSpPr>
          <p:nvPr/>
        </p:nvSpPr>
        <p:spPr bwMode="auto">
          <a:xfrm>
            <a:off x="4357688" y="416560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0" name="Line 57"/>
          <p:cNvSpPr>
            <a:spLocks noChangeShapeType="1"/>
          </p:cNvSpPr>
          <p:nvPr/>
        </p:nvSpPr>
        <p:spPr bwMode="auto">
          <a:xfrm>
            <a:off x="1187450" y="1789113"/>
            <a:ext cx="0" cy="12239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1" name="Line 58"/>
          <p:cNvSpPr>
            <a:spLocks noChangeShapeType="1"/>
          </p:cNvSpPr>
          <p:nvPr/>
        </p:nvSpPr>
        <p:spPr bwMode="auto">
          <a:xfrm flipV="1">
            <a:off x="6300788" y="330200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2" name="Line 59"/>
          <p:cNvSpPr>
            <a:spLocks noChangeShapeType="1"/>
          </p:cNvSpPr>
          <p:nvPr/>
        </p:nvSpPr>
        <p:spPr bwMode="auto">
          <a:xfrm>
            <a:off x="6300788" y="330200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3" name="Line 60"/>
          <p:cNvSpPr>
            <a:spLocks noChangeShapeType="1"/>
          </p:cNvSpPr>
          <p:nvPr/>
        </p:nvSpPr>
        <p:spPr bwMode="auto">
          <a:xfrm flipV="1">
            <a:off x="6011863" y="416560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4" name="Line 61"/>
          <p:cNvSpPr>
            <a:spLocks noChangeShapeType="1"/>
          </p:cNvSpPr>
          <p:nvPr/>
        </p:nvSpPr>
        <p:spPr bwMode="auto">
          <a:xfrm flipV="1">
            <a:off x="2879725"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5" name="Line 62"/>
          <p:cNvSpPr>
            <a:spLocks noChangeShapeType="1"/>
          </p:cNvSpPr>
          <p:nvPr/>
        </p:nvSpPr>
        <p:spPr bwMode="auto">
          <a:xfrm>
            <a:off x="2700338" y="4525963"/>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6" name="Rectangle 63"/>
          <p:cNvSpPr>
            <a:spLocks noChangeArrowheads="1"/>
          </p:cNvSpPr>
          <p:nvPr/>
        </p:nvSpPr>
        <p:spPr bwMode="auto">
          <a:xfrm>
            <a:off x="3055938" y="53340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2687" name="Rectangle 64"/>
          <p:cNvSpPr>
            <a:spLocks noChangeArrowheads="1"/>
          </p:cNvSpPr>
          <p:nvPr/>
        </p:nvSpPr>
        <p:spPr bwMode="auto">
          <a:xfrm>
            <a:off x="3059113" y="5334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88" name="Rectangle 65"/>
          <p:cNvSpPr>
            <a:spLocks noChangeArrowheads="1"/>
          </p:cNvSpPr>
          <p:nvPr/>
        </p:nvSpPr>
        <p:spPr bwMode="auto">
          <a:xfrm>
            <a:off x="3059113" y="60531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11</a:t>
            </a:r>
          </a:p>
        </p:txBody>
      </p:sp>
      <p:sp>
        <p:nvSpPr>
          <p:cNvPr id="282689" name="Rectangle 66"/>
          <p:cNvSpPr>
            <a:spLocks noChangeArrowheads="1"/>
          </p:cNvSpPr>
          <p:nvPr/>
        </p:nvSpPr>
        <p:spPr bwMode="auto">
          <a:xfrm>
            <a:off x="4067175" y="605472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90" name="Rectangle 67"/>
          <p:cNvSpPr>
            <a:spLocks noChangeArrowheads="1"/>
          </p:cNvSpPr>
          <p:nvPr/>
        </p:nvSpPr>
        <p:spPr bwMode="auto">
          <a:xfrm>
            <a:off x="4067175" y="53340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5</a:t>
            </a:r>
          </a:p>
        </p:txBody>
      </p:sp>
      <p:sp>
        <p:nvSpPr>
          <p:cNvPr id="282691" name="Text Box 68"/>
          <p:cNvSpPr txBox="1">
            <a:spLocks noChangeArrowheads="1"/>
          </p:cNvSpPr>
          <p:nvPr/>
        </p:nvSpPr>
        <p:spPr bwMode="auto">
          <a:xfrm>
            <a:off x="2987675" y="502920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92" name="Line 69"/>
          <p:cNvSpPr>
            <a:spLocks noChangeShapeType="1"/>
          </p:cNvSpPr>
          <p:nvPr/>
        </p:nvSpPr>
        <p:spPr bwMode="auto">
          <a:xfrm>
            <a:off x="6300788" y="265271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93" name="Line 70"/>
          <p:cNvSpPr>
            <a:spLocks noChangeShapeType="1"/>
          </p:cNvSpPr>
          <p:nvPr/>
        </p:nvSpPr>
        <p:spPr bwMode="auto">
          <a:xfrm flipV="1">
            <a:off x="6300788" y="1789113"/>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4" name="Line 71"/>
          <p:cNvSpPr>
            <a:spLocks noChangeShapeType="1"/>
          </p:cNvSpPr>
          <p:nvPr/>
        </p:nvSpPr>
        <p:spPr bwMode="auto">
          <a:xfrm>
            <a:off x="6011863" y="1789113"/>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5" name="Line 72"/>
          <p:cNvSpPr>
            <a:spLocks noChangeShapeType="1"/>
          </p:cNvSpPr>
          <p:nvPr/>
        </p:nvSpPr>
        <p:spPr bwMode="auto">
          <a:xfrm rot="10800000" flipH="1" flipV="1">
            <a:off x="4500563"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6" name="Line 73"/>
          <p:cNvSpPr>
            <a:spLocks noChangeShapeType="1"/>
          </p:cNvSpPr>
          <p:nvPr/>
        </p:nvSpPr>
        <p:spPr bwMode="auto">
          <a:xfrm rot="10800000" flipH="1">
            <a:off x="4354513" y="5894388"/>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7" name="Text Box 74"/>
          <p:cNvSpPr txBox="1">
            <a:spLocks noChangeArrowheads="1"/>
          </p:cNvSpPr>
          <p:nvPr/>
        </p:nvSpPr>
        <p:spPr bwMode="auto">
          <a:xfrm>
            <a:off x="190817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8" name="Text Box 75"/>
          <p:cNvSpPr txBox="1">
            <a:spLocks noChangeArrowheads="1"/>
          </p:cNvSpPr>
          <p:nvPr/>
        </p:nvSpPr>
        <p:spPr bwMode="auto">
          <a:xfrm>
            <a:off x="3492500"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9" name="Text Box 76"/>
          <p:cNvSpPr txBox="1">
            <a:spLocks noChangeArrowheads="1"/>
          </p:cNvSpPr>
          <p:nvPr/>
        </p:nvSpPr>
        <p:spPr bwMode="auto">
          <a:xfrm>
            <a:off x="507682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700" name="Text Box 77"/>
          <p:cNvSpPr txBox="1">
            <a:spLocks noChangeArrowheads="1"/>
          </p:cNvSpPr>
          <p:nvPr/>
        </p:nvSpPr>
        <p:spPr bwMode="auto">
          <a:xfrm>
            <a:off x="1908175"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1" name="Text Box 78"/>
          <p:cNvSpPr txBox="1">
            <a:spLocks noChangeArrowheads="1"/>
          </p:cNvSpPr>
          <p:nvPr/>
        </p:nvSpPr>
        <p:spPr bwMode="auto">
          <a:xfrm>
            <a:off x="3492500"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2" name="Text Box 79"/>
          <p:cNvSpPr txBox="1">
            <a:spLocks noChangeArrowheads="1"/>
          </p:cNvSpPr>
          <p:nvPr/>
        </p:nvSpPr>
        <p:spPr bwMode="auto">
          <a:xfrm>
            <a:off x="5221288" y="3222625"/>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3" name="Text Box 80"/>
          <p:cNvSpPr txBox="1">
            <a:spLocks noChangeArrowheads="1"/>
          </p:cNvSpPr>
          <p:nvPr/>
        </p:nvSpPr>
        <p:spPr bwMode="auto">
          <a:xfrm>
            <a:off x="3492500" y="4886325"/>
            <a:ext cx="36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Verdana" panose="020B0604030504040204" pitchFamily="34" charset="0"/>
              </a:rPr>
              <a:t>8</a:t>
            </a:r>
          </a:p>
        </p:txBody>
      </p:sp>
      <p:sp>
        <p:nvSpPr>
          <p:cNvPr id="282704" name="Text Box 81"/>
          <p:cNvSpPr txBox="1">
            <a:spLocks noChangeArrowheads="1"/>
          </p:cNvSpPr>
          <p:nvPr/>
        </p:nvSpPr>
        <p:spPr bwMode="auto">
          <a:xfrm>
            <a:off x="7019925" y="2100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0000"/>
                </a:solidFill>
                <a:latin typeface="Verdana" panose="020B0604030504040204" pitchFamily="34" charset="0"/>
              </a:rPr>
              <a:t>0</a:t>
            </a:r>
          </a:p>
        </p:txBody>
      </p:sp>
      <p:sp>
        <p:nvSpPr>
          <p:cNvPr id="282705" name="Rectangle 82"/>
          <p:cNvSpPr>
            <a:spLocks noChangeArrowheads="1"/>
          </p:cNvSpPr>
          <p:nvPr/>
        </p:nvSpPr>
        <p:spPr bwMode="auto">
          <a:xfrm>
            <a:off x="1400175"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2706" name="Rectangle 83"/>
          <p:cNvSpPr>
            <a:spLocks noChangeArrowheads="1"/>
          </p:cNvSpPr>
          <p:nvPr/>
        </p:nvSpPr>
        <p:spPr bwMode="auto">
          <a:xfrm>
            <a:off x="3055938" y="130175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2707" name="Rectangle 84"/>
          <p:cNvSpPr>
            <a:spLocks noChangeArrowheads="1"/>
          </p:cNvSpPr>
          <p:nvPr/>
        </p:nvSpPr>
        <p:spPr bwMode="auto">
          <a:xfrm>
            <a:off x="4711700"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2708" name="Rectangle 85"/>
          <p:cNvSpPr>
            <a:spLocks noChangeArrowheads="1"/>
          </p:cNvSpPr>
          <p:nvPr/>
        </p:nvSpPr>
        <p:spPr bwMode="auto">
          <a:xfrm>
            <a:off x="6584950" y="24542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2709" name="Line 86"/>
          <p:cNvSpPr>
            <a:spLocks noChangeShapeType="1"/>
          </p:cNvSpPr>
          <p:nvPr/>
        </p:nvSpPr>
        <p:spPr bwMode="auto">
          <a:xfrm>
            <a:off x="1187450" y="3013075"/>
            <a:ext cx="0" cy="1223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710" name="Line 87"/>
          <p:cNvSpPr>
            <a:spLocks noChangeShapeType="1"/>
          </p:cNvSpPr>
          <p:nvPr/>
        </p:nvSpPr>
        <p:spPr bwMode="auto">
          <a:xfrm flipV="1">
            <a:off x="4500563" y="452596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1" name="Line 88"/>
          <p:cNvSpPr>
            <a:spLocks noChangeShapeType="1"/>
          </p:cNvSpPr>
          <p:nvPr/>
        </p:nvSpPr>
        <p:spPr bwMode="auto">
          <a:xfrm>
            <a:off x="1187450" y="17891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2" name="Line 89"/>
          <p:cNvSpPr>
            <a:spLocks noChangeShapeType="1"/>
          </p:cNvSpPr>
          <p:nvPr/>
        </p:nvSpPr>
        <p:spPr bwMode="auto">
          <a:xfrm>
            <a:off x="1187450" y="42370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3" name="Line 90"/>
          <p:cNvSpPr>
            <a:spLocks noChangeShapeType="1"/>
          </p:cNvSpPr>
          <p:nvPr/>
        </p:nvSpPr>
        <p:spPr bwMode="auto">
          <a:xfrm>
            <a:off x="2843213" y="589438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4" name="Title 90"/>
          <p:cNvSpPr>
            <a:spLocks noGrp="1"/>
          </p:cNvSpPr>
          <p:nvPr>
            <p:ph type="title"/>
          </p:nvPr>
        </p:nvSpPr>
        <p:spPr/>
        <p:txBody>
          <a:bodyPr/>
          <a:lstStyle/>
          <a:p>
            <a:r>
              <a:rPr altLang="en-US" b="1"/>
              <a:t>Critical Path – Longest Path, Zero Float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27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DB4046-A276-4C94-8E2E-9D98EC9D532E}" type="slidenum">
              <a:rPr lang="en-US" altLang="en-US" sz="1200" smtClean="0">
                <a:solidFill>
                  <a:srgbClr val="898989"/>
                </a:solidFill>
              </a:rPr>
              <a:pPr>
                <a:spcBef>
                  <a:spcPct val="0"/>
                </a:spcBef>
                <a:buFontTx/>
                <a:buNone/>
              </a:pPr>
              <a:t>162</a:t>
            </a:fld>
            <a:endParaRPr lang="en-US" altLang="en-US" sz="1200">
              <a:solidFill>
                <a:srgbClr val="898989"/>
              </a:solidFill>
            </a:endParaRPr>
          </a:p>
        </p:txBody>
      </p:sp>
    </p:spTree>
    <p:extLst>
      <p:ext uri="{BB962C8B-B14F-4D97-AF65-F5344CB8AC3E}">
        <p14:creationId xmlns:p14="http://schemas.microsoft.com/office/powerpoint/2010/main" val="35637606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3"/>
          <p:cNvSpPr>
            <a:spLocks noChangeArrowheads="1"/>
          </p:cNvSpPr>
          <p:nvPr/>
        </p:nvSpPr>
        <p:spPr bwMode="auto">
          <a:xfrm>
            <a:off x="195263" y="3846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4675" name="Line 4"/>
          <p:cNvSpPr>
            <a:spLocks noChangeShapeType="1"/>
          </p:cNvSpPr>
          <p:nvPr/>
        </p:nvSpPr>
        <p:spPr bwMode="auto">
          <a:xfrm>
            <a:off x="915988" y="4133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76" name="Rectangle 5"/>
          <p:cNvSpPr>
            <a:spLocks noChangeArrowheads="1"/>
          </p:cNvSpPr>
          <p:nvPr/>
        </p:nvSpPr>
        <p:spPr bwMode="auto">
          <a:xfrm>
            <a:off x="8188325" y="3830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4677" name="Rectangle 6"/>
          <p:cNvSpPr>
            <a:spLocks noChangeArrowheads="1"/>
          </p:cNvSpPr>
          <p:nvPr/>
        </p:nvSpPr>
        <p:spPr bwMode="auto">
          <a:xfrm>
            <a:off x="1416050"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4678" name="Rectangle 7"/>
          <p:cNvSpPr>
            <a:spLocks noChangeArrowheads="1"/>
          </p:cNvSpPr>
          <p:nvPr/>
        </p:nvSpPr>
        <p:spPr bwMode="auto">
          <a:xfrm>
            <a:off x="1419225"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79" name="Rectangle 8"/>
          <p:cNvSpPr>
            <a:spLocks noChangeArrowheads="1"/>
          </p:cNvSpPr>
          <p:nvPr/>
        </p:nvSpPr>
        <p:spPr bwMode="auto">
          <a:xfrm>
            <a:off x="1419225"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0" name="Rectangle 9"/>
          <p:cNvSpPr>
            <a:spLocks noChangeArrowheads="1"/>
          </p:cNvSpPr>
          <p:nvPr/>
        </p:nvSpPr>
        <p:spPr bwMode="auto">
          <a:xfrm>
            <a:off x="2427288"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1" name="Rectangle 10"/>
          <p:cNvSpPr>
            <a:spLocks noChangeArrowheads="1"/>
          </p:cNvSpPr>
          <p:nvPr/>
        </p:nvSpPr>
        <p:spPr bwMode="auto">
          <a:xfrm>
            <a:off x="2427288"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2" name="Text Box 11"/>
          <p:cNvSpPr txBox="1">
            <a:spLocks noChangeArrowheads="1"/>
          </p:cNvSpPr>
          <p:nvPr/>
        </p:nvSpPr>
        <p:spPr bwMode="auto">
          <a:xfrm>
            <a:off x="1347788"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83" name="Text Box 12"/>
          <p:cNvSpPr txBox="1">
            <a:spLocks noChangeArrowheads="1"/>
          </p:cNvSpPr>
          <p:nvPr/>
        </p:nvSpPr>
        <p:spPr bwMode="auto">
          <a:xfrm>
            <a:off x="1347788"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84" name="Rectangle 13"/>
          <p:cNvSpPr>
            <a:spLocks noChangeArrowheads="1"/>
          </p:cNvSpPr>
          <p:nvPr/>
        </p:nvSpPr>
        <p:spPr bwMode="auto">
          <a:xfrm>
            <a:off x="3071813" y="2135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4685" name="Rectangle 14"/>
          <p:cNvSpPr>
            <a:spLocks noChangeArrowheads="1"/>
          </p:cNvSpPr>
          <p:nvPr/>
        </p:nvSpPr>
        <p:spPr bwMode="auto">
          <a:xfrm>
            <a:off x="3074988" y="2135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6" name="Rectangle 15"/>
          <p:cNvSpPr>
            <a:spLocks noChangeArrowheads="1"/>
          </p:cNvSpPr>
          <p:nvPr/>
        </p:nvSpPr>
        <p:spPr bwMode="auto">
          <a:xfrm>
            <a:off x="3074988" y="2854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7" name="Rectangle 16"/>
          <p:cNvSpPr>
            <a:spLocks noChangeArrowheads="1"/>
          </p:cNvSpPr>
          <p:nvPr/>
        </p:nvSpPr>
        <p:spPr bwMode="auto">
          <a:xfrm>
            <a:off x="4083050" y="2855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8" name="Rectangle 17"/>
          <p:cNvSpPr>
            <a:spLocks noChangeArrowheads="1"/>
          </p:cNvSpPr>
          <p:nvPr/>
        </p:nvSpPr>
        <p:spPr bwMode="auto">
          <a:xfrm>
            <a:off x="4083050" y="2135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9" name="Text Box 18"/>
          <p:cNvSpPr txBox="1">
            <a:spLocks noChangeArrowheads="1"/>
          </p:cNvSpPr>
          <p:nvPr/>
        </p:nvSpPr>
        <p:spPr bwMode="auto">
          <a:xfrm>
            <a:off x="3003550" y="1830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0" name="Text Box 19"/>
          <p:cNvSpPr txBox="1">
            <a:spLocks noChangeArrowheads="1"/>
          </p:cNvSpPr>
          <p:nvPr/>
        </p:nvSpPr>
        <p:spPr bwMode="auto">
          <a:xfrm>
            <a:off x="3003550" y="3125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1" name="Line 20"/>
          <p:cNvSpPr>
            <a:spLocks noChangeShapeType="1"/>
          </p:cNvSpPr>
          <p:nvPr/>
        </p:nvSpPr>
        <p:spPr bwMode="auto">
          <a:xfrm>
            <a:off x="2716213" y="2638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92" name="Rectangle 21"/>
          <p:cNvSpPr>
            <a:spLocks noChangeArrowheads="1"/>
          </p:cNvSpPr>
          <p:nvPr/>
        </p:nvSpPr>
        <p:spPr bwMode="auto">
          <a:xfrm>
            <a:off x="4727575"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4693" name="Rectangle 22"/>
          <p:cNvSpPr>
            <a:spLocks noChangeArrowheads="1"/>
          </p:cNvSpPr>
          <p:nvPr/>
        </p:nvSpPr>
        <p:spPr bwMode="auto">
          <a:xfrm>
            <a:off x="4730750"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4" name="Rectangle 23"/>
          <p:cNvSpPr>
            <a:spLocks noChangeArrowheads="1"/>
          </p:cNvSpPr>
          <p:nvPr/>
        </p:nvSpPr>
        <p:spPr bwMode="auto">
          <a:xfrm>
            <a:off x="4730750"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5" name="Rectangle 24"/>
          <p:cNvSpPr>
            <a:spLocks noChangeArrowheads="1"/>
          </p:cNvSpPr>
          <p:nvPr/>
        </p:nvSpPr>
        <p:spPr bwMode="auto">
          <a:xfrm>
            <a:off x="5738813"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6" name="Rectangle 25"/>
          <p:cNvSpPr>
            <a:spLocks noChangeArrowheads="1"/>
          </p:cNvSpPr>
          <p:nvPr/>
        </p:nvSpPr>
        <p:spPr bwMode="auto">
          <a:xfrm>
            <a:off x="5738813"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7" name="Text Box 26"/>
          <p:cNvSpPr txBox="1">
            <a:spLocks noChangeArrowheads="1"/>
          </p:cNvSpPr>
          <p:nvPr/>
        </p:nvSpPr>
        <p:spPr bwMode="auto">
          <a:xfrm>
            <a:off x="4659313"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8" name="Text Box 27"/>
          <p:cNvSpPr txBox="1">
            <a:spLocks noChangeArrowheads="1"/>
          </p:cNvSpPr>
          <p:nvPr/>
        </p:nvSpPr>
        <p:spPr bwMode="auto">
          <a:xfrm>
            <a:off x="4659313"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9" name="Rectangle 28"/>
          <p:cNvSpPr>
            <a:spLocks noChangeArrowheads="1"/>
          </p:cNvSpPr>
          <p:nvPr/>
        </p:nvSpPr>
        <p:spPr bwMode="auto">
          <a:xfrm>
            <a:off x="6600825" y="3632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4700" name="Rectangle 29"/>
          <p:cNvSpPr>
            <a:spLocks noChangeArrowheads="1"/>
          </p:cNvSpPr>
          <p:nvPr/>
        </p:nvSpPr>
        <p:spPr bwMode="auto">
          <a:xfrm>
            <a:off x="6604000" y="3632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1" name="Rectangle 30"/>
          <p:cNvSpPr>
            <a:spLocks noChangeArrowheads="1"/>
          </p:cNvSpPr>
          <p:nvPr/>
        </p:nvSpPr>
        <p:spPr bwMode="auto">
          <a:xfrm>
            <a:off x="6604000" y="4351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2" name="Rectangle 31"/>
          <p:cNvSpPr>
            <a:spLocks noChangeArrowheads="1"/>
          </p:cNvSpPr>
          <p:nvPr/>
        </p:nvSpPr>
        <p:spPr bwMode="auto">
          <a:xfrm>
            <a:off x="7612063" y="4352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3" name="Rectangle 32"/>
          <p:cNvSpPr>
            <a:spLocks noChangeArrowheads="1"/>
          </p:cNvSpPr>
          <p:nvPr/>
        </p:nvSpPr>
        <p:spPr bwMode="auto">
          <a:xfrm>
            <a:off x="7612063" y="3632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4" name="Text Box 33"/>
          <p:cNvSpPr txBox="1">
            <a:spLocks noChangeArrowheads="1"/>
          </p:cNvSpPr>
          <p:nvPr/>
        </p:nvSpPr>
        <p:spPr bwMode="auto">
          <a:xfrm>
            <a:off x="6532563" y="3327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05" name="Text Box 34"/>
          <p:cNvSpPr txBox="1">
            <a:spLocks noChangeArrowheads="1"/>
          </p:cNvSpPr>
          <p:nvPr/>
        </p:nvSpPr>
        <p:spPr bwMode="auto">
          <a:xfrm>
            <a:off x="6532563" y="4622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06" name="Line 35"/>
          <p:cNvSpPr>
            <a:spLocks noChangeShapeType="1"/>
          </p:cNvSpPr>
          <p:nvPr/>
        </p:nvSpPr>
        <p:spPr bwMode="auto">
          <a:xfrm>
            <a:off x="4373563" y="2622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7" name="Line 36"/>
          <p:cNvSpPr>
            <a:spLocks noChangeShapeType="1"/>
          </p:cNvSpPr>
          <p:nvPr/>
        </p:nvSpPr>
        <p:spPr bwMode="auto">
          <a:xfrm>
            <a:off x="7900988" y="4117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8" name="Rectangle 37"/>
          <p:cNvSpPr>
            <a:spLocks noChangeArrowheads="1"/>
          </p:cNvSpPr>
          <p:nvPr/>
        </p:nvSpPr>
        <p:spPr bwMode="auto">
          <a:xfrm>
            <a:off x="1416050"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4709" name="Rectangle 38"/>
          <p:cNvSpPr>
            <a:spLocks noChangeArrowheads="1"/>
          </p:cNvSpPr>
          <p:nvPr/>
        </p:nvSpPr>
        <p:spPr bwMode="auto">
          <a:xfrm>
            <a:off x="1419225"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0" name="Rectangle 39"/>
          <p:cNvSpPr>
            <a:spLocks noChangeArrowheads="1"/>
          </p:cNvSpPr>
          <p:nvPr/>
        </p:nvSpPr>
        <p:spPr bwMode="auto">
          <a:xfrm>
            <a:off x="1419225"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1" name="Rectangle 40"/>
          <p:cNvSpPr>
            <a:spLocks noChangeArrowheads="1"/>
          </p:cNvSpPr>
          <p:nvPr/>
        </p:nvSpPr>
        <p:spPr bwMode="auto">
          <a:xfrm>
            <a:off x="2427288"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2" name="Rectangle 41"/>
          <p:cNvSpPr>
            <a:spLocks noChangeArrowheads="1"/>
          </p:cNvSpPr>
          <p:nvPr/>
        </p:nvSpPr>
        <p:spPr bwMode="auto">
          <a:xfrm>
            <a:off x="2427288"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3" name="Text Box 42"/>
          <p:cNvSpPr txBox="1">
            <a:spLocks noChangeArrowheads="1"/>
          </p:cNvSpPr>
          <p:nvPr/>
        </p:nvSpPr>
        <p:spPr bwMode="auto">
          <a:xfrm>
            <a:off x="1347788"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14" name="Text Box 43"/>
          <p:cNvSpPr txBox="1">
            <a:spLocks noChangeArrowheads="1"/>
          </p:cNvSpPr>
          <p:nvPr/>
        </p:nvSpPr>
        <p:spPr bwMode="auto">
          <a:xfrm>
            <a:off x="1347788"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15" name="Rectangle 44"/>
          <p:cNvSpPr>
            <a:spLocks noChangeArrowheads="1"/>
          </p:cNvSpPr>
          <p:nvPr/>
        </p:nvSpPr>
        <p:spPr bwMode="auto">
          <a:xfrm>
            <a:off x="4727575"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4716" name="Rectangle 45"/>
          <p:cNvSpPr>
            <a:spLocks noChangeArrowheads="1"/>
          </p:cNvSpPr>
          <p:nvPr/>
        </p:nvSpPr>
        <p:spPr bwMode="auto">
          <a:xfrm>
            <a:off x="4730750"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7" name="Rectangle 46"/>
          <p:cNvSpPr>
            <a:spLocks noChangeArrowheads="1"/>
          </p:cNvSpPr>
          <p:nvPr/>
        </p:nvSpPr>
        <p:spPr bwMode="auto">
          <a:xfrm>
            <a:off x="4730750"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8" name="Rectangle 47"/>
          <p:cNvSpPr>
            <a:spLocks noChangeArrowheads="1"/>
          </p:cNvSpPr>
          <p:nvPr/>
        </p:nvSpPr>
        <p:spPr bwMode="auto">
          <a:xfrm>
            <a:off x="5738813"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9" name="Rectangle 48"/>
          <p:cNvSpPr>
            <a:spLocks noChangeArrowheads="1"/>
          </p:cNvSpPr>
          <p:nvPr/>
        </p:nvSpPr>
        <p:spPr bwMode="auto">
          <a:xfrm>
            <a:off x="5738813"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0" name="Text Box 49"/>
          <p:cNvSpPr txBox="1">
            <a:spLocks noChangeArrowheads="1"/>
          </p:cNvSpPr>
          <p:nvPr/>
        </p:nvSpPr>
        <p:spPr bwMode="auto">
          <a:xfrm>
            <a:off x="4659313"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21" name="Text Box 50"/>
          <p:cNvSpPr txBox="1">
            <a:spLocks noChangeArrowheads="1"/>
          </p:cNvSpPr>
          <p:nvPr/>
        </p:nvSpPr>
        <p:spPr bwMode="auto">
          <a:xfrm>
            <a:off x="4659313"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22" name="Line 51"/>
          <p:cNvSpPr>
            <a:spLocks noChangeShapeType="1"/>
          </p:cNvSpPr>
          <p:nvPr/>
        </p:nvSpPr>
        <p:spPr bwMode="auto">
          <a:xfrm>
            <a:off x="1203325" y="2622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3" name="Line 52"/>
          <p:cNvSpPr>
            <a:spLocks noChangeShapeType="1"/>
          </p:cNvSpPr>
          <p:nvPr/>
        </p:nvSpPr>
        <p:spPr bwMode="auto">
          <a:xfrm>
            <a:off x="1203325" y="5646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24" name="Line 53"/>
          <p:cNvSpPr>
            <a:spLocks noChangeShapeType="1"/>
          </p:cNvSpPr>
          <p:nvPr/>
        </p:nvSpPr>
        <p:spPr bwMode="auto">
          <a:xfrm flipV="1">
            <a:off x="6316663" y="2622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5" name="Line 54"/>
          <p:cNvSpPr>
            <a:spLocks noChangeShapeType="1"/>
          </p:cNvSpPr>
          <p:nvPr/>
        </p:nvSpPr>
        <p:spPr bwMode="auto">
          <a:xfrm>
            <a:off x="6027738" y="2622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6" name="Rectangle 55"/>
          <p:cNvSpPr>
            <a:spLocks noChangeArrowheads="1"/>
          </p:cNvSpPr>
          <p:nvPr/>
        </p:nvSpPr>
        <p:spPr bwMode="auto">
          <a:xfrm>
            <a:off x="3071813" y="3775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4727" name="Rectangle 56"/>
          <p:cNvSpPr>
            <a:spLocks noChangeArrowheads="1"/>
          </p:cNvSpPr>
          <p:nvPr/>
        </p:nvSpPr>
        <p:spPr bwMode="auto">
          <a:xfrm>
            <a:off x="3074988" y="3775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8" name="Rectangle 57"/>
          <p:cNvSpPr>
            <a:spLocks noChangeArrowheads="1"/>
          </p:cNvSpPr>
          <p:nvPr/>
        </p:nvSpPr>
        <p:spPr bwMode="auto">
          <a:xfrm>
            <a:off x="3074988" y="4494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9" name="Rectangle 58"/>
          <p:cNvSpPr>
            <a:spLocks noChangeArrowheads="1"/>
          </p:cNvSpPr>
          <p:nvPr/>
        </p:nvSpPr>
        <p:spPr bwMode="auto">
          <a:xfrm>
            <a:off x="4083050" y="4495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0" name="Rectangle 59"/>
          <p:cNvSpPr>
            <a:spLocks noChangeArrowheads="1"/>
          </p:cNvSpPr>
          <p:nvPr/>
        </p:nvSpPr>
        <p:spPr bwMode="auto">
          <a:xfrm>
            <a:off x="4083050" y="3775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1" name="Text Box 60"/>
          <p:cNvSpPr txBox="1">
            <a:spLocks noChangeArrowheads="1"/>
          </p:cNvSpPr>
          <p:nvPr/>
        </p:nvSpPr>
        <p:spPr bwMode="auto">
          <a:xfrm>
            <a:off x="3003550" y="3470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32" name="Text Box 61"/>
          <p:cNvSpPr txBox="1">
            <a:spLocks noChangeArrowheads="1"/>
          </p:cNvSpPr>
          <p:nvPr/>
        </p:nvSpPr>
        <p:spPr bwMode="auto">
          <a:xfrm>
            <a:off x="3003550" y="4765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33" name="Line 62"/>
          <p:cNvSpPr>
            <a:spLocks noChangeShapeType="1"/>
          </p:cNvSpPr>
          <p:nvPr/>
        </p:nvSpPr>
        <p:spPr bwMode="auto">
          <a:xfrm flipV="1">
            <a:off x="2895600"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4" name="Line 63"/>
          <p:cNvSpPr>
            <a:spLocks noChangeShapeType="1"/>
          </p:cNvSpPr>
          <p:nvPr/>
        </p:nvSpPr>
        <p:spPr bwMode="auto">
          <a:xfrm>
            <a:off x="2716213" y="2967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5" name="Line 64"/>
          <p:cNvSpPr>
            <a:spLocks noChangeShapeType="1"/>
          </p:cNvSpPr>
          <p:nvPr/>
        </p:nvSpPr>
        <p:spPr bwMode="auto">
          <a:xfrm rot="10800000" flipH="1" flipV="1">
            <a:off x="4516438"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6" name="Line 65"/>
          <p:cNvSpPr>
            <a:spLocks noChangeShapeType="1"/>
          </p:cNvSpPr>
          <p:nvPr/>
        </p:nvSpPr>
        <p:spPr bwMode="auto">
          <a:xfrm rot="10800000" flipH="1">
            <a:off x="4370388" y="4335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7" name="Line 66"/>
          <p:cNvSpPr>
            <a:spLocks noChangeShapeType="1"/>
          </p:cNvSpPr>
          <p:nvPr/>
        </p:nvSpPr>
        <p:spPr bwMode="auto">
          <a:xfrm>
            <a:off x="6316663" y="4567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8" name="Line 67"/>
          <p:cNvSpPr>
            <a:spLocks noChangeShapeType="1"/>
          </p:cNvSpPr>
          <p:nvPr/>
        </p:nvSpPr>
        <p:spPr bwMode="auto">
          <a:xfrm flipV="1">
            <a:off x="6027738" y="5646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9" name="Line 68"/>
          <p:cNvSpPr>
            <a:spLocks noChangeShapeType="1"/>
          </p:cNvSpPr>
          <p:nvPr/>
        </p:nvSpPr>
        <p:spPr bwMode="auto">
          <a:xfrm>
            <a:off x="2716213" y="5646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0" name="Line 69"/>
          <p:cNvSpPr>
            <a:spLocks noChangeShapeType="1"/>
          </p:cNvSpPr>
          <p:nvPr/>
        </p:nvSpPr>
        <p:spPr bwMode="auto">
          <a:xfrm>
            <a:off x="1203325" y="2622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1" name="Line 70"/>
          <p:cNvSpPr>
            <a:spLocks noChangeShapeType="1"/>
          </p:cNvSpPr>
          <p:nvPr/>
        </p:nvSpPr>
        <p:spPr bwMode="auto">
          <a:xfrm>
            <a:off x="2859088" y="4351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2" name="Line 71"/>
          <p:cNvSpPr>
            <a:spLocks noChangeShapeType="1"/>
          </p:cNvSpPr>
          <p:nvPr/>
        </p:nvSpPr>
        <p:spPr bwMode="auto">
          <a:xfrm>
            <a:off x="4516438" y="2982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3" name="Line 72"/>
          <p:cNvSpPr>
            <a:spLocks noChangeShapeType="1"/>
          </p:cNvSpPr>
          <p:nvPr/>
        </p:nvSpPr>
        <p:spPr bwMode="auto">
          <a:xfrm>
            <a:off x="6315075" y="3702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4" name="Line 73"/>
          <p:cNvSpPr>
            <a:spLocks noChangeShapeType="1"/>
          </p:cNvSpPr>
          <p:nvPr/>
        </p:nvSpPr>
        <p:spPr bwMode="auto">
          <a:xfrm>
            <a:off x="6316663" y="4567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5" name="Title 77"/>
          <p:cNvSpPr>
            <a:spLocks noGrp="1"/>
          </p:cNvSpPr>
          <p:nvPr>
            <p:ph type="title"/>
          </p:nvPr>
        </p:nvSpPr>
        <p:spPr/>
        <p:txBody>
          <a:bodyPr/>
          <a:lstStyle/>
          <a:p>
            <a:r>
              <a:rPr altLang="en-US"/>
              <a:t>Discussion/Excertise-16</a:t>
            </a:r>
          </a:p>
        </p:txBody>
      </p:sp>
      <p:sp>
        <p:nvSpPr>
          <p:cNvPr id="284746" name="Content Placeholder 7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8474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FCCC6C-8460-47F2-A953-E0F90DBC7A87}" type="slidenum">
              <a:rPr lang="en-US" altLang="en-US" sz="1200" smtClean="0">
                <a:solidFill>
                  <a:srgbClr val="898989"/>
                </a:solidFill>
              </a:rPr>
              <a:pPr>
                <a:spcBef>
                  <a:spcPct val="0"/>
                </a:spcBef>
                <a:buFontTx/>
                <a:buNone/>
              </a:pPr>
              <a:t>163</a:t>
            </a:fld>
            <a:endParaRPr lang="en-US" altLang="en-US" sz="1200">
              <a:solidFill>
                <a:srgbClr val="898989"/>
              </a:solidFill>
            </a:endParaRPr>
          </a:p>
        </p:txBody>
      </p:sp>
    </p:spTree>
    <p:extLst>
      <p:ext uri="{BB962C8B-B14F-4D97-AF65-F5344CB8AC3E}">
        <p14:creationId xmlns:p14="http://schemas.microsoft.com/office/powerpoint/2010/main" val="31103785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3"/>
          <p:cNvSpPr>
            <a:spLocks noChangeArrowheads="1"/>
          </p:cNvSpPr>
          <p:nvPr/>
        </p:nvSpPr>
        <p:spPr bwMode="auto">
          <a:xfrm>
            <a:off x="195263" y="3465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6723" name="Line 4"/>
          <p:cNvSpPr>
            <a:spLocks noChangeShapeType="1"/>
          </p:cNvSpPr>
          <p:nvPr/>
        </p:nvSpPr>
        <p:spPr bwMode="auto">
          <a:xfrm>
            <a:off x="915988" y="3752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24" name="Rectangle 5"/>
          <p:cNvSpPr>
            <a:spLocks noChangeArrowheads="1"/>
          </p:cNvSpPr>
          <p:nvPr/>
        </p:nvSpPr>
        <p:spPr bwMode="auto">
          <a:xfrm>
            <a:off x="8188325" y="3449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a:latin typeface="Verdana" panose="020B0604030504040204" pitchFamily="34" charset="0"/>
              </a:rPr>
              <a:t>Finish</a:t>
            </a:r>
          </a:p>
        </p:txBody>
      </p:sp>
      <p:sp>
        <p:nvSpPr>
          <p:cNvPr id="286725" name="Rectangle 6"/>
          <p:cNvSpPr>
            <a:spLocks noChangeArrowheads="1"/>
          </p:cNvSpPr>
          <p:nvPr/>
        </p:nvSpPr>
        <p:spPr bwMode="auto">
          <a:xfrm>
            <a:off x="1416050"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6726" name="Rectangle 7"/>
          <p:cNvSpPr>
            <a:spLocks noChangeArrowheads="1"/>
          </p:cNvSpPr>
          <p:nvPr/>
        </p:nvSpPr>
        <p:spPr bwMode="auto">
          <a:xfrm>
            <a:off x="1419225"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7" name="Rectangle 8"/>
          <p:cNvSpPr>
            <a:spLocks noChangeArrowheads="1"/>
          </p:cNvSpPr>
          <p:nvPr/>
        </p:nvSpPr>
        <p:spPr bwMode="auto">
          <a:xfrm>
            <a:off x="1419225"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8" name="Rectangle 9"/>
          <p:cNvSpPr>
            <a:spLocks noChangeArrowheads="1"/>
          </p:cNvSpPr>
          <p:nvPr/>
        </p:nvSpPr>
        <p:spPr bwMode="auto">
          <a:xfrm>
            <a:off x="2427288"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29" name="Rectangle 10"/>
          <p:cNvSpPr>
            <a:spLocks noChangeArrowheads="1"/>
          </p:cNvSpPr>
          <p:nvPr/>
        </p:nvSpPr>
        <p:spPr bwMode="auto">
          <a:xfrm>
            <a:off x="2427288"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0" name="Text Box 11"/>
          <p:cNvSpPr txBox="1">
            <a:spLocks noChangeArrowheads="1"/>
          </p:cNvSpPr>
          <p:nvPr/>
        </p:nvSpPr>
        <p:spPr bwMode="auto">
          <a:xfrm>
            <a:off x="1347788"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1" name="Text Box 12"/>
          <p:cNvSpPr txBox="1">
            <a:spLocks noChangeArrowheads="1"/>
          </p:cNvSpPr>
          <p:nvPr/>
        </p:nvSpPr>
        <p:spPr bwMode="auto">
          <a:xfrm>
            <a:off x="1347788"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2" name="Rectangle 13"/>
          <p:cNvSpPr>
            <a:spLocks noChangeArrowheads="1"/>
          </p:cNvSpPr>
          <p:nvPr/>
        </p:nvSpPr>
        <p:spPr bwMode="auto">
          <a:xfrm>
            <a:off x="3071813" y="1754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6733" name="Rectangle 14"/>
          <p:cNvSpPr>
            <a:spLocks noChangeArrowheads="1"/>
          </p:cNvSpPr>
          <p:nvPr/>
        </p:nvSpPr>
        <p:spPr bwMode="auto">
          <a:xfrm>
            <a:off x="3074988" y="1754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4" name="Rectangle 15"/>
          <p:cNvSpPr>
            <a:spLocks noChangeArrowheads="1"/>
          </p:cNvSpPr>
          <p:nvPr/>
        </p:nvSpPr>
        <p:spPr bwMode="auto">
          <a:xfrm>
            <a:off x="3074988" y="2473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7</a:t>
            </a:r>
          </a:p>
        </p:txBody>
      </p:sp>
      <p:sp>
        <p:nvSpPr>
          <p:cNvPr id="286735" name="Rectangle 16"/>
          <p:cNvSpPr>
            <a:spLocks noChangeArrowheads="1"/>
          </p:cNvSpPr>
          <p:nvPr/>
        </p:nvSpPr>
        <p:spPr bwMode="auto">
          <a:xfrm>
            <a:off x="4083050" y="2474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36" name="Rectangle 17"/>
          <p:cNvSpPr>
            <a:spLocks noChangeArrowheads="1"/>
          </p:cNvSpPr>
          <p:nvPr/>
        </p:nvSpPr>
        <p:spPr bwMode="auto">
          <a:xfrm>
            <a:off x="4083050" y="1754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8</a:t>
            </a:r>
          </a:p>
        </p:txBody>
      </p:sp>
      <p:sp>
        <p:nvSpPr>
          <p:cNvPr id="286737" name="Text Box 18"/>
          <p:cNvSpPr txBox="1">
            <a:spLocks noChangeArrowheads="1"/>
          </p:cNvSpPr>
          <p:nvPr/>
        </p:nvSpPr>
        <p:spPr bwMode="auto">
          <a:xfrm>
            <a:off x="3003550" y="1449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8" name="Text Box 19"/>
          <p:cNvSpPr txBox="1">
            <a:spLocks noChangeArrowheads="1"/>
          </p:cNvSpPr>
          <p:nvPr/>
        </p:nvSpPr>
        <p:spPr bwMode="auto">
          <a:xfrm>
            <a:off x="3003550" y="2744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9" name="Line 20"/>
          <p:cNvSpPr>
            <a:spLocks noChangeShapeType="1"/>
          </p:cNvSpPr>
          <p:nvPr/>
        </p:nvSpPr>
        <p:spPr bwMode="auto">
          <a:xfrm>
            <a:off x="2716213" y="2257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40" name="Rectangle 21"/>
          <p:cNvSpPr>
            <a:spLocks noChangeArrowheads="1"/>
          </p:cNvSpPr>
          <p:nvPr/>
        </p:nvSpPr>
        <p:spPr bwMode="auto">
          <a:xfrm>
            <a:off x="4727575"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6741" name="Rectangle 22"/>
          <p:cNvSpPr>
            <a:spLocks noChangeArrowheads="1"/>
          </p:cNvSpPr>
          <p:nvPr/>
        </p:nvSpPr>
        <p:spPr bwMode="auto">
          <a:xfrm>
            <a:off x="4730750"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2" name="Rectangle 23"/>
          <p:cNvSpPr>
            <a:spLocks noChangeArrowheads="1"/>
          </p:cNvSpPr>
          <p:nvPr/>
        </p:nvSpPr>
        <p:spPr bwMode="auto">
          <a:xfrm>
            <a:off x="4730750"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3" name="Rectangle 24"/>
          <p:cNvSpPr>
            <a:spLocks noChangeArrowheads="1"/>
          </p:cNvSpPr>
          <p:nvPr/>
        </p:nvSpPr>
        <p:spPr bwMode="auto">
          <a:xfrm>
            <a:off x="5738813"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4" name="Rectangle 25"/>
          <p:cNvSpPr>
            <a:spLocks noChangeArrowheads="1"/>
          </p:cNvSpPr>
          <p:nvPr/>
        </p:nvSpPr>
        <p:spPr bwMode="auto">
          <a:xfrm>
            <a:off x="5738813"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5" name="Text Box 26"/>
          <p:cNvSpPr txBox="1">
            <a:spLocks noChangeArrowheads="1"/>
          </p:cNvSpPr>
          <p:nvPr/>
        </p:nvSpPr>
        <p:spPr bwMode="auto">
          <a:xfrm>
            <a:off x="4659313"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46" name="Text Box 27"/>
          <p:cNvSpPr txBox="1">
            <a:spLocks noChangeArrowheads="1"/>
          </p:cNvSpPr>
          <p:nvPr/>
        </p:nvSpPr>
        <p:spPr bwMode="auto">
          <a:xfrm>
            <a:off x="4659313"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47" name="Rectangle 28"/>
          <p:cNvSpPr>
            <a:spLocks noChangeArrowheads="1"/>
          </p:cNvSpPr>
          <p:nvPr/>
        </p:nvSpPr>
        <p:spPr bwMode="auto">
          <a:xfrm>
            <a:off x="6600825" y="3251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6748" name="Rectangle 29"/>
          <p:cNvSpPr>
            <a:spLocks noChangeArrowheads="1"/>
          </p:cNvSpPr>
          <p:nvPr/>
        </p:nvSpPr>
        <p:spPr bwMode="auto">
          <a:xfrm>
            <a:off x="6604000" y="3251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9" name="Rectangle 30"/>
          <p:cNvSpPr>
            <a:spLocks noChangeArrowheads="1"/>
          </p:cNvSpPr>
          <p:nvPr/>
        </p:nvSpPr>
        <p:spPr bwMode="auto">
          <a:xfrm>
            <a:off x="6604000" y="3970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50" name="Rectangle 31"/>
          <p:cNvSpPr>
            <a:spLocks noChangeArrowheads="1"/>
          </p:cNvSpPr>
          <p:nvPr/>
        </p:nvSpPr>
        <p:spPr bwMode="auto">
          <a:xfrm>
            <a:off x="7612063" y="3971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1" name="Rectangle 32"/>
          <p:cNvSpPr>
            <a:spLocks noChangeArrowheads="1"/>
          </p:cNvSpPr>
          <p:nvPr/>
        </p:nvSpPr>
        <p:spPr bwMode="auto">
          <a:xfrm>
            <a:off x="7612063" y="3251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2" name="Text Box 33"/>
          <p:cNvSpPr txBox="1">
            <a:spLocks noChangeArrowheads="1"/>
          </p:cNvSpPr>
          <p:nvPr/>
        </p:nvSpPr>
        <p:spPr bwMode="auto">
          <a:xfrm>
            <a:off x="6532563" y="2946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53" name="Text Box 34"/>
          <p:cNvSpPr txBox="1">
            <a:spLocks noChangeArrowheads="1"/>
          </p:cNvSpPr>
          <p:nvPr/>
        </p:nvSpPr>
        <p:spPr bwMode="auto">
          <a:xfrm>
            <a:off x="6532563" y="4241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54" name="Line 35"/>
          <p:cNvSpPr>
            <a:spLocks noChangeShapeType="1"/>
          </p:cNvSpPr>
          <p:nvPr/>
        </p:nvSpPr>
        <p:spPr bwMode="auto">
          <a:xfrm>
            <a:off x="4373563" y="2241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5" name="Line 36"/>
          <p:cNvSpPr>
            <a:spLocks noChangeShapeType="1"/>
          </p:cNvSpPr>
          <p:nvPr/>
        </p:nvSpPr>
        <p:spPr bwMode="auto">
          <a:xfrm>
            <a:off x="7900988" y="3736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6" name="Rectangle 37"/>
          <p:cNvSpPr>
            <a:spLocks noChangeArrowheads="1"/>
          </p:cNvSpPr>
          <p:nvPr/>
        </p:nvSpPr>
        <p:spPr bwMode="auto">
          <a:xfrm>
            <a:off x="1416050"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6757" name="Rectangle 38"/>
          <p:cNvSpPr>
            <a:spLocks noChangeArrowheads="1"/>
          </p:cNvSpPr>
          <p:nvPr/>
        </p:nvSpPr>
        <p:spPr bwMode="auto">
          <a:xfrm>
            <a:off x="1419225"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58" name="Rectangle 39"/>
          <p:cNvSpPr>
            <a:spLocks noChangeArrowheads="1"/>
          </p:cNvSpPr>
          <p:nvPr/>
        </p:nvSpPr>
        <p:spPr bwMode="auto">
          <a:xfrm>
            <a:off x="1419225"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59" name="Rectangle 40"/>
          <p:cNvSpPr>
            <a:spLocks noChangeArrowheads="1"/>
          </p:cNvSpPr>
          <p:nvPr/>
        </p:nvSpPr>
        <p:spPr bwMode="auto">
          <a:xfrm>
            <a:off x="2427288"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0" name="Rectangle 41"/>
          <p:cNvSpPr>
            <a:spLocks noChangeArrowheads="1"/>
          </p:cNvSpPr>
          <p:nvPr/>
        </p:nvSpPr>
        <p:spPr bwMode="auto">
          <a:xfrm>
            <a:off x="2427288"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1" name="Text Box 42"/>
          <p:cNvSpPr txBox="1">
            <a:spLocks noChangeArrowheads="1"/>
          </p:cNvSpPr>
          <p:nvPr/>
        </p:nvSpPr>
        <p:spPr bwMode="auto">
          <a:xfrm>
            <a:off x="1347788"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2" name="Text Box 43"/>
          <p:cNvSpPr txBox="1">
            <a:spLocks noChangeArrowheads="1"/>
          </p:cNvSpPr>
          <p:nvPr/>
        </p:nvSpPr>
        <p:spPr bwMode="auto">
          <a:xfrm>
            <a:off x="1347788"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63" name="Rectangle 44"/>
          <p:cNvSpPr>
            <a:spLocks noChangeArrowheads="1"/>
          </p:cNvSpPr>
          <p:nvPr/>
        </p:nvSpPr>
        <p:spPr bwMode="auto">
          <a:xfrm>
            <a:off x="4727575"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6764" name="Rectangle 45"/>
          <p:cNvSpPr>
            <a:spLocks noChangeArrowheads="1"/>
          </p:cNvSpPr>
          <p:nvPr/>
        </p:nvSpPr>
        <p:spPr bwMode="auto">
          <a:xfrm>
            <a:off x="4730750"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5" name="Rectangle 46"/>
          <p:cNvSpPr>
            <a:spLocks noChangeArrowheads="1"/>
          </p:cNvSpPr>
          <p:nvPr/>
        </p:nvSpPr>
        <p:spPr bwMode="auto">
          <a:xfrm>
            <a:off x="4730750"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6" name="Rectangle 47"/>
          <p:cNvSpPr>
            <a:spLocks noChangeArrowheads="1"/>
          </p:cNvSpPr>
          <p:nvPr/>
        </p:nvSpPr>
        <p:spPr bwMode="auto">
          <a:xfrm>
            <a:off x="5738813"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67" name="Rectangle 48"/>
          <p:cNvSpPr>
            <a:spLocks noChangeArrowheads="1"/>
          </p:cNvSpPr>
          <p:nvPr/>
        </p:nvSpPr>
        <p:spPr bwMode="auto">
          <a:xfrm>
            <a:off x="5738813"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10</a:t>
            </a:r>
          </a:p>
        </p:txBody>
      </p:sp>
      <p:sp>
        <p:nvSpPr>
          <p:cNvPr id="286768" name="Text Box 49"/>
          <p:cNvSpPr txBox="1">
            <a:spLocks noChangeArrowheads="1"/>
          </p:cNvSpPr>
          <p:nvPr/>
        </p:nvSpPr>
        <p:spPr bwMode="auto">
          <a:xfrm>
            <a:off x="4659313"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9" name="Text Box 50"/>
          <p:cNvSpPr txBox="1">
            <a:spLocks noChangeArrowheads="1"/>
          </p:cNvSpPr>
          <p:nvPr/>
        </p:nvSpPr>
        <p:spPr bwMode="auto">
          <a:xfrm>
            <a:off x="4659313"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70" name="Line 51"/>
          <p:cNvSpPr>
            <a:spLocks noChangeShapeType="1"/>
          </p:cNvSpPr>
          <p:nvPr/>
        </p:nvSpPr>
        <p:spPr bwMode="auto">
          <a:xfrm>
            <a:off x="1203325" y="2241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1" name="Line 52"/>
          <p:cNvSpPr>
            <a:spLocks noChangeShapeType="1"/>
          </p:cNvSpPr>
          <p:nvPr/>
        </p:nvSpPr>
        <p:spPr bwMode="auto">
          <a:xfrm>
            <a:off x="1203325" y="5265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72" name="Line 53"/>
          <p:cNvSpPr>
            <a:spLocks noChangeShapeType="1"/>
          </p:cNvSpPr>
          <p:nvPr/>
        </p:nvSpPr>
        <p:spPr bwMode="auto">
          <a:xfrm flipV="1">
            <a:off x="6316663" y="2241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3" name="Line 54"/>
          <p:cNvSpPr>
            <a:spLocks noChangeShapeType="1"/>
          </p:cNvSpPr>
          <p:nvPr/>
        </p:nvSpPr>
        <p:spPr bwMode="auto">
          <a:xfrm>
            <a:off x="6027738" y="2241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4" name="Rectangle 55"/>
          <p:cNvSpPr>
            <a:spLocks noChangeArrowheads="1"/>
          </p:cNvSpPr>
          <p:nvPr/>
        </p:nvSpPr>
        <p:spPr bwMode="auto">
          <a:xfrm>
            <a:off x="3071813" y="3394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6775" name="Rectangle 56"/>
          <p:cNvSpPr>
            <a:spLocks noChangeArrowheads="1"/>
          </p:cNvSpPr>
          <p:nvPr/>
        </p:nvSpPr>
        <p:spPr bwMode="auto">
          <a:xfrm>
            <a:off x="3074988" y="3394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6" name="Rectangle 57"/>
          <p:cNvSpPr>
            <a:spLocks noChangeArrowheads="1"/>
          </p:cNvSpPr>
          <p:nvPr/>
        </p:nvSpPr>
        <p:spPr bwMode="auto">
          <a:xfrm>
            <a:off x="3074988" y="4113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7" name="Rectangle 58"/>
          <p:cNvSpPr>
            <a:spLocks noChangeArrowheads="1"/>
          </p:cNvSpPr>
          <p:nvPr/>
        </p:nvSpPr>
        <p:spPr bwMode="auto">
          <a:xfrm>
            <a:off x="4083050" y="4114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8" name="Rectangle 59"/>
          <p:cNvSpPr>
            <a:spLocks noChangeArrowheads="1"/>
          </p:cNvSpPr>
          <p:nvPr/>
        </p:nvSpPr>
        <p:spPr bwMode="auto">
          <a:xfrm>
            <a:off x="4083050" y="3394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9" name="Text Box 60"/>
          <p:cNvSpPr txBox="1">
            <a:spLocks noChangeArrowheads="1"/>
          </p:cNvSpPr>
          <p:nvPr/>
        </p:nvSpPr>
        <p:spPr bwMode="auto">
          <a:xfrm>
            <a:off x="3003550" y="3089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80" name="Text Box 61"/>
          <p:cNvSpPr txBox="1">
            <a:spLocks noChangeArrowheads="1"/>
          </p:cNvSpPr>
          <p:nvPr/>
        </p:nvSpPr>
        <p:spPr bwMode="auto">
          <a:xfrm>
            <a:off x="3003550" y="4384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81" name="Line 62"/>
          <p:cNvSpPr>
            <a:spLocks noChangeShapeType="1"/>
          </p:cNvSpPr>
          <p:nvPr/>
        </p:nvSpPr>
        <p:spPr bwMode="auto">
          <a:xfrm flipV="1">
            <a:off x="2895600"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2" name="Line 63"/>
          <p:cNvSpPr>
            <a:spLocks noChangeShapeType="1"/>
          </p:cNvSpPr>
          <p:nvPr/>
        </p:nvSpPr>
        <p:spPr bwMode="auto">
          <a:xfrm>
            <a:off x="2716213" y="2586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3" name="Line 64"/>
          <p:cNvSpPr>
            <a:spLocks noChangeShapeType="1"/>
          </p:cNvSpPr>
          <p:nvPr/>
        </p:nvSpPr>
        <p:spPr bwMode="auto">
          <a:xfrm rot="10800000" flipH="1" flipV="1">
            <a:off x="4516438"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4" name="Line 65"/>
          <p:cNvSpPr>
            <a:spLocks noChangeShapeType="1"/>
          </p:cNvSpPr>
          <p:nvPr/>
        </p:nvSpPr>
        <p:spPr bwMode="auto">
          <a:xfrm rot="10800000" flipH="1">
            <a:off x="4370388" y="3954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5" name="Line 66"/>
          <p:cNvSpPr>
            <a:spLocks noChangeShapeType="1"/>
          </p:cNvSpPr>
          <p:nvPr/>
        </p:nvSpPr>
        <p:spPr bwMode="auto">
          <a:xfrm>
            <a:off x="6316663" y="4186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6" name="Line 67"/>
          <p:cNvSpPr>
            <a:spLocks noChangeShapeType="1"/>
          </p:cNvSpPr>
          <p:nvPr/>
        </p:nvSpPr>
        <p:spPr bwMode="auto">
          <a:xfrm flipV="1">
            <a:off x="6027738" y="5265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7" name="Line 68"/>
          <p:cNvSpPr>
            <a:spLocks noChangeShapeType="1"/>
          </p:cNvSpPr>
          <p:nvPr/>
        </p:nvSpPr>
        <p:spPr bwMode="auto">
          <a:xfrm>
            <a:off x="2716213" y="5265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8" name="Line 69"/>
          <p:cNvSpPr>
            <a:spLocks noChangeShapeType="1"/>
          </p:cNvSpPr>
          <p:nvPr/>
        </p:nvSpPr>
        <p:spPr bwMode="auto">
          <a:xfrm>
            <a:off x="1203325" y="2241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9" name="Line 70"/>
          <p:cNvSpPr>
            <a:spLocks noChangeShapeType="1"/>
          </p:cNvSpPr>
          <p:nvPr/>
        </p:nvSpPr>
        <p:spPr bwMode="auto">
          <a:xfrm>
            <a:off x="2859088" y="3970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0" name="Line 71"/>
          <p:cNvSpPr>
            <a:spLocks noChangeShapeType="1"/>
          </p:cNvSpPr>
          <p:nvPr/>
        </p:nvSpPr>
        <p:spPr bwMode="auto">
          <a:xfrm>
            <a:off x="4516438" y="2601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1" name="Line 72"/>
          <p:cNvSpPr>
            <a:spLocks noChangeShapeType="1"/>
          </p:cNvSpPr>
          <p:nvPr/>
        </p:nvSpPr>
        <p:spPr bwMode="auto">
          <a:xfrm>
            <a:off x="6315075" y="3321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2" name="Line 73"/>
          <p:cNvSpPr>
            <a:spLocks noChangeShapeType="1"/>
          </p:cNvSpPr>
          <p:nvPr/>
        </p:nvSpPr>
        <p:spPr bwMode="auto">
          <a:xfrm>
            <a:off x="6316663" y="4186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3" name="Text Box 74"/>
          <p:cNvSpPr txBox="1">
            <a:spLocks noChangeArrowheads="1"/>
          </p:cNvSpPr>
          <p:nvPr/>
        </p:nvSpPr>
        <p:spPr bwMode="auto">
          <a:xfrm>
            <a:off x="5808663" y="1066800"/>
            <a:ext cx="3192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a:solidFill>
                  <a:srgbClr val="FF3300"/>
                </a:solidFill>
                <a:latin typeface="Verdana" panose="020B0604030504040204" pitchFamily="34" charset="0"/>
              </a:rPr>
              <a:t>Critical Path : ADCG</a:t>
            </a:r>
          </a:p>
        </p:txBody>
      </p:sp>
      <p:sp>
        <p:nvSpPr>
          <p:cNvPr id="286794" name="Title 74"/>
          <p:cNvSpPr>
            <a:spLocks noGrp="1"/>
          </p:cNvSpPr>
          <p:nvPr>
            <p:ph type="title"/>
          </p:nvPr>
        </p:nvSpPr>
        <p:spPr/>
        <p:txBody>
          <a:bodyPr/>
          <a:lstStyle/>
          <a:p>
            <a:r>
              <a:rPr altLang="en-US" b="1"/>
              <a:t>Network Exercise - solution</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4794FD-7B5B-4F49-92F3-0401C9D19ACD}" type="slidenum">
              <a:rPr lang="en-US" altLang="en-US" sz="1200" smtClean="0">
                <a:solidFill>
                  <a:srgbClr val="898989"/>
                </a:solidFill>
              </a:rPr>
              <a:pPr>
                <a:spcBef>
                  <a:spcPct val="0"/>
                </a:spcBef>
                <a:buFontTx/>
                <a:buNone/>
              </a:pPr>
              <a:t>164</a:t>
            </a:fld>
            <a:endParaRPr lang="en-US" altLang="en-US" sz="1200">
              <a:solidFill>
                <a:srgbClr val="898989"/>
              </a:solidFill>
            </a:endParaRPr>
          </a:p>
        </p:txBody>
      </p:sp>
    </p:spTree>
    <p:extLst>
      <p:ext uri="{BB962C8B-B14F-4D97-AF65-F5344CB8AC3E}">
        <p14:creationId xmlns:p14="http://schemas.microsoft.com/office/powerpoint/2010/main" val="32951545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2"/>
          <p:cNvSpPr>
            <a:spLocks noGrp="1"/>
          </p:cNvSpPr>
          <p:nvPr>
            <p:ph type="title"/>
          </p:nvPr>
        </p:nvSpPr>
        <p:spPr/>
        <p:txBody>
          <a:bodyPr/>
          <a:lstStyle/>
          <a:p>
            <a:r>
              <a:rPr altLang="en-US"/>
              <a:t>Facts/Tips for Critical Path</a:t>
            </a:r>
          </a:p>
        </p:txBody>
      </p:sp>
      <p:sp>
        <p:nvSpPr>
          <p:cNvPr id="4" name="Content Placeholder 3"/>
          <p:cNvSpPr>
            <a:spLocks noGrp="1"/>
          </p:cNvSpPr>
          <p:nvPr>
            <p:ph idx="1"/>
          </p:nvPr>
        </p:nvSpPr>
        <p:spPr>
          <a:xfrm>
            <a:off x="457200" y="1036638"/>
            <a:ext cx="8229600" cy="5135562"/>
          </a:xfrm>
        </p:spPr>
        <p:txBody>
          <a:bodyPr>
            <a:normAutofit fontScale="55000" lnSpcReduction="20000"/>
          </a:bodyPr>
          <a:lstStyle/>
          <a:p>
            <a:pPr>
              <a:buFont typeface="Arial" charset="0"/>
              <a:buChar char="•"/>
              <a:defRPr/>
            </a:pPr>
            <a:r>
              <a:rPr lang="en-US" u="sng" dirty="0"/>
              <a:t>Total Float </a:t>
            </a:r>
            <a:r>
              <a:rPr lang="en-US" dirty="0"/>
              <a:t>is the amount of time the task can delayed without delaying the project finish date. </a:t>
            </a:r>
          </a:p>
          <a:p>
            <a:pPr>
              <a:buFont typeface="Arial" charset="0"/>
              <a:buChar char="•"/>
              <a:defRPr/>
            </a:pPr>
            <a:r>
              <a:rPr lang="en-US" u="sng" dirty="0"/>
              <a:t>Free float </a:t>
            </a:r>
            <a:r>
              <a:rPr lang="en-US" dirty="0"/>
              <a:t>is the amount of time a task can slip without delaying the early start of any task that immediately follows it</a:t>
            </a:r>
          </a:p>
          <a:p>
            <a:pPr>
              <a:buFont typeface="Arial" charset="0"/>
              <a:buChar char="•"/>
              <a:defRPr/>
            </a:pPr>
            <a:r>
              <a:rPr lang="en-US" dirty="0"/>
              <a:t>It is possible that a </a:t>
            </a:r>
            <a:r>
              <a:rPr lang="en-US" u="sng" dirty="0"/>
              <a:t>zero float activity may not </a:t>
            </a:r>
            <a:r>
              <a:rPr lang="en-US" dirty="0"/>
              <a:t>be on critical path</a:t>
            </a:r>
          </a:p>
          <a:p>
            <a:pPr>
              <a:buFont typeface="Arial" charset="0"/>
              <a:buChar char="•"/>
              <a:defRPr/>
            </a:pPr>
            <a:r>
              <a:rPr lang="en-US" u="sng" dirty="0"/>
              <a:t>Longest path &amp; shortest time </a:t>
            </a:r>
            <a:r>
              <a:rPr lang="en-US" dirty="0"/>
              <a:t>possible to complete the project</a:t>
            </a:r>
          </a:p>
          <a:p>
            <a:pPr>
              <a:buFont typeface="Arial" charset="0"/>
              <a:buChar char="•"/>
              <a:defRPr/>
            </a:pPr>
            <a:r>
              <a:rPr lang="en-US" dirty="0"/>
              <a:t>A project can </a:t>
            </a:r>
            <a:r>
              <a:rPr lang="en-US" u="sng" dirty="0"/>
              <a:t>multiple critical </a:t>
            </a:r>
            <a:r>
              <a:rPr lang="en-US" dirty="0"/>
              <a:t>paths</a:t>
            </a:r>
          </a:p>
          <a:p>
            <a:pPr>
              <a:buFont typeface="Arial" charset="0"/>
              <a:buChar char="•"/>
              <a:defRPr/>
            </a:pPr>
            <a:r>
              <a:rPr lang="en-US" u="sng" dirty="0"/>
              <a:t>Difference</a:t>
            </a:r>
            <a:r>
              <a:rPr lang="en-US" dirty="0"/>
              <a:t> between late and early is float</a:t>
            </a:r>
          </a:p>
          <a:p>
            <a:pPr>
              <a:buFont typeface="Arial" charset="0"/>
              <a:buChar char="•"/>
              <a:defRPr/>
            </a:pPr>
            <a:r>
              <a:rPr lang="en-US" u="sng" dirty="0"/>
              <a:t>Positive float </a:t>
            </a:r>
            <a:r>
              <a:rPr lang="en-US" dirty="0"/>
              <a:t>(the activity can wait to start even after previous activity finishes)</a:t>
            </a:r>
          </a:p>
          <a:p>
            <a:pPr>
              <a:buFont typeface="Arial" charset="0"/>
              <a:buChar char="•"/>
              <a:defRPr/>
            </a:pPr>
            <a:r>
              <a:rPr lang="en-US" u="sng" dirty="0"/>
              <a:t>Negative float </a:t>
            </a:r>
            <a:r>
              <a:rPr lang="en-US" dirty="0"/>
              <a:t>(the activity must start before  previous finishes)</a:t>
            </a:r>
          </a:p>
          <a:p>
            <a:pPr>
              <a:buFont typeface="Arial" charset="0"/>
              <a:buChar char="•"/>
              <a:defRPr/>
            </a:pPr>
            <a:r>
              <a:rPr lang="en-US" u="sng" dirty="0"/>
              <a:t>Zero float</a:t>
            </a:r>
            <a:r>
              <a:rPr lang="en-US" dirty="0"/>
              <a:t> (the activity must immediately start after the finish of previous one)</a:t>
            </a:r>
          </a:p>
          <a:p>
            <a:pPr>
              <a:buFont typeface="Arial" charset="0"/>
              <a:buChar char="•"/>
              <a:defRPr/>
            </a:pPr>
            <a:r>
              <a:rPr lang="en-US" u="sng" dirty="0"/>
              <a:t>Crashing</a:t>
            </a:r>
            <a:r>
              <a:rPr lang="en-US" dirty="0"/>
              <a:t> activities to short the overall duration of project</a:t>
            </a:r>
          </a:p>
          <a:p>
            <a:pPr>
              <a:buFont typeface="Arial" charset="0"/>
              <a:buChar char="•"/>
              <a:defRPr/>
            </a:pPr>
            <a:r>
              <a:rPr lang="en-US" u="sng" dirty="0"/>
              <a:t>Fast-tracking</a:t>
            </a:r>
            <a:r>
              <a:rPr lang="en-US" dirty="0"/>
              <a:t> activities to short the overall duration of project</a:t>
            </a:r>
          </a:p>
          <a:p>
            <a:pPr>
              <a:buFont typeface="Arial" charset="0"/>
              <a:buChar char="•"/>
              <a:defRPr/>
            </a:pPr>
            <a:r>
              <a:rPr lang="en-US" dirty="0"/>
              <a:t>Be </a:t>
            </a:r>
            <a:r>
              <a:rPr lang="en-US" u="sng" dirty="0"/>
              <a:t>cautious</a:t>
            </a:r>
            <a:r>
              <a:rPr lang="en-US" dirty="0"/>
              <a:t> that non-critical activity is not being delayed than the allowed free float</a:t>
            </a:r>
          </a:p>
          <a:p>
            <a:pPr>
              <a:buFont typeface="Arial" charset="0"/>
              <a:buChar char="•"/>
              <a:defRPr/>
            </a:pPr>
            <a:r>
              <a:rPr lang="en-US" u="sng" dirty="0"/>
              <a:t>Take care of </a:t>
            </a:r>
            <a:r>
              <a:rPr lang="en-US" dirty="0"/>
              <a:t>sub-critical path or non-critical path</a:t>
            </a:r>
          </a:p>
          <a:p>
            <a:pPr>
              <a:buFont typeface="Arial" charset="0"/>
              <a:buChar char="•"/>
              <a:defRPr/>
            </a:pPr>
            <a:r>
              <a:rPr lang="en-US" dirty="0"/>
              <a:t>Manage </a:t>
            </a:r>
            <a:r>
              <a:rPr lang="en-US" u="sng" dirty="0"/>
              <a:t>critical path resources </a:t>
            </a:r>
            <a:r>
              <a:rPr lang="en-US" dirty="0"/>
              <a:t>very closely</a:t>
            </a:r>
          </a:p>
          <a:p>
            <a:pPr>
              <a:buFont typeface="Arial" charset="0"/>
              <a:buChar char="•"/>
              <a:defRPr/>
            </a:pPr>
            <a:r>
              <a:rPr lang="en-US" u="sng" dirty="0"/>
              <a:t>Do not overload </a:t>
            </a:r>
            <a:r>
              <a:rPr lang="en-US" dirty="0"/>
              <a:t>critical path activity resources</a:t>
            </a:r>
          </a:p>
          <a:p>
            <a:pPr>
              <a:buFont typeface="Arial" charset="0"/>
              <a:buChar char="•"/>
              <a:defRPr/>
            </a:pPr>
            <a:r>
              <a:rPr lang="en-US" u="sng" dirty="0"/>
              <a:t>Avoid multitasking </a:t>
            </a:r>
            <a:r>
              <a:rPr lang="en-US" dirty="0"/>
              <a:t>for resources working on critical path activities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8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3842FC-B459-4ADA-BA96-9052C874F5EB}" type="slidenum">
              <a:rPr lang="en-US" altLang="en-US" sz="1200" smtClean="0">
                <a:solidFill>
                  <a:srgbClr val="898989"/>
                </a:solidFill>
              </a:rPr>
              <a:pPr>
                <a:spcBef>
                  <a:spcPct val="0"/>
                </a:spcBef>
                <a:buFontTx/>
                <a:buNone/>
              </a:pPr>
              <a:t>165</a:t>
            </a:fld>
            <a:endParaRPr lang="en-US" altLang="en-US" sz="1200">
              <a:solidFill>
                <a:srgbClr val="898989"/>
              </a:solidFill>
            </a:endParaRPr>
          </a:p>
        </p:txBody>
      </p:sp>
    </p:spTree>
    <p:extLst>
      <p:ext uri="{BB962C8B-B14F-4D97-AF65-F5344CB8AC3E}">
        <p14:creationId xmlns:p14="http://schemas.microsoft.com/office/powerpoint/2010/main" val="9682893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2"/>
          <p:cNvSpPr>
            <a:spLocks noGrp="1"/>
          </p:cNvSpPr>
          <p:nvPr>
            <p:ph type="title"/>
          </p:nvPr>
        </p:nvSpPr>
        <p:spPr/>
        <p:txBody>
          <a:bodyPr/>
          <a:lstStyle/>
          <a:p>
            <a:r>
              <a:rPr altLang="en-US"/>
              <a:t>Benefits of PERT/CPM</a:t>
            </a:r>
          </a:p>
        </p:txBody>
      </p:sp>
      <p:sp>
        <p:nvSpPr>
          <p:cNvPr id="290819" name="Content Placeholder 3"/>
          <p:cNvSpPr>
            <a:spLocks noGrp="1"/>
          </p:cNvSpPr>
          <p:nvPr>
            <p:ph idx="1"/>
          </p:nvPr>
        </p:nvSpPr>
        <p:spPr>
          <a:xfrm>
            <a:off x="457200" y="1036638"/>
            <a:ext cx="8229600" cy="5135562"/>
          </a:xfrm>
        </p:spPr>
        <p:txBody>
          <a:bodyPr/>
          <a:lstStyle/>
          <a:p>
            <a:pPr>
              <a:buFont typeface="Arial" panose="020B0604020202020204" pitchFamily="34" charset="0"/>
              <a:buNone/>
            </a:pPr>
            <a:r>
              <a:rPr lang="en-US" altLang="en-US"/>
              <a:t>It Provides following information</a:t>
            </a:r>
          </a:p>
          <a:p>
            <a:pPr>
              <a:buFont typeface="Arial" panose="020B0604020202020204" pitchFamily="34" charset="0"/>
              <a:buNone/>
            </a:pPr>
            <a:endParaRPr lang="en-US" altLang="en-US"/>
          </a:p>
          <a:p>
            <a:r>
              <a:rPr lang="en-US" altLang="en-US" sz="2400"/>
              <a:t>Expected Project completion time</a:t>
            </a:r>
          </a:p>
          <a:p>
            <a:r>
              <a:rPr lang="en-US" altLang="en-US" sz="2400"/>
              <a:t>Probability of completion before a specified date</a:t>
            </a:r>
          </a:p>
          <a:p>
            <a:r>
              <a:rPr lang="en-US" altLang="en-US" sz="2400"/>
              <a:t>The critical path activities that directly impact the completion time</a:t>
            </a:r>
          </a:p>
          <a:p>
            <a:r>
              <a:rPr lang="en-US" altLang="en-US" sz="2400"/>
              <a:t>The activities that have slack time and that can lend resources to critical path activities</a:t>
            </a:r>
          </a:p>
          <a:p>
            <a:r>
              <a:rPr lang="en-US" altLang="en-US" sz="2400"/>
              <a:t>Activity start and end dates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0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F5926C-3715-4FD5-9183-C68F5F60383B}" type="slidenum">
              <a:rPr lang="en-US" altLang="en-US" sz="1200" smtClean="0">
                <a:solidFill>
                  <a:srgbClr val="898989"/>
                </a:solidFill>
              </a:rPr>
              <a:pPr>
                <a:spcBef>
                  <a:spcPct val="0"/>
                </a:spcBef>
                <a:buFontTx/>
                <a:buNone/>
              </a:pPr>
              <a:t>166</a:t>
            </a:fld>
            <a:endParaRPr lang="en-US" altLang="en-US" sz="1200">
              <a:solidFill>
                <a:srgbClr val="898989"/>
              </a:solidFill>
            </a:endParaRPr>
          </a:p>
        </p:txBody>
      </p:sp>
    </p:spTree>
    <p:extLst>
      <p:ext uri="{BB962C8B-B14F-4D97-AF65-F5344CB8AC3E}">
        <p14:creationId xmlns:p14="http://schemas.microsoft.com/office/powerpoint/2010/main" val="33334068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3"/>
          <p:cNvSpPr>
            <a:spLocks noGrp="1"/>
          </p:cNvSpPr>
          <p:nvPr>
            <p:ph type="ctrTitle"/>
          </p:nvPr>
        </p:nvSpPr>
        <p:spPr/>
        <p:txBody>
          <a:bodyPr/>
          <a:lstStyle/>
          <a:p>
            <a:br>
              <a:rPr altLang="en-US" sz="4800"/>
            </a:br>
            <a:r>
              <a:rPr altLang="en-US" sz="4800"/>
              <a:t>Critical Chain Method </a:t>
            </a:r>
            <a:br>
              <a:rPr altLang="en-US" sz="4800"/>
            </a:br>
            <a:r>
              <a:rPr altLang="en-US" sz="4800"/>
              <a:t>(CCM)</a:t>
            </a:r>
            <a:br>
              <a:rPr altLang="en-US" sz="4800"/>
            </a:br>
            <a:endParaRPr altLang="en-US"/>
          </a:p>
        </p:txBody>
      </p:sp>
      <p:sp>
        <p:nvSpPr>
          <p:cNvPr id="139267"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2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330763-03EB-4527-A135-FCFBFC704E21}" type="slidenum">
              <a:rPr lang="en-US" altLang="en-US" sz="1200" smtClean="0">
                <a:solidFill>
                  <a:srgbClr val="898989"/>
                </a:solidFill>
              </a:rPr>
              <a:pPr>
                <a:spcBef>
                  <a:spcPct val="0"/>
                </a:spcBef>
                <a:buFontTx/>
                <a:buNone/>
              </a:pPr>
              <a:t>167</a:t>
            </a:fld>
            <a:endParaRPr lang="en-US" altLang="en-US" sz="1200">
              <a:solidFill>
                <a:srgbClr val="898989"/>
              </a:solidFill>
            </a:endParaRPr>
          </a:p>
        </p:txBody>
      </p:sp>
    </p:spTree>
    <p:extLst>
      <p:ext uri="{BB962C8B-B14F-4D97-AF65-F5344CB8AC3E}">
        <p14:creationId xmlns:p14="http://schemas.microsoft.com/office/powerpoint/2010/main" val="11656836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p:txBody>
          <a:bodyPr/>
          <a:lstStyle/>
          <a:p>
            <a:r>
              <a:rPr altLang="en-US"/>
              <a:t>Background</a:t>
            </a:r>
          </a:p>
        </p:txBody>
      </p:sp>
      <p:sp>
        <p:nvSpPr>
          <p:cNvPr id="294915" name="Content Placeholder 2"/>
          <p:cNvSpPr>
            <a:spLocks noGrp="1"/>
          </p:cNvSpPr>
          <p:nvPr>
            <p:ph idx="1"/>
          </p:nvPr>
        </p:nvSpPr>
        <p:spPr>
          <a:xfrm>
            <a:off x="457200" y="990600"/>
            <a:ext cx="8229600" cy="5105400"/>
          </a:xfrm>
        </p:spPr>
        <p:txBody>
          <a:bodyPr/>
          <a:lstStyle/>
          <a:p>
            <a:r>
              <a:rPr lang="en-US" altLang="en-US"/>
              <a:t>Eliyahu Goldratt proposed CCM</a:t>
            </a:r>
          </a:p>
          <a:p>
            <a:r>
              <a:rPr lang="en-US" altLang="en-US"/>
              <a:t>This is developed based on the TOC framework</a:t>
            </a:r>
          </a:p>
          <a:p>
            <a:endParaRPr lang="en-US" altLang="en-US"/>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49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8B5B81-F720-4EAE-A5D3-C39FC7FCC641}" type="slidenum">
              <a:rPr lang="en-US" altLang="en-US" sz="1200" smtClean="0">
                <a:solidFill>
                  <a:srgbClr val="898989"/>
                </a:solidFill>
              </a:rPr>
              <a:pPr>
                <a:spcBef>
                  <a:spcPct val="0"/>
                </a:spcBef>
                <a:buFontTx/>
                <a:buNone/>
              </a:pPr>
              <a:t>168</a:t>
            </a:fld>
            <a:endParaRPr lang="en-US" altLang="en-US" sz="1200">
              <a:solidFill>
                <a:srgbClr val="898989"/>
              </a:solidFill>
            </a:endParaRPr>
          </a:p>
        </p:txBody>
      </p:sp>
    </p:spTree>
    <p:extLst>
      <p:ext uri="{BB962C8B-B14F-4D97-AF65-F5344CB8AC3E}">
        <p14:creationId xmlns:p14="http://schemas.microsoft.com/office/powerpoint/2010/main" val="28160715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p:cNvSpPr>
            <a:spLocks noGrp="1"/>
          </p:cNvSpPr>
          <p:nvPr>
            <p:ph type="title"/>
          </p:nvPr>
        </p:nvSpPr>
        <p:spPr/>
        <p:txBody>
          <a:bodyPr/>
          <a:lstStyle/>
          <a:p>
            <a:r>
              <a:rPr altLang="en-US"/>
              <a:t>Why CCM is needed?</a:t>
            </a:r>
          </a:p>
        </p:txBody>
      </p:sp>
      <p:sp>
        <p:nvSpPr>
          <p:cNvPr id="3" name="Content Placeholder 2"/>
          <p:cNvSpPr>
            <a:spLocks noGrp="1"/>
          </p:cNvSpPr>
          <p:nvPr>
            <p:ph idx="1"/>
          </p:nvPr>
        </p:nvSpPr>
        <p:spPr>
          <a:xfrm>
            <a:off x="457200" y="990600"/>
            <a:ext cx="8229600" cy="5105400"/>
          </a:xfrm>
        </p:spPr>
        <p:txBody>
          <a:bodyPr/>
          <a:lstStyle/>
          <a:p>
            <a:r>
              <a:rPr lang="en-US" altLang="en-US"/>
              <a:t>You have CPM available why CCM is needed?</a:t>
            </a:r>
          </a:p>
          <a:p>
            <a:pPr lvl="1"/>
            <a:r>
              <a:rPr lang="en-US" altLang="en-US"/>
              <a:t>You can manage the delays on non-critical path using buffers/floats. BUT</a:t>
            </a:r>
          </a:p>
          <a:p>
            <a:pPr lvl="1"/>
            <a:r>
              <a:rPr lang="en-US" altLang="en-US"/>
              <a:t>How do you manage the delays on critical path?</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6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DC20A3-5AC5-4964-B941-9260D37D5C83}" type="slidenum">
              <a:rPr lang="en-US" altLang="en-US" sz="1200" smtClean="0">
                <a:solidFill>
                  <a:srgbClr val="898989"/>
                </a:solidFill>
              </a:rPr>
              <a:pPr>
                <a:spcBef>
                  <a:spcPct val="0"/>
                </a:spcBef>
                <a:buFontTx/>
                <a:buNone/>
              </a:pPr>
              <a:t>169</a:t>
            </a:fld>
            <a:endParaRPr lang="en-US" altLang="en-US" sz="1200">
              <a:solidFill>
                <a:srgbClr val="898989"/>
              </a:solidFill>
            </a:endParaRPr>
          </a:p>
        </p:txBody>
      </p:sp>
    </p:spTree>
    <p:extLst>
      <p:ext uri="{BB962C8B-B14F-4D97-AF65-F5344CB8AC3E}">
        <p14:creationId xmlns:p14="http://schemas.microsoft.com/office/powerpoint/2010/main" val="1636982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0964" name="Title 6"/>
          <p:cNvSpPr>
            <a:spLocks noGrp="1"/>
          </p:cNvSpPr>
          <p:nvPr>
            <p:ph type="title"/>
          </p:nvPr>
        </p:nvSpPr>
        <p:spPr/>
        <p:txBody>
          <a:bodyPr/>
          <a:lstStyle/>
          <a:p>
            <a:r>
              <a:rPr altLang="en-US" dirty="0">
                <a:ea typeface="Microsoft YaHei" panose="020B0503020204020204" pitchFamily="34" charset="-122"/>
              </a:rPr>
              <a:t>Typical Costing &amp; Staffing across PLC</a:t>
            </a:r>
            <a:endParaRPr altLang="en-US" dirty="0"/>
          </a:p>
        </p:txBody>
      </p:sp>
      <p:sp>
        <p:nvSpPr>
          <p:cNvPr id="40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B27314-344B-4B89-9359-E8BDFC5603D8}" type="slidenum">
              <a:rPr lang="en-US" altLang="en-US" sz="1200" smtClean="0">
                <a:solidFill>
                  <a:srgbClr val="898989"/>
                </a:solidFill>
              </a:rPr>
              <a:pPr>
                <a:spcBef>
                  <a:spcPct val="0"/>
                </a:spcBef>
                <a:buFontTx/>
                <a:buNone/>
              </a:pPr>
              <a:t>17</a:t>
            </a:fld>
            <a:endParaRPr lang="en-US" altLang="en-US" sz="1200">
              <a:solidFill>
                <a:srgbClr val="898989"/>
              </a:solidFill>
            </a:endParaRPr>
          </a:p>
        </p:txBody>
      </p:sp>
      <p:sp>
        <p:nvSpPr>
          <p:cNvPr id="6" name="Text Box 3">
            <a:extLst>
              <a:ext uri="{FF2B5EF4-FFF2-40B4-BE49-F238E27FC236}">
                <a16:creationId xmlns:a16="http://schemas.microsoft.com/office/drawing/2014/main" id="{657D91BC-30FB-4732-8676-13BEA301A1A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p:txBody>
          <a:bodyPr/>
          <a:lstStyle/>
          <a:p>
            <a:r>
              <a:rPr altLang="en-US"/>
              <a:t>Principles Behind CCM</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charset="0"/>
              <a:buChar char="•"/>
              <a:defRPr/>
            </a:pPr>
            <a:r>
              <a:rPr lang="en-US" b="1" dirty="0"/>
              <a:t>Delays accumulate; gains don't advantage</a:t>
            </a:r>
            <a:endParaRPr lang="en-US" dirty="0"/>
          </a:p>
          <a:p>
            <a:pPr lvl="1">
              <a:buFont typeface="Arial" charset="0"/>
              <a:buChar char="–"/>
              <a:defRPr/>
            </a:pPr>
            <a:r>
              <a:rPr lang="en-US" dirty="0"/>
              <a:t>Sequential Steps: Resources are not available to start early</a:t>
            </a:r>
          </a:p>
          <a:p>
            <a:pPr lvl="1">
              <a:buFont typeface="Arial" charset="0"/>
              <a:buChar char="–"/>
              <a:defRPr/>
            </a:pPr>
            <a:r>
              <a:rPr lang="en-US" dirty="0"/>
              <a:t>Parallel Steps: Three activity each takes 5 days time start in parallel. If one activity takes 10 days and other finish on time, early activities will not be able to take advantage.</a:t>
            </a:r>
          </a:p>
          <a:p>
            <a:pPr lvl="1">
              <a:buFont typeface="Arial" charset="0"/>
              <a:buChar char="–"/>
              <a:defRPr/>
            </a:pPr>
            <a:r>
              <a:rPr lang="en-US" dirty="0"/>
              <a:t>If above sequential and parallel activities are dependent then affect is magnified</a:t>
            </a:r>
          </a:p>
          <a:p>
            <a:pPr>
              <a:buFont typeface="Arial" charset="0"/>
              <a:buChar char="•"/>
              <a:defRPr/>
            </a:pPr>
            <a:r>
              <a:rPr lang="en-US" b="1" dirty="0"/>
              <a:t>Other Time Wasters</a:t>
            </a:r>
            <a:endParaRPr lang="en-US" dirty="0"/>
          </a:p>
          <a:p>
            <a:pPr lvl="1">
              <a:buFont typeface="Arial" charset="0"/>
              <a:buChar char="–"/>
              <a:defRPr/>
            </a:pPr>
            <a:r>
              <a:rPr lang="en-US" dirty="0"/>
              <a:t>	Multitasking</a:t>
            </a:r>
          </a:p>
          <a:p>
            <a:pPr lvl="1">
              <a:buFont typeface="Arial" charset="0"/>
              <a:buChar char="–"/>
              <a:defRPr/>
            </a:pPr>
            <a:r>
              <a:rPr lang="en-US" dirty="0"/>
              <a:t>	Student Syndrome</a:t>
            </a:r>
          </a:p>
          <a:p>
            <a:pPr lvl="1">
              <a:buFont typeface="Arial" charset="0"/>
              <a:buChar char="–"/>
              <a:defRPr/>
            </a:pPr>
            <a:r>
              <a:rPr lang="en-US" dirty="0"/>
              <a:t>	Parkinson's Law</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9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3F35FB-FD6E-4232-84DE-46B7EB5E5458}" type="slidenum">
              <a:rPr lang="en-US" altLang="en-US" sz="1200" smtClean="0">
                <a:solidFill>
                  <a:srgbClr val="898989"/>
                </a:solidFill>
              </a:rPr>
              <a:pPr>
                <a:spcBef>
                  <a:spcPct val="0"/>
                </a:spcBef>
                <a:buFontTx/>
                <a:buNone/>
              </a:pPr>
              <a:t>170</a:t>
            </a:fld>
            <a:endParaRPr lang="en-US" altLang="en-US" sz="1200">
              <a:solidFill>
                <a:srgbClr val="898989"/>
              </a:solidFill>
            </a:endParaRPr>
          </a:p>
        </p:txBody>
      </p:sp>
    </p:spTree>
    <p:extLst>
      <p:ext uri="{BB962C8B-B14F-4D97-AF65-F5344CB8AC3E}">
        <p14:creationId xmlns:p14="http://schemas.microsoft.com/office/powerpoint/2010/main" val="845996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p:cNvSpPr>
            <a:spLocks noGrp="1"/>
          </p:cNvSpPr>
          <p:nvPr>
            <p:ph type="title"/>
          </p:nvPr>
        </p:nvSpPr>
        <p:spPr/>
        <p:txBody>
          <a:bodyPr/>
          <a:lstStyle/>
          <a:p>
            <a:r>
              <a:rPr altLang="en-US"/>
              <a:t>Critical Chain Method</a:t>
            </a:r>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a:buFont typeface="Arial" charset="0"/>
              <a:buChar char="•"/>
              <a:defRPr/>
            </a:pPr>
            <a:r>
              <a:rPr lang="en-US" dirty="0"/>
              <a:t>CPM is developed using the believe that book as many resource as in advance and they will be available when need because it has been promised</a:t>
            </a:r>
          </a:p>
          <a:p>
            <a:pPr>
              <a:buFont typeface="Arial" charset="0"/>
              <a:buChar char="•"/>
              <a:defRPr/>
            </a:pPr>
            <a:r>
              <a:rPr lang="en-US" dirty="0"/>
              <a:t>CCM says that if a resource is over booked on any activity he will not be available to work on that activity therefore level the resource on the project activities. Thus resource constrained critical path is critical chain.</a:t>
            </a:r>
          </a:p>
          <a:p>
            <a:pPr>
              <a:buFont typeface="Arial" charset="0"/>
              <a:buChar char="•"/>
              <a:defRPr/>
            </a:pPr>
            <a:r>
              <a:rPr lang="en-US" dirty="0"/>
              <a:t>CPM is about hoarding, greed. Therefore over-estimation and project management laws like Parkinson law, Murphy law, Student syndrome applies here.</a:t>
            </a:r>
          </a:p>
          <a:p>
            <a:pPr>
              <a:buFont typeface="Arial" charset="0"/>
              <a:buChar char="•"/>
              <a:defRPr/>
            </a:pPr>
            <a:r>
              <a:rPr lang="en-US" dirty="0"/>
              <a:t>CCM is about believe and assumption that it will available when needed but we need to have proper alert system in place.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106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7E1FA2-8A5C-4BC3-8150-615A34CBF666}" type="slidenum">
              <a:rPr lang="en-US" altLang="en-US" sz="1200" smtClean="0">
                <a:solidFill>
                  <a:srgbClr val="898989"/>
                </a:solidFill>
              </a:rPr>
              <a:pPr>
                <a:spcBef>
                  <a:spcPct val="0"/>
                </a:spcBef>
                <a:buFontTx/>
                <a:buNone/>
              </a:pPr>
              <a:t>171</a:t>
            </a:fld>
            <a:endParaRPr lang="en-US" altLang="en-US" sz="1200">
              <a:solidFill>
                <a:srgbClr val="898989"/>
              </a:solidFill>
            </a:endParaRPr>
          </a:p>
        </p:txBody>
      </p:sp>
    </p:spTree>
    <p:extLst>
      <p:ext uri="{BB962C8B-B14F-4D97-AF65-F5344CB8AC3E}">
        <p14:creationId xmlns:p14="http://schemas.microsoft.com/office/powerpoint/2010/main" val="2754567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p:txBody>
          <a:bodyPr/>
          <a:lstStyle/>
          <a:p>
            <a:r>
              <a:rPr altLang="en-US"/>
              <a:t>CCM Concepts</a:t>
            </a:r>
          </a:p>
        </p:txBody>
      </p:sp>
      <p:sp>
        <p:nvSpPr>
          <p:cNvPr id="3" name="Content Placeholder 2"/>
          <p:cNvSpPr>
            <a:spLocks noGrp="1"/>
          </p:cNvSpPr>
          <p:nvPr>
            <p:ph idx="1"/>
          </p:nvPr>
        </p:nvSpPr>
        <p:spPr>
          <a:xfrm>
            <a:off x="457200" y="990600"/>
            <a:ext cx="8229600" cy="5105400"/>
          </a:xfrm>
        </p:spPr>
        <p:txBody>
          <a:bodyPr>
            <a:normAutofit fontScale="92500"/>
          </a:bodyPr>
          <a:lstStyle/>
          <a:p>
            <a:pPr>
              <a:buFont typeface="Arial" charset="0"/>
              <a:buChar char="•"/>
              <a:defRPr/>
            </a:pPr>
            <a:r>
              <a:rPr lang="en-US" b="1" dirty="0"/>
              <a:t>Resource Buffer</a:t>
            </a:r>
            <a:r>
              <a:rPr lang="en-US" dirty="0"/>
              <a:t>: Notify dependent task resources that when I will finish my work on regularly basis and final notification 1-2 days before. So that resource is available to start the work.</a:t>
            </a:r>
          </a:p>
          <a:p>
            <a:pPr>
              <a:buFont typeface="Arial" charset="0"/>
              <a:buChar char="•"/>
              <a:defRPr/>
            </a:pPr>
            <a:r>
              <a:rPr lang="en-US" b="1" dirty="0"/>
              <a:t>Safety or project buffer</a:t>
            </a:r>
            <a:r>
              <a:rPr lang="en-US" dirty="0"/>
              <a:t> should be added at the end of critical-chain as non-activity buffer</a:t>
            </a:r>
          </a:p>
          <a:p>
            <a:pPr>
              <a:buFont typeface="Arial" charset="0"/>
              <a:buChar char="•"/>
              <a:defRPr/>
            </a:pPr>
            <a:r>
              <a:rPr lang="en-US" b="1" dirty="0"/>
              <a:t>Feeding buffer:</a:t>
            </a:r>
            <a:r>
              <a:rPr lang="en-US" dirty="0"/>
              <a:t> Add buffer where chain of non-critical activity joins the critical path. This way non critical task can be avoided being critical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31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1BF2C4-424A-4A9C-AF57-F5BB897E065D}" type="slidenum">
              <a:rPr lang="en-US" altLang="en-US" sz="1200" smtClean="0">
                <a:solidFill>
                  <a:srgbClr val="898989"/>
                </a:solidFill>
              </a:rPr>
              <a:pPr>
                <a:spcBef>
                  <a:spcPct val="0"/>
                </a:spcBef>
                <a:buFontTx/>
                <a:buNone/>
              </a:pPr>
              <a:t>172</a:t>
            </a:fld>
            <a:endParaRPr lang="en-US" altLang="en-US" sz="1200">
              <a:solidFill>
                <a:srgbClr val="898989"/>
              </a:solidFill>
            </a:endParaRPr>
          </a:p>
        </p:txBody>
      </p:sp>
    </p:spTree>
    <p:extLst>
      <p:ext uri="{BB962C8B-B14F-4D97-AF65-F5344CB8AC3E}">
        <p14:creationId xmlns:p14="http://schemas.microsoft.com/office/powerpoint/2010/main" val="40403193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p:txBody>
          <a:bodyPr/>
          <a:lstStyle/>
          <a:p>
            <a:r>
              <a:rPr altLang="en-US" b="1"/>
              <a:t>How to estimate in CCM</a:t>
            </a:r>
            <a:endParaRPr altLang="en-US"/>
          </a:p>
        </p:txBody>
      </p:sp>
      <p:sp>
        <p:nvSpPr>
          <p:cNvPr id="305155" name="Content Placeholder 2"/>
          <p:cNvSpPr>
            <a:spLocks noGrp="1"/>
          </p:cNvSpPr>
          <p:nvPr>
            <p:ph idx="1"/>
          </p:nvPr>
        </p:nvSpPr>
        <p:spPr>
          <a:xfrm>
            <a:off x="457200" y="990600"/>
            <a:ext cx="8229600" cy="5105400"/>
          </a:xfrm>
        </p:spPr>
        <p:txBody>
          <a:bodyPr/>
          <a:lstStyle/>
          <a:p>
            <a:r>
              <a:rPr lang="en-US" altLang="en-US"/>
              <a:t>Resource will give t80, t90 estimate. </a:t>
            </a:r>
          </a:p>
          <a:p>
            <a:r>
              <a:rPr lang="en-US" altLang="en-US"/>
              <a:t>Half them to get t50 estimate. </a:t>
            </a:r>
          </a:p>
          <a:p>
            <a:r>
              <a:rPr lang="en-US" altLang="en-US"/>
              <a:t>Do not put end date to task and let people finish the task as early as possible. </a:t>
            </a:r>
          </a:p>
          <a:p>
            <a:r>
              <a:rPr lang="en-US" altLang="en-US"/>
              <a:t>No penalty for finish beyond t50. </a:t>
            </a:r>
          </a:p>
          <a:p>
            <a:r>
              <a:rPr lang="en-US" altLang="en-US"/>
              <a:t>Project Buffer should be 50% of the buffer removed from activity.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5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1E8DB9-0311-471D-B68C-60B917B56C1B}" type="slidenum">
              <a:rPr lang="en-US" altLang="en-US" sz="1200" smtClean="0">
                <a:solidFill>
                  <a:srgbClr val="898989"/>
                </a:solidFill>
              </a:rPr>
              <a:pPr>
                <a:spcBef>
                  <a:spcPct val="0"/>
                </a:spcBef>
                <a:buFontTx/>
                <a:buNone/>
              </a:pPr>
              <a:t>173</a:t>
            </a:fld>
            <a:endParaRPr lang="en-US" altLang="en-US" sz="1200">
              <a:solidFill>
                <a:srgbClr val="898989"/>
              </a:solidFill>
            </a:endParaRPr>
          </a:p>
        </p:txBody>
      </p:sp>
    </p:spTree>
    <p:extLst>
      <p:ext uri="{BB962C8B-B14F-4D97-AF65-F5344CB8AC3E}">
        <p14:creationId xmlns:p14="http://schemas.microsoft.com/office/powerpoint/2010/main" val="21598117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p:txBody>
          <a:bodyPr/>
          <a:lstStyle/>
          <a:p>
            <a:r>
              <a:rPr altLang="en-US"/>
              <a:t>How to manage CCM</a:t>
            </a:r>
          </a:p>
        </p:txBody>
      </p:sp>
      <p:sp>
        <p:nvSpPr>
          <p:cNvPr id="307203" name="Content Placeholder 2"/>
          <p:cNvSpPr>
            <a:spLocks noGrp="1"/>
          </p:cNvSpPr>
          <p:nvPr>
            <p:ph idx="1"/>
          </p:nvPr>
        </p:nvSpPr>
        <p:spPr>
          <a:xfrm>
            <a:off x="457200" y="990600"/>
            <a:ext cx="8229600" cy="5105400"/>
          </a:xfrm>
        </p:spPr>
        <p:txBody>
          <a:bodyPr/>
          <a:lstStyle/>
          <a:p>
            <a:r>
              <a:rPr lang="en-US" altLang="en-US"/>
              <a:t>If activity finishes late time is borrowed from project buffer. </a:t>
            </a:r>
          </a:p>
          <a:p>
            <a:r>
              <a:rPr lang="en-US" altLang="en-US"/>
              <a:t>If activity finishes early, gained time is added to project buffer</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7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387A46-B2A1-4C6D-85EC-8D16AC611A76}" type="slidenum">
              <a:rPr lang="en-US" altLang="en-US" sz="1200" smtClean="0">
                <a:solidFill>
                  <a:srgbClr val="898989"/>
                </a:solidFill>
              </a:rPr>
              <a:pPr>
                <a:spcBef>
                  <a:spcPct val="0"/>
                </a:spcBef>
                <a:buFontTx/>
                <a:buNone/>
              </a:pPr>
              <a:t>174</a:t>
            </a:fld>
            <a:endParaRPr lang="en-US" altLang="en-US" sz="1200">
              <a:solidFill>
                <a:srgbClr val="898989"/>
              </a:solidFill>
            </a:endParaRPr>
          </a:p>
        </p:txBody>
      </p:sp>
    </p:spTree>
    <p:extLst>
      <p:ext uri="{BB962C8B-B14F-4D97-AF65-F5344CB8AC3E}">
        <p14:creationId xmlns:p14="http://schemas.microsoft.com/office/powerpoint/2010/main" val="383861936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92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273E17-7E51-47C8-80EF-8EF1ADCE402E}" type="slidenum">
              <a:rPr lang="en-US" altLang="en-US" sz="1200" smtClean="0">
                <a:solidFill>
                  <a:srgbClr val="898989"/>
                </a:solidFill>
              </a:rPr>
              <a:pPr>
                <a:spcBef>
                  <a:spcPct val="0"/>
                </a:spcBef>
                <a:buFontTx/>
                <a:buNone/>
              </a:pPr>
              <a:t>175</a:t>
            </a:fld>
            <a:endParaRPr lang="en-US" altLang="en-US" sz="1200">
              <a:solidFill>
                <a:srgbClr val="898989"/>
              </a:solidFill>
            </a:endParaRPr>
          </a:p>
        </p:txBody>
      </p:sp>
    </p:spTree>
    <p:extLst>
      <p:ext uri="{BB962C8B-B14F-4D97-AF65-F5344CB8AC3E}">
        <p14:creationId xmlns:p14="http://schemas.microsoft.com/office/powerpoint/2010/main" val="7416332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normAutofit fontScale="90000"/>
          </a:bodyPr>
          <a:lstStyle/>
          <a:p>
            <a:pPr eaLnBrk="1" hangingPunct="1">
              <a:defRPr/>
            </a:pP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endParaRPr sz="4000">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201613" y="2819400"/>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130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6ED929-D997-42E4-91E1-B4EA34E84448}" type="slidenum">
              <a:rPr lang="en-US" altLang="en-US" sz="1200" smtClean="0">
                <a:solidFill>
                  <a:srgbClr val="898989"/>
                </a:solidFill>
              </a:rPr>
              <a:pPr>
                <a:spcBef>
                  <a:spcPct val="0"/>
                </a:spcBef>
                <a:buFontTx/>
                <a:buNone/>
              </a:pPr>
              <a:t>176</a:t>
            </a:fld>
            <a:endParaRPr lang="en-US" altLang="en-US" sz="1200">
              <a:solidFill>
                <a:srgbClr val="898989"/>
              </a:solidFill>
            </a:endParaRPr>
          </a:p>
        </p:txBody>
      </p:sp>
    </p:spTree>
    <p:extLst>
      <p:ext uri="{BB962C8B-B14F-4D97-AF65-F5344CB8AC3E}">
        <p14:creationId xmlns:p14="http://schemas.microsoft.com/office/powerpoint/2010/main" val="283324490"/>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3" name="Rectangle 17"/>
          <p:cNvSpPr>
            <a:spLocks noChangeArrowheads="1"/>
          </p:cNvSpPr>
          <p:nvPr/>
        </p:nvSpPr>
        <p:spPr bwMode="auto">
          <a:xfrm>
            <a:off x="0" y="0"/>
            <a:ext cx="9144000" cy="838200"/>
          </a:xfrm>
          <a:prstGeom prst="rect">
            <a:avLst/>
          </a:prstGeom>
          <a:noFill/>
          <a:ln w="9525">
            <a:noFill/>
            <a:miter lim="800000"/>
            <a:headEnd/>
            <a:tailEnd/>
          </a:ln>
        </p:spPr>
        <p:txBody>
          <a:bodyPr anchor="ctr"/>
          <a:lstStyle/>
          <a:p>
            <a:pPr algn="ctr">
              <a:defRPr/>
            </a:pPr>
            <a:endParaRPr lang="en-US" sz="3000" b="1" dirty="0">
              <a:solidFill>
                <a:schemeClr val="bg1"/>
              </a:solidFill>
              <a:latin typeface="+mj-lt"/>
              <a:ea typeface="+mj-ea"/>
              <a:cs typeface="+mj-cs"/>
            </a:endParaRPr>
          </a:p>
        </p:txBody>
      </p:sp>
      <p:pic>
        <p:nvPicPr>
          <p:cNvPr id="313347" name="Picture 5" descr="money_tree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25" y="969963"/>
            <a:ext cx="549592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348" name="Picture 6" descr="Dollar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3475" y="2078038"/>
            <a:ext cx="2617788"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49" name="Title 5"/>
          <p:cNvSpPr>
            <a:spLocks noGrp="1"/>
          </p:cNvSpPr>
          <p:nvPr>
            <p:ph type="title"/>
          </p:nvPr>
        </p:nvSpPr>
        <p:spPr>
          <a:xfrm>
            <a:off x="0" y="0"/>
            <a:ext cx="9144000" cy="838200"/>
          </a:xfrm>
        </p:spPr>
        <p:txBody>
          <a:bodyPr/>
          <a:lstStyle/>
          <a:p>
            <a:r>
              <a:rPr altLang="en-US" b="1"/>
              <a:t>Project Cost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3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5E6931-4851-4E66-B08F-21EF40A32ACC}" type="slidenum">
              <a:rPr lang="en-US" altLang="en-US" sz="1200" smtClean="0">
                <a:solidFill>
                  <a:srgbClr val="898989"/>
                </a:solidFill>
              </a:rPr>
              <a:pPr>
                <a:spcBef>
                  <a:spcPct val="0"/>
                </a:spcBef>
                <a:buFontTx/>
                <a:buNone/>
              </a:pPr>
              <a:t>177</a:t>
            </a:fld>
            <a:endParaRPr lang="en-US" altLang="en-US" sz="1200">
              <a:solidFill>
                <a:srgbClr val="898989"/>
              </a:solidFill>
            </a:endParaRPr>
          </a:p>
        </p:txBody>
      </p:sp>
    </p:spTree>
    <p:extLst>
      <p:ext uri="{BB962C8B-B14F-4D97-AF65-F5344CB8AC3E}">
        <p14:creationId xmlns:p14="http://schemas.microsoft.com/office/powerpoint/2010/main" val="8461640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4"/>
          <p:cNvSpPr>
            <a:spLocks noGrp="1"/>
          </p:cNvSpPr>
          <p:nvPr>
            <p:ph type="title"/>
          </p:nvPr>
        </p:nvSpPr>
        <p:spPr/>
        <p:txBody>
          <a:bodyPr/>
          <a:lstStyle/>
          <a:p>
            <a:r>
              <a:rPr altLang="en-US"/>
              <a:t>Project Cost Management- A Thought</a:t>
            </a:r>
          </a:p>
        </p:txBody>
      </p:sp>
      <p:sp>
        <p:nvSpPr>
          <p:cNvPr id="7" name="Text Box 2"/>
          <p:cNvSpPr>
            <a:spLocks noGrp="1" noChangeArrowheads="1"/>
          </p:cNvSpPr>
          <p:nvPr>
            <p:ph idx="1"/>
          </p:nvPr>
        </p:nvSpPr>
        <p:spPr>
          <a:xfrm>
            <a:off x="457200" y="990600"/>
            <a:ext cx="8229600" cy="5105400"/>
          </a:xfrm>
        </p:spPr>
        <p:txBody>
          <a:bodyPr/>
          <a:lstStyle/>
          <a:p>
            <a:pPr>
              <a:lnSpc>
                <a:spcPct val="150000"/>
              </a:lnSpc>
              <a:buFont typeface="Wingdings" panose="05000000000000000000" pitchFamily="2" charset="2"/>
              <a:buChar char="ü"/>
            </a:pPr>
            <a:r>
              <a:rPr lang="en-US" altLang="en-US" sz="2000" dirty="0">
                <a:cs typeface="Arial" panose="020B0604020202020204" pitchFamily="34" charset="0"/>
              </a:rPr>
              <a:t>If you don't plan, it doesn't work. If you do plan, it doesn't work either. Why plan! </a:t>
            </a:r>
          </a:p>
          <a:p>
            <a:pPr>
              <a:lnSpc>
                <a:spcPct val="150000"/>
              </a:lnSpc>
              <a:buFont typeface="Wingdings" panose="05000000000000000000" pitchFamily="2" charset="2"/>
              <a:buChar char="ü"/>
            </a:pPr>
            <a:r>
              <a:rPr lang="en-US" altLang="en-US" sz="2000" dirty="0">
                <a:cs typeface="Arial" panose="020B0604020202020204" pitchFamily="34" charset="0"/>
              </a:rPr>
              <a:t>The same work under the same conditions will be estimated differently by ten different estimators or by one estimator at ten different times. So why to estimate!</a:t>
            </a:r>
          </a:p>
          <a:p>
            <a:pPr>
              <a:lnSpc>
                <a:spcPct val="150000"/>
              </a:lnSpc>
              <a:buFont typeface="Wingdings" panose="05000000000000000000" pitchFamily="2" charset="2"/>
              <a:buChar char="ü"/>
            </a:pPr>
            <a:r>
              <a:rPr lang="en-US" altLang="en-US" sz="2000" dirty="0">
                <a:cs typeface="Arial" panose="020B0604020202020204" pitchFamily="34" charset="0"/>
              </a:rPr>
              <a:t>Any project can be estimated accurately (once it's completed). </a:t>
            </a:r>
          </a:p>
          <a:p>
            <a:pPr>
              <a:lnSpc>
                <a:spcPct val="150000"/>
              </a:lnSpc>
              <a:buFont typeface="Wingdings" panose="05000000000000000000" pitchFamily="2" charset="2"/>
              <a:buChar char="ü"/>
            </a:pPr>
            <a:r>
              <a:rPr lang="en-US" altLang="en-US" sz="2000" dirty="0">
                <a:cs typeface="Arial" panose="020B0604020202020204" pitchFamily="34" charset="0"/>
              </a:rPr>
              <a:t>Nothing is impossible for the person who doesn't have to do it</a:t>
            </a:r>
            <a:r>
              <a:rPr lang="en-US" altLang="en-US" sz="2000">
                <a:cs typeface="Arial" panose="020B0604020202020204" pitchFamily="34" charset="0"/>
              </a:rPr>
              <a:t>. </a:t>
            </a:r>
            <a:endParaRPr lang="en-US" altLang="en-US" sz="2000" dirty="0">
              <a:cs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53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E9B714-9518-4FD4-83C1-75307B776659}" type="slidenum">
              <a:rPr lang="en-US" altLang="en-US" sz="1200" smtClean="0">
                <a:solidFill>
                  <a:srgbClr val="898989"/>
                </a:solidFill>
              </a:rPr>
              <a:pPr>
                <a:spcBef>
                  <a:spcPct val="0"/>
                </a:spcBef>
                <a:buFontTx/>
                <a:buNone/>
              </a:pPr>
              <a:t>178</a:t>
            </a:fld>
            <a:endParaRPr lang="en-US" altLang="en-US" sz="1200">
              <a:solidFill>
                <a:srgbClr val="898989"/>
              </a:solidFill>
            </a:endParaRPr>
          </a:p>
        </p:txBody>
      </p:sp>
    </p:spTree>
    <p:extLst>
      <p:ext uri="{BB962C8B-B14F-4D97-AF65-F5344CB8AC3E}">
        <p14:creationId xmlns:p14="http://schemas.microsoft.com/office/powerpoint/2010/main" val="316107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a:spLocks noGrp="1" noChangeArrowheads="1"/>
          </p:cNvSpPr>
          <p:nvPr>
            <p:ph idx="1"/>
          </p:nvPr>
        </p:nvSpPr>
        <p:spPr/>
        <p:txBody>
          <a:bodyPr/>
          <a:lstStyle/>
          <a:p>
            <a:pPr marL="0" lvl="1" indent="0">
              <a:lnSpc>
                <a:spcPct val="150000"/>
              </a:lnSpc>
              <a:buFont typeface="Arial" panose="020B0604020202020204" pitchFamily="34" charset="0"/>
              <a:buNone/>
            </a:pPr>
            <a:r>
              <a:rPr lang="en-US" altLang="en-US" sz="3200" b="1"/>
              <a:t>Processes involved in estimating, budgeting, and controlling costs so that the project can be completed within the approved budget</a:t>
            </a:r>
          </a:p>
        </p:txBody>
      </p:sp>
      <p:sp>
        <p:nvSpPr>
          <p:cNvPr id="317443" name="Rectangle 17"/>
          <p:cNvSpPr>
            <a:spLocks noGrp="1" noChangeArrowheads="1"/>
          </p:cNvSpPr>
          <p:nvPr>
            <p:ph type="title"/>
          </p:nvPr>
        </p:nvSpPr>
        <p:spPr>
          <a:xfrm>
            <a:off x="0" y="0"/>
            <a:ext cx="9144000" cy="838200"/>
          </a:xfrm>
        </p:spPr>
        <p:txBody>
          <a:bodyPr/>
          <a:lstStyle/>
          <a:p>
            <a:r>
              <a:rPr altLang="en-US" sz="4800"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7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1B11E8-3B3C-451C-9F77-7C8EC6DAC4BF}" type="slidenum">
              <a:rPr lang="en-US" altLang="en-US" sz="1200" smtClean="0">
                <a:solidFill>
                  <a:srgbClr val="898989"/>
                </a:solidFill>
              </a:rPr>
              <a:pPr>
                <a:spcBef>
                  <a:spcPct val="0"/>
                </a:spcBef>
                <a:buFontTx/>
                <a:buNone/>
              </a:pPr>
              <a:t>179</a:t>
            </a:fld>
            <a:endParaRPr lang="en-US" altLang="en-US" sz="1200">
              <a:solidFill>
                <a:srgbClr val="898989"/>
              </a:solidFill>
            </a:endParaRPr>
          </a:p>
        </p:txBody>
      </p:sp>
    </p:spTree>
    <p:extLst>
      <p:ext uri="{BB962C8B-B14F-4D97-AF65-F5344CB8AC3E}">
        <p14:creationId xmlns:p14="http://schemas.microsoft.com/office/powerpoint/2010/main" val="2009189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32861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411288"/>
            <a:ext cx="84216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3" name="Title 6"/>
          <p:cNvSpPr>
            <a:spLocks noGrp="1"/>
          </p:cNvSpPr>
          <p:nvPr>
            <p:ph type="title"/>
          </p:nvPr>
        </p:nvSpPr>
        <p:spPr>
          <a:xfrm>
            <a:off x="0" y="30163"/>
            <a:ext cx="9144000" cy="808037"/>
          </a:xfrm>
        </p:spPr>
        <p:txBody>
          <a:bodyPr/>
          <a:lstStyle/>
          <a:p>
            <a:r>
              <a:rPr lang="en-IN" altLang="en-US" dirty="0">
                <a:ea typeface="Microsoft YaHei" panose="020B0503020204020204" pitchFamily="34" charset="-122"/>
              </a:rPr>
              <a:t>Risk, Cost of Change in PLC</a:t>
            </a:r>
            <a:endParaRPr altLang="en-US" dirty="0"/>
          </a:p>
        </p:txBody>
      </p:sp>
      <p:sp>
        <p:nvSpPr>
          <p:cNvPr id="430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1E8106-0D9E-485C-8158-4A094D027CDE}" type="slidenum">
              <a:rPr lang="en-US" altLang="en-US" sz="1200" smtClean="0">
                <a:solidFill>
                  <a:srgbClr val="898989"/>
                </a:solidFill>
              </a:rPr>
              <a:pPr>
                <a:spcBef>
                  <a:spcPct val="0"/>
                </a:spcBef>
                <a:buFontTx/>
                <a:buNone/>
              </a:pPr>
              <a:t>18</a:t>
            </a:fld>
            <a:endParaRPr lang="en-US" altLang="en-US" sz="1200">
              <a:solidFill>
                <a:srgbClr val="898989"/>
              </a:solidFill>
            </a:endParaRPr>
          </a:p>
        </p:txBody>
      </p:sp>
      <p:sp>
        <p:nvSpPr>
          <p:cNvPr id="7" name="Text Box 3">
            <a:extLst>
              <a:ext uri="{FF2B5EF4-FFF2-40B4-BE49-F238E27FC236}">
                <a16:creationId xmlns:a16="http://schemas.microsoft.com/office/drawing/2014/main" id="{98CAD108-F305-4AC4-80AA-3AB4ADDC0CF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4"/>
          <p:cNvSpPr>
            <a:spLocks noGrp="1"/>
          </p:cNvSpPr>
          <p:nvPr>
            <p:ph idx="1"/>
          </p:nvPr>
        </p:nvSpPr>
        <p:spPr>
          <a:xfrm>
            <a:off x="228600" y="990600"/>
            <a:ext cx="8686800" cy="5135563"/>
          </a:xfrm>
        </p:spPr>
        <p:txBody>
          <a:bodyPr>
            <a:normAutofit fontScale="77500" lnSpcReduction="20000"/>
          </a:bodyPr>
          <a:lstStyle/>
          <a:p>
            <a:pPr marL="1146175" lvl="1" indent="-688975">
              <a:lnSpc>
                <a:spcPct val="200000"/>
              </a:lnSpc>
              <a:buFont typeface="+mj-lt"/>
              <a:buAutoNum type="arabicPeriod" startAt="20"/>
              <a:defRPr/>
            </a:pPr>
            <a:r>
              <a:rPr lang="en-US" sz="4400" dirty="0"/>
              <a:t>Project Cost Management  [PLANNING]</a:t>
            </a:r>
          </a:p>
          <a:p>
            <a:pPr marL="1146175" lvl="1" indent="-688975">
              <a:lnSpc>
                <a:spcPct val="200000"/>
              </a:lnSpc>
              <a:buFont typeface="+mj-lt"/>
              <a:buAutoNum type="arabicPeriod" startAt="20"/>
              <a:defRPr/>
            </a:pPr>
            <a:r>
              <a:rPr lang="en-US" sz="4400" dirty="0"/>
              <a:t>Estimate Costs [PLANNING]</a:t>
            </a:r>
          </a:p>
          <a:p>
            <a:pPr marL="1146175" lvl="1" indent="-688975">
              <a:lnSpc>
                <a:spcPct val="200000"/>
              </a:lnSpc>
              <a:buFont typeface="Calibri" pitchFamily="34" charset="0"/>
              <a:buAutoNum type="arabicPeriod" startAt="20"/>
              <a:defRPr/>
            </a:pPr>
            <a:r>
              <a:rPr lang="en-US" sz="4400" dirty="0"/>
              <a:t> Determine Budget [PLANNING]</a:t>
            </a:r>
          </a:p>
          <a:p>
            <a:pPr marL="1146175" lvl="1" indent="-688975">
              <a:lnSpc>
                <a:spcPct val="200000"/>
              </a:lnSpc>
              <a:buFont typeface="Calibri" pitchFamily="34" charset="0"/>
              <a:buAutoNum type="arabicPeriod" startAt="20"/>
              <a:defRPr/>
            </a:pPr>
            <a:r>
              <a:rPr lang="en-US" sz="4400" dirty="0"/>
              <a:t>Control Costs [M&amp;C]</a:t>
            </a:r>
          </a:p>
          <a:p>
            <a:pPr>
              <a:defRPr/>
            </a:pPr>
            <a:endParaRPr lang="en-US" sz="5400" dirty="0"/>
          </a:p>
        </p:txBody>
      </p:sp>
      <p:sp>
        <p:nvSpPr>
          <p:cNvPr id="319491" name="Rectangle 3"/>
          <p:cNvSpPr>
            <a:spLocks noGrp="1" noChangeArrowheads="1"/>
          </p:cNvSpPr>
          <p:nvPr>
            <p:ph type="title"/>
          </p:nvPr>
        </p:nvSpPr>
        <p:spPr/>
        <p:txBody>
          <a:bodyPr/>
          <a:lstStyle/>
          <a:p>
            <a:r>
              <a:rPr altLang="en-US"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9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750633-87F8-4453-A879-6F711D2BB79F}" type="slidenum">
              <a:rPr lang="en-US" altLang="en-US" sz="1200" smtClean="0">
                <a:solidFill>
                  <a:srgbClr val="898989"/>
                </a:solidFill>
              </a:rPr>
              <a:pPr>
                <a:spcBef>
                  <a:spcPct val="0"/>
                </a:spcBef>
                <a:buFontTx/>
                <a:buNone/>
              </a:pPr>
              <a:t>180</a:t>
            </a:fld>
            <a:endParaRPr lang="en-US" altLang="en-US" sz="1200">
              <a:solidFill>
                <a:srgbClr val="898989"/>
              </a:solidFill>
            </a:endParaRPr>
          </a:p>
        </p:txBody>
      </p:sp>
    </p:spTree>
    <p:extLst>
      <p:ext uri="{BB962C8B-B14F-4D97-AF65-F5344CB8AC3E}">
        <p14:creationId xmlns:p14="http://schemas.microsoft.com/office/powerpoint/2010/main" val="39975235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5"/>
          <p:cNvSpPr txBox="1">
            <a:spLocks noChangeArrowheads="1"/>
          </p:cNvSpPr>
          <p:nvPr/>
        </p:nvSpPr>
        <p:spPr bwMode="auto">
          <a:xfrm>
            <a:off x="838200" y="1323975"/>
            <a:ext cx="7913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4825" indent="-17208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Contract Price	= Material + Labor  + Expenses + Overheads + Risk Management Budget + Profit Margins</a:t>
            </a:r>
            <a:endParaRPr lang="en-US" altLang="en-US" sz="1200">
              <a:latin typeface="Arial" panose="020B0604020202020204" pitchFamily="34" charset="0"/>
            </a:endParaRPr>
          </a:p>
        </p:txBody>
      </p:sp>
      <p:sp>
        <p:nvSpPr>
          <p:cNvPr id="4" name="Text Box 5"/>
          <p:cNvSpPr txBox="1">
            <a:spLocks noChangeArrowheads="1"/>
          </p:cNvSpPr>
          <p:nvPr/>
        </p:nvSpPr>
        <p:spPr bwMode="auto">
          <a:xfrm>
            <a:off x="955675" y="28305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Material cost for your project?</a:t>
            </a:r>
          </a:p>
        </p:txBody>
      </p:sp>
      <p:sp>
        <p:nvSpPr>
          <p:cNvPr id="5" name="Text Box 5"/>
          <p:cNvSpPr txBox="1">
            <a:spLocks noChangeArrowheads="1"/>
          </p:cNvSpPr>
          <p:nvPr/>
        </p:nvSpPr>
        <p:spPr bwMode="auto">
          <a:xfrm>
            <a:off x="941388" y="31734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Labor cost for your project?</a:t>
            </a:r>
          </a:p>
        </p:txBody>
      </p:sp>
      <p:sp>
        <p:nvSpPr>
          <p:cNvPr id="6" name="Text Box 5"/>
          <p:cNvSpPr txBox="1">
            <a:spLocks noChangeArrowheads="1"/>
          </p:cNvSpPr>
          <p:nvPr/>
        </p:nvSpPr>
        <p:spPr bwMode="auto">
          <a:xfrm>
            <a:off x="941388" y="3505200"/>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Expenses cost for your project? </a:t>
            </a:r>
          </a:p>
        </p:txBody>
      </p:sp>
      <p:sp>
        <p:nvSpPr>
          <p:cNvPr id="7" name="Text Box 5"/>
          <p:cNvSpPr txBox="1">
            <a:spLocks noChangeArrowheads="1"/>
          </p:cNvSpPr>
          <p:nvPr/>
        </p:nvSpPr>
        <p:spPr bwMode="auto">
          <a:xfrm>
            <a:off x="952500" y="3836988"/>
            <a:ext cx="6256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Overhead cost for your project?</a:t>
            </a:r>
          </a:p>
        </p:txBody>
      </p:sp>
      <p:sp>
        <p:nvSpPr>
          <p:cNvPr id="8" name="Text Box 5"/>
          <p:cNvSpPr txBox="1">
            <a:spLocks noChangeArrowheads="1"/>
          </p:cNvSpPr>
          <p:nvPr/>
        </p:nvSpPr>
        <p:spPr bwMode="auto">
          <a:xfrm>
            <a:off x="941388" y="417036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you adjust the buffer?</a:t>
            </a:r>
          </a:p>
        </p:txBody>
      </p:sp>
      <p:sp>
        <p:nvSpPr>
          <p:cNvPr id="9" name="Text Box 5"/>
          <p:cNvSpPr txBox="1">
            <a:spLocks noChangeArrowheads="1"/>
          </p:cNvSpPr>
          <p:nvPr/>
        </p:nvSpPr>
        <p:spPr bwMode="auto">
          <a:xfrm>
            <a:off x="941388" y="44910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earn profit</a:t>
            </a:r>
          </a:p>
        </p:txBody>
      </p:sp>
      <p:sp>
        <p:nvSpPr>
          <p:cNvPr id="10" name="Text Box 5"/>
          <p:cNvSpPr txBox="1">
            <a:spLocks noChangeArrowheads="1"/>
          </p:cNvSpPr>
          <p:nvPr/>
        </p:nvSpPr>
        <p:spPr bwMode="auto">
          <a:xfrm>
            <a:off x="950913" y="48212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What is the price?</a:t>
            </a:r>
          </a:p>
        </p:txBody>
      </p:sp>
      <p:sp>
        <p:nvSpPr>
          <p:cNvPr id="321546" name="Rectangle 2"/>
          <p:cNvSpPr>
            <a:spLocks noGrp="1" noChangeArrowheads="1"/>
          </p:cNvSpPr>
          <p:nvPr>
            <p:ph type="title"/>
          </p:nvPr>
        </p:nvSpPr>
        <p:spPr/>
        <p:txBody>
          <a:bodyPr/>
          <a:lstStyle/>
          <a:p>
            <a:r>
              <a:rPr altLang="en-US" sz="3000" b="1"/>
              <a:t>Components of Contract Price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1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2F219-81F1-4B16-8548-F236D6FCB29E}" type="slidenum">
              <a:rPr lang="en-US" altLang="en-US" sz="1200" smtClean="0">
                <a:solidFill>
                  <a:srgbClr val="898989"/>
                </a:solidFill>
              </a:rPr>
              <a:pPr>
                <a:spcBef>
                  <a:spcPct val="0"/>
                </a:spcBef>
                <a:buFontTx/>
                <a:buNone/>
              </a:pPr>
              <a:t>181</a:t>
            </a:fld>
            <a:endParaRPr lang="en-US" altLang="en-US" sz="1200">
              <a:solidFill>
                <a:srgbClr val="898989"/>
              </a:solidFill>
            </a:endParaRPr>
          </a:p>
        </p:txBody>
      </p:sp>
    </p:spTree>
    <p:extLst>
      <p:ext uri="{BB962C8B-B14F-4D97-AF65-F5344CB8AC3E}">
        <p14:creationId xmlns:p14="http://schemas.microsoft.com/office/powerpoint/2010/main" val="2827323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90600"/>
            <a:ext cx="8077200" cy="5135563"/>
          </a:xfrm>
        </p:spPr>
        <p:txBody>
          <a:bodyPr>
            <a:normAutofit fontScale="77500" lnSpcReduction="20000"/>
          </a:bodyPr>
          <a:lstStyle/>
          <a:p>
            <a:pPr marL="914400" lvl="1" indent="-457200">
              <a:lnSpc>
                <a:spcPct val="200000"/>
              </a:lnSpc>
              <a:buFont typeface="Wingdings" pitchFamily="2" charset="2"/>
              <a:buChar char="ü"/>
              <a:defRPr/>
            </a:pPr>
            <a:r>
              <a:rPr lang="en-US" sz="3600" dirty="0"/>
              <a:t>Fixed Cost </a:t>
            </a:r>
            <a:r>
              <a:rPr lang="en-US" sz="3600" dirty="0" err="1"/>
              <a:t>vs</a:t>
            </a:r>
            <a:r>
              <a:rPr lang="en-US" sz="3600" dirty="0"/>
              <a:t> Variable Cost </a:t>
            </a:r>
          </a:p>
          <a:p>
            <a:pPr marL="914400" lvl="1" indent="-457200">
              <a:lnSpc>
                <a:spcPct val="200000"/>
              </a:lnSpc>
              <a:buFont typeface="Wingdings" pitchFamily="2" charset="2"/>
              <a:buChar char="ü"/>
              <a:defRPr/>
            </a:pPr>
            <a:r>
              <a:rPr lang="en-US" sz="3600" dirty="0"/>
              <a:t>Direct </a:t>
            </a:r>
            <a:r>
              <a:rPr lang="en-US" sz="3600" dirty="0" err="1"/>
              <a:t>vs</a:t>
            </a:r>
            <a:r>
              <a:rPr lang="en-US" sz="3600" dirty="0"/>
              <a:t> Indirect Cost</a:t>
            </a:r>
          </a:p>
          <a:p>
            <a:pPr marL="914400" lvl="1" indent="-457200">
              <a:lnSpc>
                <a:spcPct val="200000"/>
              </a:lnSpc>
              <a:buFont typeface="Wingdings" pitchFamily="2" charset="2"/>
              <a:buChar char="ü"/>
              <a:defRPr/>
            </a:pPr>
            <a:r>
              <a:rPr lang="en-US" sz="3600" dirty="0"/>
              <a:t>Material, </a:t>
            </a:r>
            <a:r>
              <a:rPr lang="en-US" sz="3600" dirty="0" err="1"/>
              <a:t>Labour</a:t>
            </a:r>
            <a:r>
              <a:rPr lang="en-US" sz="3600" dirty="0"/>
              <a:t>, Services</a:t>
            </a:r>
          </a:p>
          <a:p>
            <a:pPr marL="914400" lvl="1" indent="-457200">
              <a:lnSpc>
                <a:spcPct val="200000"/>
              </a:lnSpc>
              <a:buFont typeface="Wingdings" pitchFamily="2" charset="2"/>
              <a:buChar char="ü"/>
              <a:defRPr/>
            </a:pPr>
            <a:r>
              <a:rPr lang="en-US" sz="3600" dirty="0"/>
              <a:t>Overhead Cost </a:t>
            </a:r>
          </a:p>
          <a:p>
            <a:pPr marL="914400" lvl="1" indent="-457200">
              <a:lnSpc>
                <a:spcPct val="200000"/>
              </a:lnSpc>
              <a:buFont typeface="Wingdings" pitchFamily="2" charset="2"/>
              <a:buChar char="ü"/>
              <a:defRPr/>
            </a:pPr>
            <a:r>
              <a:rPr lang="en-US" sz="3600" dirty="0"/>
              <a:t>Sunk Cost</a:t>
            </a:r>
          </a:p>
          <a:p>
            <a:pPr marL="914400" lvl="1" indent="-457200">
              <a:lnSpc>
                <a:spcPct val="200000"/>
              </a:lnSpc>
              <a:buFont typeface="Wingdings" pitchFamily="2" charset="2"/>
              <a:buChar char="ü"/>
              <a:defRPr/>
            </a:pPr>
            <a:r>
              <a:rPr lang="en-US" sz="3600" dirty="0"/>
              <a:t>Opportunity Cost</a:t>
            </a:r>
            <a:endParaRPr lang="en-US" sz="4800" dirty="0"/>
          </a:p>
        </p:txBody>
      </p:sp>
      <p:sp>
        <p:nvSpPr>
          <p:cNvPr id="323587"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3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69AD45-CEBF-4BCD-AD2E-964BCF1B64B7}" type="slidenum">
              <a:rPr lang="en-US" altLang="en-US" sz="1200" smtClean="0">
                <a:solidFill>
                  <a:srgbClr val="898989"/>
                </a:solidFill>
              </a:rPr>
              <a:pPr>
                <a:spcBef>
                  <a:spcPct val="0"/>
                </a:spcBef>
                <a:buFontTx/>
                <a:buNone/>
              </a:pPr>
              <a:t>182</a:t>
            </a:fld>
            <a:endParaRPr lang="en-US" altLang="en-US" sz="1200">
              <a:solidFill>
                <a:srgbClr val="898989"/>
              </a:solidFill>
            </a:endParaRPr>
          </a:p>
        </p:txBody>
      </p:sp>
    </p:spTree>
    <p:extLst>
      <p:ext uri="{BB962C8B-B14F-4D97-AF65-F5344CB8AC3E}">
        <p14:creationId xmlns:p14="http://schemas.microsoft.com/office/powerpoint/2010/main" val="28544297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Content Placeholder 4"/>
          <p:cNvSpPr>
            <a:spLocks noGrp="1"/>
          </p:cNvSpPr>
          <p:nvPr>
            <p:ph idx="1"/>
          </p:nvPr>
        </p:nvSpPr>
        <p:spPr>
          <a:xfrm>
            <a:off x="457200" y="990600"/>
            <a:ext cx="8305800" cy="5135563"/>
          </a:xfrm>
        </p:spPr>
        <p:txBody>
          <a:bodyPr/>
          <a:lstStyle/>
          <a:p>
            <a:pPr marL="514350" indent="-457200">
              <a:buFont typeface="Wingdings" panose="05000000000000000000" pitchFamily="2" charset="2"/>
              <a:buChar char="ü"/>
            </a:pPr>
            <a:r>
              <a:rPr lang="en-US" altLang="en-US" sz="2400" b="1"/>
              <a:t>Direct cost: purchased, used, consumed in the project directly. </a:t>
            </a:r>
          </a:p>
          <a:p>
            <a:pPr marL="514350" indent="-457200">
              <a:buFont typeface="Wingdings" panose="05000000000000000000" pitchFamily="2" charset="2"/>
              <a:buChar char="ü"/>
            </a:pPr>
            <a:endParaRPr lang="en-US" altLang="en-US" sz="2400"/>
          </a:p>
          <a:p>
            <a:pPr marL="514350" indent="-457200">
              <a:buFont typeface="Wingdings" panose="05000000000000000000" pitchFamily="2" charset="2"/>
              <a:buChar char="ü"/>
            </a:pPr>
            <a:r>
              <a:rPr lang="en-US" altLang="en-US" sz="2400" b="1"/>
              <a:t>Indirect cost: shared cost between project.</a:t>
            </a:r>
            <a:r>
              <a:rPr lang="en-US" altLang="en-US" sz="2400"/>
              <a:t> </a:t>
            </a:r>
          </a:p>
        </p:txBody>
      </p:sp>
      <p:sp>
        <p:nvSpPr>
          <p:cNvPr id="325635"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5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455458-DDD7-42A0-A2BC-EBAE85BEF8CF}" type="slidenum">
              <a:rPr lang="en-US" altLang="en-US" sz="1200" smtClean="0">
                <a:solidFill>
                  <a:srgbClr val="898989"/>
                </a:solidFill>
              </a:rPr>
              <a:pPr>
                <a:spcBef>
                  <a:spcPct val="0"/>
                </a:spcBef>
                <a:buFontTx/>
                <a:buNone/>
              </a:pPr>
              <a:t>183</a:t>
            </a:fld>
            <a:endParaRPr lang="en-US" altLang="en-US" sz="1200">
              <a:solidFill>
                <a:srgbClr val="898989"/>
              </a:solidFill>
            </a:endParaRPr>
          </a:p>
        </p:txBody>
      </p:sp>
    </p:spTree>
    <p:extLst>
      <p:ext uri="{BB962C8B-B14F-4D97-AF65-F5344CB8AC3E}">
        <p14:creationId xmlns:p14="http://schemas.microsoft.com/office/powerpoint/2010/main" val="33370954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altLang="en-US" sz="3000" b="1"/>
              <a:t>Types of Cost</a:t>
            </a:r>
          </a:p>
        </p:txBody>
      </p:sp>
      <p:sp>
        <p:nvSpPr>
          <p:cNvPr id="327683" name="Content Placeholder 4"/>
          <p:cNvSpPr>
            <a:spLocks noGrp="1"/>
          </p:cNvSpPr>
          <p:nvPr>
            <p:ph idx="1"/>
          </p:nvPr>
        </p:nvSpPr>
        <p:spPr>
          <a:xfrm>
            <a:off x="457200" y="990600"/>
            <a:ext cx="8229600" cy="5105400"/>
          </a:xfrm>
        </p:spPr>
        <p:txBody>
          <a:bodyPr/>
          <a:lstStyle/>
          <a:p>
            <a:pPr marL="571500" indent="-514350">
              <a:buFont typeface="Wingdings" panose="05000000000000000000" pitchFamily="2" charset="2"/>
              <a:buChar char="ü"/>
            </a:pPr>
            <a:r>
              <a:rPr lang="en-US" altLang="en-US" sz="2400" b="1"/>
              <a:t>Sunk Cost- </a:t>
            </a:r>
            <a:r>
              <a:rPr lang="en-US" altLang="en-US" sz="2400"/>
              <a:t>Retrospective cost/ that cannot be recovered/ Cost gone and very low value or zero value was taken out. Plant developed but not of any use now additional money is required but by that money some better work can be done, so not to invest and let already invested money sunk.  Software developed but it is not of any use now due any reason.</a:t>
            </a:r>
          </a:p>
          <a:p>
            <a:pPr marL="571500" indent="-514350">
              <a:buFont typeface="Wingdings" panose="05000000000000000000" pitchFamily="2" charset="2"/>
              <a:buChar char="ü"/>
            </a:pPr>
            <a:r>
              <a:rPr lang="en-US" altLang="en-US" sz="2400" b="1"/>
              <a:t>Perspective Cost- </a:t>
            </a:r>
            <a:r>
              <a:rPr lang="en-US" altLang="en-US" sz="2400"/>
              <a:t>cost to be occurred in future</a:t>
            </a:r>
          </a:p>
          <a:p>
            <a:pPr marL="571500" indent="-514350">
              <a:buFont typeface="Wingdings" panose="05000000000000000000" pitchFamily="2" charset="2"/>
              <a:buChar char="ü"/>
            </a:pPr>
            <a:r>
              <a:rPr lang="en-US" altLang="en-US" sz="2400" b="1"/>
              <a:t>Allocated Cost- </a:t>
            </a:r>
            <a:r>
              <a:rPr lang="en-US" altLang="en-US" sz="2400"/>
              <a:t>Cost of security service is shared by all division/companies of the building. Spreading the cost among those that use it.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6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CD8528-3976-4CB9-8798-AFA88A7C7E14}" type="slidenum">
              <a:rPr lang="en-US" altLang="en-US" sz="1200" smtClean="0">
                <a:solidFill>
                  <a:srgbClr val="898989"/>
                </a:solidFill>
              </a:rPr>
              <a:pPr>
                <a:spcBef>
                  <a:spcPct val="0"/>
                </a:spcBef>
                <a:buFontTx/>
                <a:buNone/>
              </a:pPr>
              <a:t>184</a:t>
            </a:fld>
            <a:endParaRPr lang="en-US" altLang="en-US" sz="1200">
              <a:solidFill>
                <a:srgbClr val="898989"/>
              </a:solidFill>
            </a:endParaRPr>
          </a:p>
        </p:txBody>
      </p:sp>
    </p:spTree>
    <p:extLst>
      <p:ext uri="{BB962C8B-B14F-4D97-AF65-F5344CB8AC3E}">
        <p14:creationId xmlns:p14="http://schemas.microsoft.com/office/powerpoint/2010/main" val="17369517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a:defRPr/>
            </a:pPr>
            <a:r>
              <a:rPr altLang="en-US" sz="4800" b="1"/>
              <a:t>Types of Cost</a:t>
            </a:r>
          </a:p>
        </p:txBody>
      </p:sp>
      <p:sp>
        <p:nvSpPr>
          <p:cNvPr id="329731" name="Content Placeholder 4"/>
          <p:cNvSpPr>
            <a:spLocks noGrp="1"/>
          </p:cNvSpPr>
          <p:nvPr>
            <p:ph idx="1"/>
          </p:nvPr>
        </p:nvSpPr>
        <p:spPr>
          <a:xfrm>
            <a:off x="457200" y="990600"/>
            <a:ext cx="8229600" cy="5105400"/>
          </a:xfrm>
        </p:spPr>
        <p:txBody>
          <a:bodyPr/>
          <a:lstStyle/>
          <a:p>
            <a:pPr marL="514350" indent="-457200">
              <a:buFont typeface="Wingdings" panose="05000000000000000000" pitchFamily="2" charset="2"/>
              <a:buChar char="ü"/>
            </a:pPr>
            <a:r>
              <a:rPr lang="en-US" altLang="en-US" sz="2400" b="1"/>
              <a:t>Apportioned Cost- </a:t>
            </a:r>
            <a:r>
              <a:rPr lang="en-US" altLang="en-US" sz="2400"/>
              <a:t>To find apportioned cost you should know % of each appraised value (land, building, machine)</a:t>
            </a:r>
          </a:p>
          <a:p>
            <a:pPr marL="514350" indent="-457200">
              <a:buFont typeface="Wingdings" panose="05000000000000000000" pitchFamily="2" charset="2"/>
              <a:buChar char="ü"/>
            </a:pPr>
            <a:r>
              <a:rPr lang="en-US" altLang="en-US" sz="2400" b="1"/>
              <a:t>Value Added Cost- </a:t>
            </a:r>
            <a:r>
              <a:rPr lang="en-US" altLang="en-US" sz="2400"/>
              <a:t>Sale price of a product and cost price of material is value add</a:t>
            </a:r>
          </a:p>
          <a:p>
            <a:pPr marL="514350" indent="-457200">
              <a:buFont typeface="Wingdings" panose="05000000000000000000" pitchFamily="2" charset="2"/>
              <a:buChar char="ü"/>
            </a:pPr>
            <a:r>
              <a:rPr lang="en-US" altLang="en-US" sz="2400" b="1"/>
              <a:t>Transfer Cost </a:t>
            </a:r>
            <a:r>
              <a:rPr lang="en-US" altLang="en-US" sz="2400"/>
              <a:t>-Cost of transfer or transaction between two entities</a:t>
            </a:r>
          </a:p>
          <a:p>
            <a:pPr marL="514350" indent="-457200">
              <a:buFont typeface="Wingdings" panose="05000000000000000000" pitchFamily="2" charset="2"/>
              <a:buChar char="ü"/>
            </a:pPr>
            <a:r>
              <a:rPr lang="en-US" altLang="en-US" sz="2400" b="1"/>
              <a:t>Opportunity cost- </a:t>
            </a:r>
            <a:r>
              <a:rPr lang="en-US" altLang="en-US" sz="2400"/>
              <a:t>Value lose because of exercising an option. It is just economic cost. Does not reflect in financial books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32973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ABAC24-34DA-4A22-B34A-6D85A314D2C0}" type="slidenum">
              <a:rPr lang="en-US" altLang="en-US" sz="1200" smtClean="0">
                <a:solidFill>
                  <a:srgbClr val="898989"/>
                </a:solidFill>
              </a:rPr>
              <a:pPr>
                <a:spcBef>
                  <a:spcPct val="0"/>
                </a:spcBef>
                <a:buFontTx/>
                <a:buNone/>
              </a:pPr>
              <a:t>185</a:t>
            </a:fld>
            <a:endParaRPr lang="en-US" altLang="en-US" sz="1200">
              <a:solidFill>
                <a:srgbClr val="898989"/>
              </a:solidFill>
            </a:endParaRPr>
          </a:p>
        </p:txBody>
      </p:sp>
    </p:spTree>
    <p:extLst>
      <p:ext uri="{BB962C8B-B14F-4D97-AF65-F5344CB8AC3E}">
        <p14:creationId xmlns:p14="http://schemas.microsoft.com/office/powerpoint/2010/main" val="30360438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1779" name="Rectangle 27"/>
          <p:cNvSpPr>
            <a:spLocks noGrp="1" noChangeArrowheads="1"/>
          </p:cNvSpPr>
          <p:nvPr>
            <p:ph type="title"/>
          </p:nvPr>
        </p:nvSpPr>
        <p:spPr>
          <a:xfrm>
            <a:off x="0" y="0"/>
            <a:ext cx="9144000" cy="838200"/>
          </a:xfrm>
        </p:spPr>
        <p:txBody>
          <a:bodyPr/>
          <a:lstStyle/>
          <a:p>
            <a:r>
              <a:rPr altLang="en-US" sz="4800" b="1"/>
              <a:t>20. Plan Cost Management</a:t>
            </a:r>
          </a:p>
        </p:txBody>
      </p:sp>
      <p:sp>
        <p:nvSpPr>
          <p:cNvPr id="331780" name="Content Placeholder 5"/>
          <p:cNvSpPr>
            <a:spLocks noGrp="1"/>
          </p:cNvSpPr>
          <p:nvPr>
            <p:ph idx="1"/>
          </p:nvPr>
        </p:nvSpPr>
        <p:spPr/>
        <p:txBody>
          <a:bodyPr/>
          <a:lstStyle/>
          <a:p>
            <a:pPr marL="0" indent="0">
              <a:buFont typeface="Arial" panose="020B0604020202020204" pitchFamily="34" charset="0"/>
              <a:buNone/>
            </a:pPr>
            <a:r>
              <a:rPr lang="en-US" altLang="en-US"/>
              <a:t>Establishing policies, procedures and documentation for planning, managing, expending and controlling project costs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17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F1CE51-701A-40F8-9E51-E20E65D465F2}" type="slidenum">
              <a:rPr lang="en-US" altLang="en-US" sz="1200" smtClean="0">
                <a:solidFill>
                  <a:srgbClr val="898989"/>
                </a:solidFill>
              </a:rPr>
              <a:pPr>
                <a:spcBef>
                  <a:spcPct val="0"/>
                </a:spcBef>
                <a:buFontTx/>
                <a:buNone/>
              </a:pPr>
              <a:t>186</a:t>
            </a:fld>
            <a:endParaRPr lang="en-US" altLang="en-US" sz="1200">
              <a:solidFill>
                <a:srgbClr val="898989"/>
              </a:solidFill>
            </a:endParaRPr>
          </a:p>
        </p:txBody>
      </p:sp>
    </p:spTree>
    <p:extLst>
      <p:ext uri="{BB962C8B-B14F-4D97-AF65-F5344CB8AC3E}">
        <p14:creationId xmlns:p14="http://schemas.microsoft.com/office/powerpoint/2010/main" val="22461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8434" name="Title 3"/>
          <p:cNvSpPr>
            <a:spLocks noGrp="1"/>
          </p:cNvSpPr>
          <p:nvPr>
            <p:ph type="title"/>
          </p:nvPr>
        </p:nvSpPr>
        <p:spPr/>
        <p:txBody>
          <a:bodyPr>
            <a:normAutofit/>
          </a:bodyPr>
          <a:lstStyle/>
          <a:p>
            <a:pPr>
              <a:defRPr/>
            </a:pPr>
            <a:r>
              <a:t>Plan Cost Management</a:t>
            </a:r>
          </a:p>
        </p:txBody>
      </p:sp>
      <p:sp>
        <p:nvSpPr>
          <p:cNvPr id="333827"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Schedule management 	plan</a:t>
            </a:r>
          </a:p>
          <a:p>
            <a:pPr lvl="1"/>
            <a:r>
              <a:rPr lang="en-US" dirty="0"/>
              <a:t>• Risk management plan</a:t>
            </a:r>
          </a:p>
          <a:p>
            <a:r>
              <a:rPr lang="en-US" dirty="0"/>
              <a:t>.3 EEFs</a:t>
            </a:r>
          </a:p>
          <a:p>
            <a:r>
              <a:rPr lang="en-US" dirty="0"/>
              <a:t>.4 OPAs</a:t>
            </a:r>
            <a:endParaRPr lang="en-US" altLang="en-US" dirty="0"/>
          </a:p>
        </p:txBody>
      </p:sp>
      <p:sp>
        <p:nvSpPr>
          <p:cNvPr id="333829"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Cost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38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B3694-5E09-4800-818C-0919A0A86418}" type="slidenum">
              <a:rPr lang="en-US" altLang="en-US" sz="1200" smtClean="0">
                <a:solidFill>
                  <a:srgbClr val="898989"/>
                </a:solidFill>
              </a:rPr>
              <a:pPr>
                <a:spcBef>
                  <a:spcPct val="0"/>
                </a:spcBef>
                <a:buFontTx/>
                <a:buNone/>
              </a:pPr>
              <a:t>187</a:t>
            </a:fld>
            <a:endParaRPr lang="en-US" altLang="en-US" sz="1200">
              <a:solidFill>
                <a:srgbClr val="898989"/>
              </a:solidFill>
            </a:endParaRPr>
          </a:p>
        </p:txBody>
      </p:sp>
    </p:spTree>
    <p:extLst>
      <p:ext uri="{BB962C8B-B14F-4D97-AF65-F5344CB8AC3E}">
        <p14:creationId xmlns:p14="http://schemas.microsoft.com/office/powerpoint/2010/main" val="207236925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7"/>
          <p:cNvSpPr>
            <a:spLocks noGrp="1"/>
          </p:cNvSpPr>
          <p:nvPr>
            <p:ph type="title"/>
          </p:nvPr>
        </p:nvSpPr>
        <p:spPr/>
        <p:txBody>
          <a:bodyPr/>
          <a:lstStyle/>
          <a:p>
            <a:r>
              <a:rPr altLang="en-US"/>
              <a:t>Cost Management Plan</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a:buFont typeface="Arial" panose="020B0604020202020204" pitchFamily="34" charset="0"/>
              <a:buNone/>
              <a:defRPr/>
            </a:pPr>
            <a:r>
              <a:rPr lang="en-US" dirty="0"/>
              <a:t>It includes</a:t>
            </a:r>
          </a:p>
          <a:p>
            <a:pPr lvl="1">
              <a:defRPr/>
            </a:pPr>
            <a:r>
              <a:rPr lang="en-US" dirty="0"/>
              <a:t>Cost management tools to be used</a:t>
            </a:r>
          </a:p>
          <a:p>
            <a:pPr lvl="1">
              <a:defRPr/>
            </a:pPr>
            <a:r>
              <a:rPr lang="en-US" dirty="0"/>
              <a:t>Level of accuracy (acceptable range +/- 5%)</a:t>
            </a:r>
          </a:p>
          <a:p>
            <a:pPr lvl="1">
              <a:defRPr/>
            </a:pPr>
            <a:r>
              <a:rPr lang="en-US" dirty="0"/>
              <a:t>Level of precision (US$ 100.01)</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 (an allowed variation before some action need to be taken)</a:t>
            </a:r>
          </a:p>
          <a:p>
            <a:pPr lvl="1">
              <a:defRPr/>
            </a:pPr>
            <a:r>
              <a:rPr lang="en-US" dirty="0"/>
              <a:t>Rules of performance measurement (baselines, %complete, fixed formula etc.)</a:t>
            </a:r>
          </a:p>
          <a:p>
            <a:pPr lvl="1">
              <a:defRPr/>
            </a:pPr>
            <a:r>
              <a:rPr lang="en-US" dirty="0"/>
              <a:t>Project cost recording process</a:t>
            </a:r>
          </a:p>
          <a:p>
            <a:pPr lvl="1">
              <a:defRPr/>
            </a:pPr>
            <a:r>
              <a:rPr lang="en-US" dirty="0"/>
              <a:t>Currency exchange rate fluctuation adjustment process</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58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9D0B58-65C5-4B97-8EC0-876EEE0FB05C}" type="slidenum">
              <a:rPr lang="en-US" altLang="en-US" sz="1200" smtClean="0">
                <a:solidFill>
                  <a:srgbClr val="898989"/>
                </a:solidFill>
              </a:rPr>
              <a:pPr>
                <a:spcBef>
                  <a:spcPct val="0"/>
                </a:spcBef>
                <a:buFontTx/>
                <a:buNone/>
              </a:pPr>
              <a:t>188</a:t>
            </a:fld>
            <a:endParaRPr lang="en-US" altLang="en-US" sz="1200">
              <a:solidFill>
                <a:srgbClr val="898989"/>
              </a:solidFill>
            </a:endParaRPr>
          </a:p>
        </p:txBody>
      </p:sp>
    </p:spTree>
    <p:extLst>
      <p:ext uri="{BB962C8B-B14F-4D97-AF65-F5344CB8AC3E}">
        <p14:creationId xmlns:p14="http://schemas.microsoft.com/office/powerpoint/2010/main" val="38831775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7923" name="Content Placeholder 19"/>
          <p:cNvSpPr>
            <a:spLocks noGrp="1"/>
          </p:cNvSpPr>
          <p:nvPr>
            <p:ph idx="1"/>
          </p:nvPr>
        </p:nvSpPr>
        <p:spPr>
          <a:xfrm>
            <a:off x="457200" y="2362200"/>
            <a:ext cx="8153400" cy="3763963"/>
          </a:xfrm>
        </p:spPr>
        <p:txBody>
          <a:bodyPr/>
          <a:lstStyle/>
          <a:p>
            <a:pPr marL="342900" lvl="1" indent="-342900">
              <a:buFont typeface="Arial" panose="020B0604020202020204" pitchFamily="34" charset="0"/>
              <a:buNone/>
            </a:pPr>
            <a:r>
              <a:rPr lang="en-US" altLang="en-US" sz="3600" b="1"/>
              <a:t>	Developing an approximation of the costs of the resources needed to complete project activities.</a:t>
            </a:r>
          </a:p>
          <a:p>
            <a:endParaRPr lang="en-US" altLang="en-US" sz="4400"/>
          </a:p>
        </p:txBody>
      </p:sp>
      <p:sp>
        <p:nvSpPr>
          <p:cNvPr id="337924" name="Rectangle 27"/>
          <p:cNvSpPr>
            <a:spLocks noGrp="1" noChangeArrowheads="1"/>
          </p:cNvSpPr>
          <p:nvPr>
            <p:ph type="title"/>
          </p:nvPr>
        </p:nvSpPr>
        <p:spPr>
          <a:xfrm>
            <a:off x="0" y="0"/>
            <a:ext cx="9144000" cy="838200"/>
          </a:xfrm>
        </p:spPr>
        <p:txBody>
          <a:bodyPr/>
          <a:lstStyle/>
          <a:p>
            <a:r>
              <a:rPr altLang="en-US" sz="4800" b="1"/>
              <a:t>21. Estimate Costs </a:t>
            </a:r>
          </a:p>
        </p:txBody>
      </p:sp>
      <p:pic>
        <p:nvPicPr>
          <p:cNvPr id="17413" name="Picture 5" descr="D:\Works\Training-Material\My Pictures\PM-Images\Cost-Estimat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14800"/>
            <a:ext cx="673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7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A435FA-55E6-4CE2-9845-8C5FA1E7ED80}" type="slidenum">
              <a:rPr lang="en-US" altLang="en-US" sz="1200" smtClean="0">
                <a:solidFill>
                  <a:srgbClr val="898989"/>
                </a:solidFill>
              </a:rPr>
              <a:pPr>
                <a:spcBef>
                  <a:spcPct val="0"/>
                </a:spcBef>
                <a:buFontTx/>
                <a:buNone/>
              </a:pPr>
              <a:t>189</a:t>
            </a:fld>
            <a:endParaRPr lang="en-US" altLang="en-US" sz="1200">
              <a:solidFill>
                <a:srgbClr val="898989"/>
              </a:solidFill>
            </a:endParaRPr>
          </a:p>
        </p:txBody>
      </p:sp>
    </p:spTree>
    <p:extLst>
      <p:ext uri="{BB962C8B-B14F-4D97-AF65-F5344CB8AC3E}">
        <p14:creationId xmlns:p14="http://schemas.microsoft.com/office/powerpoint/2010/main" val="3696778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slide(fromBottom)">
                                      <p:cBhvr>
                                        <p:cTn id="1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Boundaries</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61" name="Title 3"/>
          <p:cNvSpPr>
            <a:spLocks noGrp="1"/>
          </p:cNvSpPr>
          <p:nvPr>
            <p:ph type="title"/>
          </p:nvPr>
        </p:nvSpPr>
        <p:spPr/>
        <p:txBody>
          <a:bodyPr/>
          <a:lstStyle/>
          <a:p>
            <a:r>
              <a:rPr altLang="en-US"/>
              <a:t>Project Boundaries are Important!</a:t>
            </a:r>
            <a:endParaRPr lang="en-IN" altLang="en-US"/>
          </a:p>
        </p:txBody>
      </p:sp>
      <p:sp>
        <p:nvSpPr>
          <p:cNvPr id="450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164F25D-4FD8-4308-B79B-8B75B406A731}" type="slidenum">
              <a:rPr lang="en-US" altLang="en-US" sz="1200" smtClean="0">
                <a:solidFill>
                  <a:srgbClr val="898989"/>
                </a:solidFill>
              </a:rPr>
              <a:pPr>
                <a:spcBef>
                  <a:spcPct val="0"/>
                </a:spcBef>
                <a:buFontTx/>
                <a:buNone/>
              </a:pPr>
              <a:t>19</a:t>
            </a:fld>
            <a:endParaRPr lang="en-US" altLang="en-US" sz="1200">
              <a:solidFill>
                <a:srgbClr val="898989"/>
              </a:solidFill>
            </a:endParaRPr>
          </a:p>
        </p:txBody>
      </p:sp>
      <p:sp>
        <p:nvSpPr>
          <p:cNvPr id="7" name="Text Box 3">
            <a:extLst>
              <a:ext uri="{FF2B5EF4-FFF2-40B4-BE49-F238E27FC236}">
                <a16:creationId xmlns:a16="http://schemas.microsoft.com/office/drawing/2014/main" id="{33754F9F-87FC-4AF9-80BF-9925815DA47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Bottom-up estimating</a:t>
            </a:r>
          </a:p>
          <a:p>
            <a:r>
              <a:rPr lang="en-US" sz="1800" dirty="0"/>
              <a:t>.5 Three-point 	estimating</a:t>
            </a:r>
          </a:p>
          <a:p>
            <a:r>
              <a:rPr lang="en-US" sz="1800" dirty="0"/>
              <a:t>.6 Data analysis</a:t>
            </a:r>
          </a:p>
          <a:p>
            <a:pPr lvl="1"/>
            <a:r>
              <a:rPr lang="en-US" sz="1600" dirty="0"/>
              <a:t>• Alternatives analysis</a:t>
            </a:r>
          </a:p>
          <a:p>
            <a:pPr lvl="1"/>
            <a:r>
              <a:rPr lang="en-US" sz="1600" dirty="0"/>
              <a:t>• Reserve analysis</a:t>
            </a:r>
          </a:p>
          <a:p>
            <a:pPr lvl="1"/>
            <a:r>
              <a:rPr lang="en-US" sz="1600" dirty="0"/>
              <a:t>• Cost of quality</a:t>
            </a:r>
          </a:p>
          <a:p>
            <a:r>
              <a:rPr lang="en-US" sz="1800" dirty="0"/>
              <a:t>.7 Project management</a:t>
            </a:r>
          </a:p>
          <a:p>
            <a:pPr lvl="1"/>
            <a:r>
              <a:rPr lang="en-US" sz="1600" dirty="0"/>
              <a:t>information system</a:t>
            </a:r>
          </a:p>
          <a:p>
            <a:r>
              <a:rPr lang="en-US" sz="1800" dirty="0"/>
              <a:t>.8 Decision making</a:t>
            </a:r>
          </a:p>
          <a:p>
            <a:pPr lvl="1"/>
            <a:r>
              <a:rPr lang="en-US" sz="1600" dirty="0"/>
              <a:t>• Voting</a:t>
            </a:r>
            <a:endParaRPr lang="en-US" altLang="en-US" sz="1600" dirty="0"/>
          </a:p>
        </p:txBody>
      </p:sp>
      <p:sp>
        <p:nvSpPr>
          <p:cNvPr id="20482" name="Title 3"/>
          <p:cNvSpPr>
            <a:spLocks noGrp="1"/>
          </p:cNvSpPr>
          <p:nvPr>
            <p:ph type="title"/>
          </p:nvPr>
        </p:nvSpPr>
        <p:spPr/>
        <p:txBody>
          <a:bodyPr>
            <a:normAutofit/>
          </a:bodyPr>
          <a:lstStyle/>
          <a:p>
            <a:pPr>
              <a:defRPr/>
            </a:pPr>
            <a:r>
              <a:t>Estimate Cost</a:t>
            </a:r>
          </a:p>
        </p:txBody>
      </p:sp>
      <p:sp>
        <p:nvSpPr>
          <p:cNvPr id="33997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Quality management 	plan</a:t>
            </a:r>
          </a:p>
          <a:p>
            <a:pPr lvl="1"/>
            <a:r>
              <a:rPr lang="en-US" dirty="0"/>
              <a:t>• Scope baseline</a:t>
            </a:r>
          </a:p>
          <a:p>
            <a:r>
              <a:rPr lang="en-US" dirty="0"/>
              <a:t>.2 Project documents</a:t>
            </a:r>
          </a:p>
          <a:p>
            <a:pPr lvl="1"/>
            <a:r>
              <a:rPr lang="en-US" dirty="0"/>
              <a:t>• Lessons learned 	register</a:t>
            </a:r>
          </a:p>
          <a:p>
            <a:pPr lvl="1"/>
            <a:r>
              <a:rPr lang="en-US" dirty="0"/>
              <a:t>• Project schedule</a:t>
            </a:r>
          </a:p>
          <a:p>
            <a:pPr lvl="1"/>
            <a:r>
              <a:rPr lang="en-US" dirty="0"/>
              <a:t>• Resources 	requirements</a:t>
            </a:r>
          </a:p>
          <a:p>
            <a:pPr lvl="1"/>
            <a:r>
              <a:rPr lang="en-US" dirty="0"/>
              <a:t>• Risk register</a:t>
            </a:r>
          </a:p>
          <a:p>
            <a:r>
              <a:rPr lang="en-US" dirty="0"/>
              <a:t>.3 EEFs</a:t>
            </a:r>
          </a:p>
          <a:p>
            <a:r>
              <a:rPr lang="en-US" dirty="0"/>
              <a:t>.4 OPAs</a:t>
            </a:r>
            <a:endParaRPr lang="en-US" altLang="en-US" dirty="0"/>
          </a:p>
        </p:txBody>
      </p:sp>
      <p:sp>
        <p:nvSpPr>
          <p:cNvPr id="339973" name="Text Placeholder 6"/>
          <p:cNvSpPr>
            <a:spLocks noGrp="1"/>
          </p:cNvSpPr>
          <p:nvPr>
            <p:ph type="body" sz="quarter" idx="14"/>
          </p:nvPr>
        </p:nvSpPr>
        <p:spPr/>
        <p:txBody>
          <a:bodyPr/>
          <a:lstStyle/>
          <a:p>
            <a:r>
              <a:rPr lang="en-US" dirty="0"/>
              <a:t>.1 Cost estimates</a:t>
            </a:r>
          </a:p>
          <a:p>
            <a:r>
              <a:rPr lang="en-US" dirty="0"/>
              <a:t>.2 Basis of estimates</a:t>
            </a:r>
          </a:p>
          <a:p>
            <a:r>
              <a:rPr lang="en-US" dirty="0"/>
              <a:t>.3 Project documents 	updates</a:t>
            </a:r>
          </a:p>
          <a:p>
            <a:pPr lvl="1"/>
            <a:r>
              <a:rPr lang="en-US" dirty="0"/>
              <a:t>• Assumption log</a:t>
            </a:r>
          </a:p>
          <a:p>
            <a:pPr lvl="1"/>
            <a:r>
              <a:rPr lang="en-US" dirty="0"/>
              <a:t>• Lessons learned 	register</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9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356CC7-EDA9-4F12-AC91-93F14929B403}" type="slidenum">
              <a:rPr lang="en-US" altLang="en-US" sz="1200" smtClean="0">
                <a:solidFill>
                  <a:srgbClr val="898989"/>
                </a:solidFill>
              </a:rPr>
              <a:pPr>
                <a:spcBef>
                  <a:spcPct val="0"/>
                </a:spcBef>
                <a:buFontTx/>
                <a:buNone/>
              </a:pPr>
              <a:t>190</a:t>
            </a:fld>
            <a:endParaRPr lang="en-US" altLang="en-US" sz="1200">
              <a:solidFill>
                <a:srgbClr val="898989"/>
              </a:solidFill>
            </a:endParaRPr>
          </a:p>
        </p:txBody>
      </p:sp>
    </p:spTree>
    <p:extLst>
      <p:ext uri="{BB962C8B-B14F-4D97-AF65-F5344CB8AC3E}">
        <p14:creationId xmlns:p14="http://schemas.microsoft.com/office/powerpoint/2010/main" val="41490138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6"/>
          <p:cNvSpPr>
            <a:spLocks noGrp="1"/>
          </p:cNvSpPr>
          <p:nvPr>
            <p:ph type="title"/>
          </p:nvPr>
        </p:nvSpPr>
        <p:spPr/>
        <p:txBody>
          <a:bodyPr/>
          <a:lstStyle/>
          <a:p>
            <a:r>
              <a:rPr altLang="en-US"/>
              <a:t>Project Cost Estimation Ranges</a:t>
            </a:r>
          </a:p>
        </p:txBody>
      </p:sp>
      <p:sp>
        <p:nvSpPr>
          <p:cNvPr id="40963" name="Content Placeholder 7"/>
          <p:cNvSpPr>
            <a:spLocks noGrp="1"/>
          </p:cNvSpPr>
          <p:nvPr>
            <p:ph idx="1"/>
          </p:nvPr>
        </p:nvSpPr>
        <p:spPr>
          <a:xfrm>
            <a:off x="457200" y="990600"/>
            <a:ext cx="8229600" cy="5105400"/>
          </a:xfrm>
        </p:spPr>
        <p:txBody>
          <a:bodyPr/>
          <a:lstStyle/>
          <a:p>
            <a:pPr marL="0" indent="0">
              <a:buFont typeface="Arial" charset="0"/>
              <a:buNone/>
              <a:defRPr/>
            </a:pPr>
            <a:r>
              <a:rPr lang="en-US" dirty="0"/>
              <a:t>Cost estimation may include only Direct Cost or in combination of with Indirect Costs</a:t>
            </a:r>
          </a:p>
          <a:p>
            <a:pPr>
              <a:buFont typeface="Arial" charset="0"/>
              <a:buChar char="•"/>
              <a:defRPr/>
            </a:pPr>
            <a:endParaRPr lang="en-US" dirty="0"/>
          </a:p>
        </p:txBody>
      </p:sp>
      <p:graphicFrame>
        <p:nvGraphicFramePr>
          <p:cNvPr id="5" name="Table 4"/>
          <p:cNvGraphicFramePr>
            <a:graphicFrameLocks noGrp="1"/>
          </p:cNvGraphicFramePr>
          <p:nvPr/>
        </p:nvGraphicFramePr>
        <p:xfrm>
          <a:off x="471488" y="2390775"/>
          <a:ext cx="8305801" cy="3248028"/>
        </p:xfrm>
        <a:graphic>
          <a:graphicData uri="http://schemas.openxmlformats.org/drawingml/2006/table">
            <a:tbl>
              <a:tblPr firstRow="1" bandRow="1">
                <a:tableStyleId>{5C22544A-7EE6-4342-B048-85BDC9FD1C3A}</a:tableStyleId>
              </a:tblPr>
              <a:tblGrid>
                <a:gridCol w="3426143">
                  <a:extLst>
                    <a:ext uri="{9D8B030D-6E8A-4147-A177-3AD203B41FA5}">
                      <a16:colId xmlns:a16="http://schemas.microsoft.com/office/drawing/2014/main" val="20000"/>
                    </a:ext>
                  </a:extLst>
                </a:gridCol>
                <a:gridCol w="2111058">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64004">
                <a:tc>
                  <a:txBody>
                    <a:bodyPr/>
                    <a:lstStyle/>
                    <a:p>
                      <a:r>
                        <a:rPr lang="en-US" sz="1800" dirty="0"/>
                        <a:t>Class Name</a:t>
                      </a:r>
                    </a:p>
                  </a:txBody>
                  <a:tcPr marT="45718" marB="45718"/>
                </a:tc>
                <a:tc>
                  <a:txBody>
                    <a:bodyPr/>
                    <a:lstStyle/>
                    <a:p>
                      <a:r>
                        <a:rPr lang="en-US" sz="1800" dirty="0"/>
                        <a:t>%</a:t>
                      </a:r>
                    </a:p>
                  </a:txBody>
                  <a:tcPr marT="45718" marB="45718"/>
                </a:tc>
                <a:tc>
                  <a:txBody>
                    <a:bodyPr/>
                    <a:lstStyle/>
                    <a:p>
                      <a:r>
                        <a:rPr lang="en-US" sz="1800" dirty="0"/>
                        <a:t>Range</a:t>
                      </a:r>
                    </a:p>
                  </a:txBody>
                  <a:tcPr marT="45718" marB="45718"/>
                </a:tc>
                <a:extLst>
                  <a:ext uri="{0D108BD9-81ED-4DB2-BD59-A6C34878D82A}">
                    <a16:rowId xmlns:a16="http://schemas.microsoft.com/office/drawing/2014/main" val="10000"/>
                  </a:ext>
                </a:extLst>
              </a:tr>
              <a:tr h="464004">
                <a:tc>
                  <a:txBody>
                    <a:bodyPr/>
                    <a:lstStyle/>
                    <a:p>
                      <a:r>
                        <a:rPr lang="en-US" sz="1800" dirty="0"/>
                        <a:t>Definitive</a:t>
                      </a:r>
                    </a:p>
                  </a:txBody>
                  <a:tcPr marT="45718" marB="45718"/>
                </a:tc>
                <a:tc>
                  <a:txBody>
                    <a:bodyPr/>
                    <a:lstStyle/>
                    <a:p>
                      <a:r>
                        <a:rPr lang="en-US" sz="1800" dirty="0"/>
                        <a:t>-  5  -&gt; +5%</a:t>
                      </a:r>
                    </a:p>
                  </a:txBody>
                  <a:tcPr marT="45718" marB="45718"/>
                </a:tc>
                <a:tc>
                  <a:txBody>
                    <a:bodyPr/>
                    <a:lstStyle/>
                    <a:p>
                      <a:r>
                        <a:rPr lang="en-US" sz="1800" dirty="0"/>
                        <a:t>10%</a:t>
                      </a:r>
                    </a:p>
                  </a:txBody>
                  <a:tcPr marT="45718" marB="45718"/>
                </a:tc>
                <a:extLst>
                  <a:ext uri="{0D108BD9-81ED-4DB2-BD59-A6C34878D82A}">
                    <a16:rowId xmlns:a16="http://schemas.microsoft.com/office/drawing/2014/main" val="10001"/>
                  </a:ext>
                </a:extLst>
              </a:tr>
              <a:tr h="464004">
                <a:tc>
                  <a:txBody>
                    <a:bodyPr/>
                    <a:lstStyle/>
                    <a:p>
                      <a:r>
                        <a:rPr lang="en-US" sz="1800" dirty="0"/>
                        <a:t>Capital Cost</a:t>
                      </a:r>
                    </a:p>
                  </a:txBody>
                  <a:tcPr marT="45718" marB="45718"/>
                </a:tc>
                <a:tc>
                  <a:txBody>
                    <a:bodyPr/>
                    <a:lstStyle/>
                    <a:p>
                      <a:r>
                        <a:rPr lang="en-US" sz="1800" dirty="0"/>
                        <a:t>-15</a:t>
                      </a:r>
                      <a:r>
                        <a:rPr lang="en-US" sz="1800" baseline="0" dirty="0"/>
                        <a:t> </a:t>
                      </a:r>
                      <a:r>
                        <a:rPr lang="en-US" sz="1800" dirty="0"/>
                        <a:t>-&gt; +10%</a:t>
                      </a:r>
                    </a:p>
                  </a:txBody>
                  <a:tcPr marT="45718" marB="45718"/>
                </a:tc>
                <a:tc>
                  <a:txBody>
                    <a:bodyPr/>
                    <a:lstStyle/>
                    <a:p>
                      <a:r>
                        <a:rPr lang="en-US" sz="1800" dirty="0"/>
                        <a:t>25%</a:t>
                      </a:r>
                    </a:p>
                  </a:txBody>
                  <a:tcPr marT="45718" marB="45718"/>
                </a:tc>
                <a:extLst>
                  <a:ext uri="{0D108BD9-81ED-4DB2-BD59-A6C34878D82A}">
                    <a16:rowId xmlns:a16="http://schemas.microsoft.com/office/drawing/2014/main" val="10002"/>
                  </a:ext>
                </a:extLst>
              </a:tr>
              <a:tr h="464004">
                <a:tc>
                  <a:txBody>
                    <a:bodyPr/>
                    <a:lstStyle/>
                    <a:p>
                      <a:r>
                        <a:rPr lang="en-US" sz="1800" dirty="0"/>
                        <a:t>Appropriation</a:t>
                      </a:r>
                    </a:p>
                  </a:txBody>
                  <a:tcPr marT="45718" marB="45718"/>
                </a:tc>
                <a:tc>
                  <a:txBody>
                    <a:bodyPr/>
                    <a:lstStyle/>
                    <a:p>
                      <a:r>
                        <a:rPr lang="en-US" sz="1800" dirty="0"/>
                        <a:t>-25 -&gt;</a:t>
                      </a:r>
                      <a:r>
                        <a:rPr lang="en-US" sz="1800" baseline="0" dirty="0"/>
                        <a:t> +1</a:t>
                      </a:r>
                      <a:r>
                        <a:rPr lang="en-US" sz="1800" dirty="0"/>
                        <a:t>5%</a:t>
                      </a:r>
                    </a:p>
                  </a:txBody>
                  <a:tcPr marT="45718" marB="45718"/>
                </a:tc>
                <a:tc>
                  <a:txBody>
                    <a:bodyPr/>
                    <a:lstStyle/>
                    <a:p>
                      <a:r>
                        <a:rPr lang="en-US" sz="1800" dirty="0"/>
                        <a:t>40%</a:t>
                      </a:r>
                    </a:p>
                  </a:txBody>
                  <a:tcPr marT="45718" marB="45718"/>
                </a:tc>
                <a:extLst>
                  <a:ext uri="{0D108BD9-81ED-4DB2-BD59-A6C34878D82A}">
                    <a16:rowId xmlns:a16="http://schemas.microsoft.com/office/drawing/2014/main" val="10003"/>
                  </a:ext>
                </a:extLst>
              </a:tr>
              <a:tr h="464004">
                <a:tc>
                  <a:txBody>
                    <a:bodyPr/>
                    <a:lstStyle/>
                    <a:p>
                      <a:r>
                        <a:rPr lang="en-US" sz="1800" dirty="0"/>
                        <a:t>Budget Estimates</a:t>
                      </a:r>
                    </a:p>
                  </a:txBody>
                  <a:tcPr marT="45718" marB="45718"/>
                </a:tc>
                <a:tc>
                  <a:txBody>
                    <a:bodyPr/>
                    <a:lstStyle/>
                    <a:p>
                      <a:r>
                        <a:rPr lang="en-US" sz="1800" dirty="0"/>
                        <a:t>-10 -&gt; +25%</a:t>
                      </a:r>
                    </a:p>
                  </a:txBody>
                  <a:tcPr marT="45718" marB="45718"/>
                </a:tc>
                <a:tc>
                  <a:txBody>
                    <a:bodyPr/>
                    <a:lstStyle/>
                    <a:p>
                      <a:r>
                        <a:rPr lang="en-US" sz="1800" dirty="0"/>
                        <a:t>35%</a:t>
                      </a:r>
                    </a:p>
                  </a:txBody>
                  <a:tcPr marT="45718" marB="45718"/>
                </a:tc>
                <a:extLst>
                  <a:ext uri="{0D108BD9-81ED-4DB2-BD59-A6C34878D82A}">
                    <a16:rowId xmlns:a16="http://schemas.microsoft.com/office/drawing/2014/main" val="10004"/>
                  </a:ext>
                </a:extLst>
              </a:tr>
              <a:tr h="464004">
                <a:tc>
                  <a:txBody>
                    <a:bodyPr/>
                    <a:lstStyle/>
                    <a:p>
                      <a:r>
                        <a:rPr lang="en-US" sz="1800" dirty="0"/>
                        <a:t>Feasibility</a:t>
                      </a:r>
                    </a:p>
                  </a:txBody>
                  <a:tcPr marT="45718" marB="45718"/>
                </a:tc>
                <a:tc>
                  <a:txBody>
                    <a:bodyPr/>
                    <a:lstStyle/>
                    <a:p>
                      <a:r>
                        <a:rPr lang="en-US" sz="1800" dirty="0"/>
                        <a:t>-35</a:t>
                      </a:r>
                      <a:r>
                        <a:rPr lang="en-US" sz="1800" baseline="0" dirty="0"/>
                        <a:t> -&gt; +</a:t>
                      </a:r>
                      <a:r>
                        <a:rPr lang="en-US" sz="1800" dirty="0"/>
                        <a:t>25%</a:t>
                      </a:r>
                    </a:p>
                  </a:txBody>
                  <a:tcPr marT="45718" marB="45718"/>
                </a:tc>
                <a:tc>
                  <a:txBody>
                    <a:bodyPr/>
                    <a:lstStyle/>
                    <a:p>
                      <a:r>
                        <a:rPr lang="en-US" sz="1800" dirty="0"/>
                        <a:t>60%</a:t>
                      </a:r>
                    </a:p>
                  </a:txBody>
                  <a:tcPr marT="45718" marB="45718"/>
                </a:tc>
                <a:extLst>
                  <a:ext uri="{0D108BD9-81ED-4DB2-BD59-A6C34878D82A}">
                    <a16:rowId xmlns:a16="http://schemas.microsoft.com/office/drawing/2014/main" val="10005"/>
                  </a:ext>
                </a:extLst>
              </a:tr>
              <a:tr h="464004">
                <a:tc>
                  <a:txBody>
                    <a:bodyPr/>
                    <a:lstStyle/>
                    <a:p>
                      <a:r>
                        <a:rPr lang="en-US" sz="1800" dirty="0"/>
                        <a:t>Order of Magnitude</a:t>
                      </a:r>
                    </a:p>
                  </a:txBody>
                  <a:tcPr marT="45718" marB="45718"/>
                </a:tc>
                <a:tc>
                  <a:txBody>
                    <a:bodyPr/>
                    <a:lstStyle/>
                    <a:p>
                      <a:r>
                        <a:rPr lang="en-US" sz="1800" dirty="0"/>
                        <a:t>-50 -&gt; +50%</a:t>
                      </a:r>
                    </a:p>
                  </a:txBody>
                  <a:tcPr marT="45718" marB="45718"/>
                </a:tc>
                <a:tc>
                  <a:txBody>
                    <a:bodyPr/>
                    <a:lstStyle/>
                    <a:p>
                      <a:r>
                        <a:rPr lang="en-US" sz="1800" dirty="0"/>
                        <a:t>100%</a:t>
                      </a:r>
                    </a:p>
                  </a:txBody>
                  <a:tcPr marT="45718" marB="45718"/>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20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682532-5CF6-439A-A61F-C4CEF5C8CAFF}" type="slidenum">
              <a:rPr lang="en-US" altLang="en-US" sz="1200" smtClean="0">
                <a:solidFill>
                  <a:srgbClr val="898989"/>
                </a:solidFill>
              </a:rPr>
              <a:pPr>
                <a:spcBef>
                  <a:spcPct val="0"/>
                </a:spcBef>
                <a:buFontTx/>
                <a:buNone/>
              </a:pPr>
              <a:t>191</a:t>
            </a:fld>
            <a:endParaRPr lang="en-US" altLang="en-US" sz="1200">
              <a:solidFill>
                <a:srgbClr val="898989"/>
              </a:solidFill>
            </a:endParaRPr>
          </a:p>
        </p:txBody>
      </p:sp>
    </p:spTree>
    <p:extLst>
      <p:ext uri="{BB962C8B-B14F-4D97-AF65-F5344CB8AC3E}">
        <p14:creationId xmlns:p14="http://schemas.microsoft.com/office/powerpoint/2010/main" val="8758122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4"/>
          <p:cNvSpPr>
            <a:spLocks noGrp="1"/>
          </p:cNvSpPr>
          <p:nvPr>
            <p:ph type="title"/>
          </p:nvPr>
        </p:nvSpPr>
        <p:spPr>
          <a:xfrm>
            <a:off x="0" y="0"/>
            <a:ext cx="9144000" cy="838200"/>
          </a:xfrm>
        </p:spPr>
        <p:txBody>
          <a:bodyPr/>
          <a:lstStyle/>
          <a:p>
            <a:r>
              <a:rPr altLang="en-US" b="1"/>
              <a:t>Exercise-18</a:t>
            </a:r>
            <a:endParaRPr altLang="en-US"/>
          </a:p>
        </p:txBody>
      </p:sp>
      <p:sp>
        <p:nvSpPr>
          <p:cNvPr id="344067"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Write Activity cost estimates for 5 activities and their basis of estimates for your project</a:t>
            </a:r>
          </a:p>
        </p:txBody>
      </p:sp>
      <p:sp>
        <p:nvSpPr>
          <p:cNvPr id="344068"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4407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6526B7-68AD-423F-8AE9-1C442B8D74D5}" type="slidenum">
              <a:rPr lang="en-US" altLang="en-US" sz="1200" smtClean="0">
                <a:solidFill>
                  <a:srgbClr val="898989"/>
                </a:solidFill>
              </a:rPr>
              <a:pPr>
                <a:spcBef>
                  <a:spcPct val="0"/>
                </a:spcBef>
                <a:buFontTx/>
                <a:buNone/>
              </a:pPr>
              <a:t>192</a:t>
            </a:fld>
            <a:endParaRPr lang="en-US" altLang="en-US" sz="1200">
              <a:solidFill>
                <a:srgbClr val="898989"/>
              </a:solidFill>
            </a:endParaRPr>
          </a:p>
        </p:txBody>
      </p:sp>
    </p:spTree>
    <p:extLst>
      <p:ext uri="{BB962C8B-B14F-4D97-AF65-F5344CB8AC3E}">
        <p14:creationId xmlns:p14="http://schemas.microsoft.com/office/powerpoint/2010/main" val="32980210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0" y="29654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solidFill>
                  <a:srgbClr val="0084CC"/>
                </a:solidFill>
                <a:latin typeface="Arial" panose="020B0604020202020204" pitchFamily="34" charset="0"/>
              </a:rPr>
              <a:t>                </a:t>
            </a:r>
          </a:p>
        </p:txBody>
      </p:sp>
      <p:sp>
        <p:nvSpPr>
          <p:cNvPr id="346115" name="Content Placeholder 5"/>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b="1"/>
              <a:t>	Program Evaluation Review Technique (PERT)</a:t>
            </a:r>
            <a:endParaRPr lang="en-US" altLang="en-US"/>
          </a:p>
          <a:p>
            <a:endParaRPr lang="en-US" altLang="en-US"/>
          </a:p>
          <a:p>
            <a:pPr>
              <a:buFont typeface="Arial" panose="020B0604020202020204" pitchFamily="34" charset="0"/>
              <a:buNone/>
            </a:pPr>
            <a:r>
              <a:rPr lang="en-US" altLang="en-US"/>
              <a:t>	</a:t>
            </a:r>
            <a:r>
              <a:rPr lang="en-US" altLang="en-US" sz="2000"/>
              <a:t>ESTIMATED COST = (Pessimistic + 4*(Most Likely) + Optimistic) / 6 </a:t>
            </a:r>
            <a:endParaRPr lang="en-US" altLang="en-US"/>
          </a:p>
          <a:p>
            <a:pPr>
              <a:buFont typeface="Arial" panose="020B0604020202020204" pitchFamily="34" charset="0"/>
              <a:buNone/>
            </a:pPr>
            <a:endParaRPr lang="en-US" altLang="en-US"/>
          </a:p>
        </p:txBody>
      </p:sp>
      <p:sp>
        <p:nvSpPr>
          <p:cNvPr id="346116" name="Rectangle 2"/>
          <p:cNvSpPr>
            <a:spLocks noGrp="1" noChangeArrowheads="1"/>
          </p:cNvSpPr>
          <p:nvPr>
            <p:ph type="title"/>
          </p:nvPr>
        </p:nvSpPr>
        <p:spPr/>
        <p:txBody>
          <a:bodyPr/>
          <a:lstStyle/>
          <a:p>
            <a:pPr>
              <a:buFont typeface="Wingdings" panose="05000000000000000000" pitchFamily="2" charset="2"/>
              <a:buNone/>
            </a:pPr>
            <a:r>
              <a:rPr altLang="en-US" sz="3000" b="1"/>
              <a:t>Three Point Estimates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61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3CF74B-F669-4ACF-A9A3-EC454A402928}" type="slidenum">
              <a:rPr lang="en-US" altLang="en-US" sz="1200" smtClean="0">
                <a:solidFill>
                  <a:srgbClr val="898989"/>
                </a:solidFill>
              </a:rPr>
              <a:pPr>
                <a:spcBef>
                  <a:spcPct val="0"/>
                </a:spcBef>
                <a:buFontTx/>
                <a:buNone/>
              </a:pPr>
              <a:t>193</a:t>
            </a:fld>
            <a:endParaRPr lang="en-US" altLang="en-US" sz="1200">
              <a:solidFill>
                <a:srgbClr val="898989"/>
              </a:solidFill>
            </a:endParaRPr>
          </a:p>
        </p:txBody>
      </p:sp>
    </p:spTree>
    <p:extLst>
      <p:ext uri="{BB962C8B-B14F-4D97-AF65-F5344CB8AC3E}">
        <p14:creationId xmlns:p14="http://schemas.microsoft.com/office/powerpoint/2010/main" val="2283654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checkerboard(across)">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7"/>
          <p:cNvSpPr>
            <a:spLocks noGrp="1" noChangeArrowheads="1"/>
          </p:cNvSpPr>
          <p:nvPr>
            <p:ph type="title"/>
          </p:nvPr>
        </p:nvSpPr>
        <p:spPr>
          <a:xfrm>
            <a:off x="0" y="0"/>
            <a:ext cx="9144000" cy="838200"/>
          </a:xfrm>
        </p:spPr>
        <p:txBody>
          <a:bodyPr/>
          <a:lstStyle/>
          <a:p>
            <a:r>
              <a:rPr altLang="en-US" sz="3600" b="1"/>
              <a:t>22. Determine Budget </a:t>
            </a:r>
          </a:p>
        </p:txBody>
      </p:sp>
      <p:sp>
        <p:nvSpPr>
          <p:cNvPr id="348163" name="Content Placeholder 19"/>
          <p:cNvSpPr>
            <a:spLocks noGrp="1"/>
          </p:cNvSpPr>
          <p:nvPr>
            <p:ph idx="1"/>
          </p:nvPr>
        </p:nvSpPr>
        <p:spPr/>
        <p:txBody>
          <a:bodyPr/>
          <a:lstStyle/>
          <a:p>
            <a:pPr marL="0" lvl="1" indent="0">
              <a:lnSpc>
                <a:spcPts val="3800"/>
              </a:lnSpc>
              <a:buFont typeface="Arial" panose="020B0604020202020204" pitchFamily="34" charset="0"/>
              <a:buNone/>
            </a:pPr>
            <a:r>
              <a:rPr lang="en-US" altLang="en-US" sz="3600" b="1"/>
              <a:t>Aggregating the estimated costs of individual activities or work packages to establish an authorized cost baseline</a:t>
            </a:r>
            <a:endParaRPr lang="en-US" altLang="en-US" sz="4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833972-0B47-4806-BEBE-EC55038AE327}" type="slidenum">
              <a:rPr lang="en-US" altLang="en-US" sz="1200" smtClean="0">
                <a:solidFill>
                  <a:srgbClr val="898989"/>
                </a:solidFill>
              </a:rPr>
              <a:pPr>
                <a:spcBef>
                  <a:spcPct val="0"/>
                </a:spcBef>
                <a:buFontTx/>
                <a:buNone/>
              </a:pPr>
              <a:t>194</a:t>
            </a:fld>
            <a:endParaRPr lang="en-US" altLang="en-US" sz="1200">
              <a:solidFill>
                <a:srgbClr val="898989"/>
              </a:solidFill>
            </a:endParaRPr>
          </a:p>
        </p:txBody>
      </p:sp>
    </p:spTree>
    <p:extLst>
      <p:ext uri="{BB962C8B-B14F-4D97-AF65-F5344CB8AC3E}">
        <p14:creationId xmlns:p14="http://schemas.microsoft.com/office/powerpoint/2010/main" val="27731143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2" name="Text Placeholder 5"/>
          <p:cNvSpPr>
            <a:spLocks noGrp="1"/>
          </p:cNvSpPr>
          <p:nvPr>
            <p:ph type="body" sz="quarter" idx="13"/>
          </p:nvPr>
        </p:nvSpPr>
        <p:spPr/>
        <p:txBody>
          <a:bodyPr/>
          <a:lstStyle/>
          <a:p>
            <a:r>
              <a:rPr lang="en-US" dirty="0"/>
              <a:t>.1 Expert judgment</a:t>
            </a:r>
          </a:p>
          <a:p>
            <a:r>
              <a:rPr lang="en-US" dirty="0"/>
              <a:t>.2 Cost aggregation</a:t>
            </a:r>
          </a:p>
          <a:p>
            <a:r>
              <a:rPr lang="en-US" dirty="0"/>
              <a:t>.3 Data analysis</a:t>
            </a:r>
          </a:p>
          <a:p>
            <a:pPr lvl="1"/>
            <a:r>
              <a:rPr lang="en-US" dirty="0"/>
              <a:t>• Reserve analysis</a:t>
            </a:r>
          </a:p>
          <a:p>
            <a:r>
              <a:rPr lang="en-US" dirty="0"/>
              <a:t>.4 Historical 	information review</a:t>
            </a:r>
          </a:p>
          <a:p>
            <a:r>
              <a:rPr lang="en-US" dirty="0"/>
              <a:t>.5 Funding limit 	reconciliation</a:t>
            </a:r>
          </a:p>
          <a:p>
            <a:r>
              <a:rPr lang="en-US" dirty="0"/>
              <a:t>.6 Financing</a:t>
            </a:r>
            <a:endParaRPr lang="en-US" altLang="en-US" sz="1600" dirty="0"/>
          </a:p>
        </p:txBody>
      </p:sp>
      <p:sp>
        <p:nvSpPr>
          <p:cNvPr id="25602" name="Title 3"/>
          <p:cNvSpPr>
            <a:spLocks noGrp="1"/>
          </p:cNvSpPr>
          <p:nvPr>
            <p:ph type="title"/>
          </p:nvPr>
        </p:nvSpPr>
        <p:spPr/>
        <p:txBody>
          <a:bodyPr>
            <a:normAutofit/>
          </a:bodyPr>
          <a:lstStyle/>
          <a:p>
            <a:pPr>
              <a:defRPr/>
            </a:pPr>
            <a:r>
              <a:t>Determine Budget</a:t>
            </a:r>
          </a:p>
        </p:txBody>
      </p:sp>
      <p:sp>
        <p:nvSpPr>
          <p:cNvPr id="350211" name="Content Placeholder 4"/>
          <p:cNvSpPr>
            <a:spLocks noGrp="1"/>
          </p:cNvSpPr>
          <p:nvPr>
            <p:ph sz="quarter" idx="12"/>
          </p:nvPr>
        </p:nvSpPr>
        <p:spPr/>
        <p:txBody>
          <a:bodyPr/>
          <a:lstStyle/>
          <a:p>
            <a:r>
              <a:rPr lang="en-US" sz="1800" dirty="0"/>
              <a:t>.1 Project management 	plan</a:t>
            </a:r>
          </a:p>
          <a:p>
            <a:pPr lvl="1"/>
            <a:r>
              <a:rPr lang="en-US" sz="1600" dirty="0"/>
              <a:t>• Cost management plan</a:t>
            </a:r>
          </a:p>
          <a:p>
            <a:pPr lvl="1"/>
            <a:r>
              <a:rPr lang="en-US" sz="1600" dirty="0"/>
              <a:t>• Resource management 	plan</a:t>
            </a:r>
          </a:p>
          <a:p>
            <a:pPr lvl="1"/>
            <a:r>
              <a:rPr lang="en-US" sz="1600" dirty="0"/>
              <a:t>• Scope baseline</a:t>
            </a:r>
          </a:p>
          <a:p>
            <a:r>
              <a:rPr lang="en-US" sz="1800" dirty="0"/>
              <a:t>.2 Project documents</a:t>
            </a:r>
          </a:p>
          <a:p>
            <a:pPr lvl="1"/>
            <a:r>
              <a:rPr lang="en-US" sz="1600" dirty="0"/>
              <a:t>• Basis of estimates</a:t>
            </a:r>
          </a:p>
          <a:p>
            <a:pPr lvl="1"/>
            <a:r>
              <a:rPr lang="en-US" sz="1600" dirty="0"/>
              <a:t>• Cost estimates</a:t>
            </a:r>
          </a:p>
          <a:p>
            <a:pPr lvl="1"/>
            <a:r>
              <a:rPr lang="en-US" sz="1600" dirty="0"/>
              <a:t>• Project schedule</a:t>
            </a:r>
          </a:p>
          <a:p>
            <a:pPr lvl="1"/>
            <a:r>
              <a:rPr lang="en-US" sz="1600" dirty="0"/>
              <a:t>• Risk register</a:t>
            </a:r>
          </a:p>
          <a:p>
            <a:r>
              <a:rPr lang="en-US" sz="1800" dirty="0"/>
              <a:t>.3 Business documents</a:t>
            </a:r>
          </a:p>
          <a:p>
            <a:pPr lvl="1"/>
            <a:r>
              <a:rPr lang="en-US" sz="1600" dirty="0"/>
              <a:t>• Business case</a:t>
            </a:r>
          </a:p>
          <a:p>
            <a:pPr lvl="1"/>
            <a:r>
              <a:rPr lang="en-US" sz="1600" dirty="0"/>
              <a:t>• Benefits management plan</a:t>
            </a:r>
          </a:p>
          <a:p>
            <a:r>
              <a:rPr lang="en-US" sz="1800" dirty="0"/>
              <a:t>.4 Agreements</a:t>
            </a:r>
          </a:p>
          <a:p>
            <a:r>
              <a:rPr lang="en-US" sz="1800" dirty="0"/>
              <a:t>.5 EEFs</a:t>
            </a:r>
          </a:p>
          <a:p>
            <a:r>
              <a:rPr lang="en-US" sz="1800" dirty="0"/>
              <a:t>.6 OPAs</a:t>
            </a:r>
            <a:endParaRPr lang="en-US" altLang="en-US" sz="1800" dirty="0"/>
          </a:p>
        </p:txBody>
      </p:sp>
      <p:sp>
        <p:nvSpPr>
          <p:cNvPr id="350213" name="Text Placeholder 6"/>
          <p:cNvSpPr>
            <a:spLocks noGrp="1"/>
          </p:cNvSpPr>
          <p:nvPr>
            <p:ph type="body" sz="quarter" idx="14"/>
          </p:nvPr>
        </p:nvSpPr>
        <p:spPr/>
        <p:txBody>
          <a:bodyPr/>
          <a:lstStyle/>
          <a:p>
            <a:r>
              <a:rPr lang="en-US" dirty="0"/>
              <a:t>.1 Cost baseline</a:t>
            </a:r>
          </a:p>
          <a:p>
            <a:r>
              <a:rPr lang="en-US" dirty="0"/>
              <a:t>.2 Project funding 	requirements</a:t>
            </a:r>
          </a:p>
          <a:p>
            <a:r>
              <a:rPr lang="en-US" dirty="0"/>
              <a:t>.3 Project documents 	updates</a:t>
            </a:r>
          </a:p>
          <a:p>
            <a:pPr lvl="1"/>
            <a:r>
              <a:rPr lang="en-US" dirty="0"/>
              <a:t>• Cost estimates</a:t>
            </a:r>
          </a:p>
          <a:p>
            <a:pPr lvl="1"/>
            <a:r>
              <a:rPr lang="en-US" dirty="0"/>
              <a:t>• Project schedule</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50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DF930-595B-4D42-BC94-26B6D6F18DE1}" type="slidenum">
              <a:rPr lang="en-US" altLang="en-US" sz="1200" smtClean="0">
                <a:solidFill>
                  <a:srgbClr val="898989"/>
                </a:solidFill>
              </a:rPr>
              <a:pPr>
                <a:spcBef>
                  <a:spcPct val="0"/>
                </a:spcBef>
                <a:buFontTx/>
                <a:buNone/>
              </a:pPr>
              <a:t>195</a:t>
            </a:fld>
            <a:endParaRPr lang="en-US" altLang="en-US" sz="1200">
              <a:solidFill>
                <a:srgbClr val="898989"/>
              </a:solidFill>
            </a:endParaRPr>
          </a:p>
        </p:txBody>
      </p:sp>
    </p:spTree>
    <p:extLst>
      <p:ext uri="{BB962C8B-B14F-4D97-AF65-F5344CB8AC3E}">
        <p14:creationId xmlns:p14="http://schemas.microsoft.com/office/powerpoint/2010/main" val="5031156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BFFBAC-9873-424F-BC45-5CC666288F35}"/>
              </a:ext>
            </a:extLst>
          </p:cNvPr>
          <p:cNvSpPr>
            <a:spLocks noGrp="1"/>
          </p:cNvSpPr>
          <p:nvPr>
            <p:ph type="title"/>
          </p:nvPr>
        </p:nvSpPr>
        <p:spPr/>
        <p:txBody>
          <a:bodyPr/>
          <a:lstStyle/>
          <a:p>
            <a:r>
              <a:rPr lang="en-US" dirty="0"/>
              <a:t>Project Budget Component</a:t>
            </a:r>
          </a:p>
        </p:txBody>
      </p:sp>
      <p:sp>
        <p:nvSpPr>
          <p:cNvPr id="10" name="Content Placeholder 9">
            <a:extLst>
              <a:ext uri="{FF2B5EF4-FFF2-40B4-BE49-F238E27FC236}">
                <a16:creationId xmlns:a16="http://schemas.microsoft.com/office/drawing/2014/main" id="{F8B41A43-CA3F-4DA1-AAFE-6E6FD5E1E673}"/>
              </a:ext>
            </a:extLst>
          </p:cNvPr>
          <p:cNvSpPr>
            <a:spLocks noGrp="1"/>
          </p:cNvSpPr>
          <p:nvPr>
            <p:ph idx="1"/>
          </p:nvPr>
        </p:nvSpPr>
        <p:spPr/>
        <p:txBody>
          <a:bodyPr/>
          <a:lstStyle/>
          <a:p>
            <a:endParaRPr lang="en-US"/>
          </a:p>
        </p:txBody>
      </p:sp>
      <p:sp>
        <p:nvSpPr>
          <p:cNvPr id="8" name="Slide Number Placeholder 7">
            <a:extLst>
              <a:ext uri="{FF2B5EF4-FFF2-40B4-BE49-F238E27FC236}">
                <a16:creationId xmlns:a16="http://schemas.microsoft.com/office/drawing/2014/main" id="{4AF6CB81-3E29-43F5-8DB5-3A1ACB323914}"/>
              </a:ext>
            </a:extLst>
          </p:cNvPr>
          <p:cNvSpPr>
            <a:spLocks noGrp="1"/>
          </p:cNvSpPr>
          <p:nvPr>
            <p:ph type="sldNum" sz="quarter" idx="12"/>
          </p:nvPr>
        </p:nvSpPr>
        <p:spPr/>
        <p:txBody>
          <a:bodyPr/>
          <a:lstStyle/>
          <a:p>
            <a:pPr>
              <a:defRPr/>
            </a:pPr>
            <a:fld id="{023D243F-FF89-4CDA-A0EF-C0FAAD3DFB55}" type="slidenum">
              <a:rPr lang="en-US" altLang="en-US" smtClean="0"/>
              <a:pPr>
                <a:defRPr/>
              </a:pPr>
              <a:t>196</a:t>
            </a:fld>
            <a:endParaRPr lang="en-US" altLang="en-US"/>
          </a:p>
        </p:txBody>
      </p:sp>
      <p:pic>
        <p:nvPicPr>
          <p:cNvPr id="11" name="Picture 10">
            <a:extLst>
              <a:ext uri="{FF2B5EF4-FFF2-40B4-BE49-F238E27FC236}">
                <a16:creationId xmlns:a16="http://schemas.microsoft.com/office/drawing/2014/main" id="{8C6B131C-233F-4FDA-8AFE-83EFC74AD5E1}"/>
              </a:ext>
            </a:extLst>
          </p:cNvPr>
          <p:cNvPicPr>
            <a:picLocks noChangeAspect="1"/>
          </p:cNvPicPr>
          <p:nvPr/>
        </p:nvPicPr>
        <p:blipFill>
          <a:blip r:embed="rId2"/>
          <a:stretch>
            <a:fillRect/>
          </a:stretch>
        </p:blipFill>
        <p:spPr>
          <a:xfrm>
            <a:off x="622944" y="1471561"/>
            <a:ext cx="7898111" cy="4291013"/>
          </a:xfrm>
          <a:prstGeom prst="rect">
            <a:avLst/>
          </a:prstGeom>
        </p:spPr>
      </p:pic>
    </p:spTree>
    <p:extLst>
      <p:ext uri="{BB962C8B-B14F-4D97-AF65-F5344CB8AC3E}">
        <p14:creationId xmlns:p14="http://schemas.microsoft.com/office/powerpoint/2010/main" val="32603113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A37B-5C89-43BE-8B09-F14220CB744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7816C8B-68A4-4029-8F61-8DCB9AD3F38A}"/>
              </a:ext>
            </a:extLst>
          </p:cNvPr>
          <p:cNvPicPr>
            <a:picLocks noGrp="1" noChangeAspect="1"/>
          </p:cNvPicPr>
          <p:nvPr>
            <p:ph idx="1"/>
          </p:nvPr>
        </p:nvPicPr>
        <p:blipFill>
          <a:blip r:embed="rId2"/>
          <a:stretch>
            <a:fillRect/>
          </a:stretch>
        </p:blipFill>
        <p:spPr>
          <a:xfrm>
            <a:off x="1123950" y="1590675"/>
            <a:ext cx="6896100" cy="3905250"/>
          </a:xfrm>
          <a:prstGeom prst="rect">
            <a:avLst/>
          </a:prstGeom>
        </p:spPr>
      </p:pic>
      <p:sp>
        <p:nvSpPr>
          <p:cNvPr id="4" name="Footer Placeholder 3">
            <a:extLst>
              <a:ext uri="{FF2B5EF4-FFF2-40B4-BE49-F238E27FC236}">
                <a16:creationId xmlns:a16="http://schemas.microsoft.com/office/drawing/2014/main" id="{D7A9AAD5-10D4-4D95-846D-2DA97148014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87C21DA-0EA2-4A02-B755-EB46B7783AC1}"/>
              </a:ext>
            </a:extLst>
          </p:cNvPr>
          <p:cNvSpPr>
            <a:spLocks noGrp="1"/>
          </p:cNvSpPr>
          <p:nvPr>
            <p:ph type="sldNum" sz="quarter" idx="12"/>
          </p:nvPr>
        </p:nvSpPr>
        <p:spPr/>
        <p:txBody>
          <a:bodyPr/>
          <a:lstStyle/>
          <a:p>
            <a:pPr>
              <a:defRPr/>
            </a:pPr>
            <a:fld id="{72DDD327-84E9-44EE-94DF-C6A9CABE3A3A}" type="slidenum">
              <a:rPr lang="en-US" altLang="en-US" smtClean="0"/>
              <a:pPr>
                <a:defRPr/>
              </a:pPr>
              <a:t>197</a:t>
            </a:fld>
            <a:endParaRPr lang="en-US" altLang="en-US"/>
          </a:p>
        </p:txBody>
      </p:sp>
    </p:spTree>
    <p:extLst>
      <p:ext uri="{BB962C8B-B14F-4D97-AF65-F5344CB8AC3E}">
        <p14:creationId xmlns:p14="http://schemas.microsoft.com/office/powerpoint/2010/main" val="39507158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A4B1-3ED5-41EA-AD0A-F8409BB467C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E0337DC-F0F8-4925-A63B-30F871BCDDC1}"/>
              </a:ext>
            </a:extLst>
          </p:cNvPr>
          <p:cNvPicPr>
            <a:picLocks noGrp="1" noChangeAspect="1"/>
          </p:cNvPicPr>
          <p:nvPr>
            <p:ph idx="1"/>
          </p:nvPr>
        </p:nvPicPr>
        <p:blipFill>
          <a:blip r:embed="rId2"/>
          <a:stretch>
            <a:fillRect/>
          </a:stretch>
        </p:blipFill>
        <p:spPr>
          <a:xfrm>
            <a:off x="933450" y="1652587"/>
            <a:ext cx="7277100" cy="3781425"/>
          </a:xfrm>
          <a:prstGeom prst="rect">
            <a:avLst/>
          </a:prstGeom>
        </p:spPr>
      </p:pic>
      <p:sp>
        <p:nvSpPr>
          <p:cNvPr id="4" name="Footer Placeholder 3">
            <a:extLst>
              <a:ext uri="{FF2B5EF4-FFF2-40B4-BE49-F238E27FC236}">
                <a16:creationId xmlns:a16="http://schemas.microsoft.com/office/drawing/2014/main" id="{F0A18E2D-D11E-4340-BAD2-0B7EE42A6E6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3FB2B55D-FADB-47AD-B77C-F8E14A199DA1}"/>
              </a:ext>
            </a:extLst>
          </p:cNvPr>
          <p:cNvSpPr>
            <a:spLocks noGrp="1"/>
          </p:cNvSpPr>
          <p:nvPr>
            <p:ph type="sldNum" sz="quarter" idx="12"/>
          </p:nvPr>
        </p:nvSpPr>
        <p:spPr/>
        <p:txBody>
          <a:bodyPr/>
          <a:lstStyle/>
          <a:p>
            <a:pPr>
              <a:defRPr/>
            </a:pPr>
            <a:fld id="{72DDD327-84E9-44EE-94DF-C6A9CABE3A3A}" type="slidenum">
              <a:rPr lang="en-US" altLang="en-US" smtClean="0"/>
              <a:pPr>
                <a:defRPr/>
              </a:pPr>
              <a:t>198</a:t>
            </a:fld>
            <a:endParaRPr lang="en-US" altLang="en-US"/>
          </a:p>
        </p:txBody>
      </p:sp>
    </p:spTree>
    <p:extLst>
      <p:ext uri="{BB962C8B-B14F-4D97-AF65-F5344CB8AC3E}">
        <p14:creationId xmlns:p14="http://schemas.microsoft.com/office/powerpoint/2010/main" val="21928367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itle 2"/>
          <p:cNvSpPr>
            <a:spLocks noGrp="1"/>
          </p:cNvSpPr>
          <p:nvPr>
            <p:ph type="title"/>
          </p:nvPr>
        </p:nvSpPr>
        <p:spPr/>
        <p:txBody>
          <a:bodyPr/>
          <a:lstStyle/>
          <a:p>
            <a:r>
              <a:rPr altLang="en-US"/>
              <a:t>Estimation Traps</a:t>
            </a:r>
          </a:p>
        </p:txBody>
      </p:sp>
      <p:sp>
        <p:nvSpPr>
          <p:cNvPr id="4" name="Content Placeholder 3"/>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Customer</a:t>
            </a:r>
            <a:r>
              <a:rPr lang="en-US" dirty="0"/>
              <a:t>: “How long will this project take?”</a:t>
            </a:r>
          </a:p>
          <a:p>
            <a:pPr marL="0" indent="0">
              <a:buFont typeface="Arial" panose="020B0604020202020204" pitchFamily="34" charset="0"/>
              <a:buNone/>
              <a:defRPr/>
            </a:pPr>
            <a:r>
              <a:rPr lang="en-US" b="1" dirty="0"/>
              <a:t>Project Manager</a:t>
            </a:r>
            <a:r>
              <a:rPr lang="en-US" dirty="0"/>
              <a:t>: “What is the project about?”</a:t>
            </a:r>
          </a:p>
          <a:p>
            <a:pPr marL="0" indent="0">
              <a:buFont typeface="Arial" panose="020B0604020202020204" pitchFamily="34" charset="0"/>
              <a:buNone/>
              <a:defRPr/>
            </a:pPr>
            <a:r>
              <a:rPr lang="en-US" b="1" dirty="0"/>
              <a:t>Customer</a:t>
            </a:r>
            <a:r>
              <a:rPr lang="en-US" dirty="0"/>
              <a:t>: “It is a systems upgrade project.”</a:t>
            </a:r>
          </a:p>
          <a:p>
            <a:pPr marL="0" indent="0">
              <a:buFont typeface="Arial" panose="020B0604020202020204" pitchFamily="34" charset="0"/>
              <a:buNone/>
              <a:defRPr/>
            </a:pPr>
            <a:r>
              <a:rPr lang="en-US" b="1" dirty="0"/>
              <a:t>Project Manager</a:t>
            </a:r>
            <a:r>
              <a:rPr lang="en-US" dirty="0"/>
              <a:t>: “Can you tell me more about the project?”</a:t>
            </a:r>
          </a:p>
          <a:p>
            <a:pPr marL="0" indent="0">
              <a:buFont typeface="Arial" panose="020B0604020202020204" pitchFamily="34" charset="0"/>
              <a:buNone/>
              <a:defRPr/>
            </a:pPr>
            <a:r>
              <a:rPr lang="en-US" b="1" dirty="0"/>
              <a:t>Customer</a:t>
            </a:r>
            <a:r>
              <a:rPr lang="en-US" dirty="0"/>
              <a:t>: “I don’t know, we will get into that later, but just tell me how long will it take.” </a:t>
            </a:r>
          </a:p>
          <a:p>
            <a:pPr>
              <a:defRPr/>
            </a:pPr>
            <a:endParaRPr lang="en-US" dirty="0"/>
          </a:p>
          <a:p>
            <a:pPr>
              <a:defRPr/>
            </a:pPr>
            <a:endParaRPr lang="en-US"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22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B52C26-A0C3-46BC-9915-584977255F75}" type="slidenum">
              <a:rPr lang="en-US" altLang="en-US" sz="1200" smtClean="0">
                <a:solidFill>
                  <a:srgbClr val="898989"/>
                </a:solidFill>
              </a:rPr>
              <a:pPr>
                <a:spcBef>
                  <a:spcPct val="0"/>
                </a:spcBef>
                <a:buFontTx/>
                <a:buNone/>
              </a:pPr>
              <a:t>199</a:t>
            </a:fld>
            <a:endParaRPr lang="en-US" altLang="en-US" sz="1200">
              <a:solidFill>
                <a:srgbClr val="898989"/>
              </a:solidFill>
            </a:endParaRPr>
          </a:p>
        </p:txBody>
      </p:sp>
    </p:spTree>
    <p:extLst>
      <p:ext uri="{BB962C8B-B14F-4D97-AF65-F5344CB8AC3E}">
        <p14:creationId xmlns:p14="http://schemas.microsoft.com/office/powerpoint/2010/main" val="1796300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p:txBody>
          <a:bodyPr>
            <a:normAutofit fontScale="92500" lnSpcReduction="20000"/>
          </a:bodyPr>
          <a:lstStyle/>
          <a:p>
            <a:pPr marL="406400" indent="-285750"/>
            <a:r>
              <a:rPr lang="en-US" sz="2000" b="1" dirty="0"/>
              <a:t>Day 1:</a:t>
            </a:r>
          </a:p>
          <a:p>
            <a:pPr marL="566738" lvl="1" indent="-276225"/>
            <a:r>
              <a:rPr lang="en-US" sz="2000" dirty="0"/>
              <a:t>PMI &amp; PMP</a:t>
            </a:r>
          </a:p>
          <a:p>
            <a:pPr marL="566738" lvl="1" indent="-276225"/>
            <a:r>
              <a:rPr lang="en-US" sz="2000" dirty="0"/>
              <a:t>Project Management Framework</a:t>
            </a:r>
          </a:p>
          <a:p>
            <a:pPr marL="406400" indent="-285750"/>
            <a:r>
              <a:rPr lang="en-US" sz="2000" b="1" dirty="0"/>
              <a:t>Day 2:</a:t>
            </a:r>
          </a:p>
          <a:p>
            <a:pPr marL="566738" lvl="1" indent="-276225"/>
            <a:r>
              <a:rPr lang="en-US" sz="2000" dirty="0"/>
              <a:t>Project Integration Management</a:t>
            </a:r>
          </a:p>
          <a:p>
            <a:pPr marL="566738" lvl="1" indent="-276225"/>
            <a:r>
              <a:rPr lang="en-US" sz="2000" dirty="0"/>
              <a:t>Project Scope Management</a:t>
            </a:r>
          </a:p>
          <a:p>
            <a:pPr marL="566738" lvl="1" indent="-276225"/>
            <a:r>
              <a:rPr lang="en-US" sz="2000" dirty="0"/>
              <a:t>Project Time Management</a:t>
            </a:r>
          </a:p>
          <a:p>
            <a:pPr marL="406400" indent="-285750"/>
            <a:r>
              <a:rPr lang="en-US" sz="2000" b="1" dirty="0"/>
              <a:t>Day 3:</a:t>
            </a:r>
          </a:p>
          <a:p>
            <a:pPr marL="566738" lvl="1" indent="-276225"/>
            <a:r>
              <a:rPr lang="en-US" sz="2000" dirty="0"/>
              <a:t>Project Cost Management</a:t>
            </a:r>
          </a:p>
          <a:p>
            <a:pPr marL="566738" lvl="1" indent="-276225"/>
            <a:r>
              <a:rPr lang="en-US" sz="2000" dirty="0"/>
              <a:t>Project Quality Management</a:t>
            </a:r>
          </a:p>
          <a:p>
            <a:pPr marL="566738" lvl="1" indent="-276225"/>
            <a:r>
              <a:rPr lang="en-US" sz="2000" dirty="0"/>
              <a:t>Project Human Resource Management</a:t>
            </a:r>
          </a:p>
          <a:p>
            <a:r>
              <a:rPr lang="en-US" sz="2000" b="1" dirty="0"/>
              <a:t>Day 4:</a:t>
            </a:r>
          </a:p>
          <a:p>
            <a:pPr marL="508000" lvl="1" indent="-276225"/>
            <a:r>
              <a:rPr lang="en-US" sz="2100" dirty="0"/>
              <a:t>Project Communication Management</a:t>
            </a:r>
          </a:p>
          <a:p>
            <a:pPr marL="508000" lvl="1" indent="-276225"/>
            <a:r>
              <a:rPr lang="en-US" sz="2100" dirty="0"/>
              <a:t>Project Stakeholder Management </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pPr marL="566738" lvl="1" indent="-276225"/>
            <a:endParaRPr lang="en-US" sz="2000" dirty="0"/>
          </a:p>
          <a:p>
            <a:pPr marL="566738" lvl="1" indent="-276225"/>
            <a:endParaRPr lang="en-US" sz="2000" dirty="0"/>
          </a:p>
          <a:p>
            <a:endParaRPr lang="en-US" sz="2000"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2</a:t>
            </a:fld>
            <a:endParaRPr lang="en-US" altLang="en-US"/>
          </a:p>
        </p:txBody>
      </p:sp>
    </p:spTree>
    <p:extLst>
      <p:ext uri="{BB962C8B-B14F-4D97-AF65-F5344CB8AC3E}">
        <p14:creationId xmlns:p14="http://schemas.microsoft.com/office/powerpoint/2010/main" val="82695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FFFFFF"/>
              </a:solidFill>
              <a:ea typeface="Microsoft YaHei" panose="020B0503020204020204" pitchFamily="34" charset="-122"/>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3" name="Title 6"/>
          <p:cNvSpPr>
            <a:spLocks noGrp="1"/>
          </p:cNvSpPr>
          <p:nvPr>
            <p:ph type="title"/>
          </p:nvPr>
        </p:nvSpPr>
        <p:spPr/>
        <p:txBody>
          <a:bodyPr>
            <a:normAutofit fontScale="90000"/>
          </a:bodyPr>
          <a:lstStyle/>
          <a:p>
            <a:pPr>
              <a:defRPr/>
            </a:pPr>
            <a:r>
              <a:rPr altLang="en-US" dirty="0">
                <a:ea typeface="Microsoft YaHei" panose="020B0503020204020204" pitchFamily="34" charset="-122"/>
              </a:rPr>
              <a:t>Relationship between Process Group &amp; Phases</a:t>
            </a:r>
            <a:endParaRPr altLang="en-US" dirty="0"/>
          </a:p>
        </p:txBody>
      </p:sp>
      <p:sp>
        <p:nvSpPr>
          <p:cNvPr id="4711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7B6E78-8AE0-4480-898A-BE27BBC1221C}" type="slidenum">
              <a:rPr lang="en-US" altLang="en-US" sz="1200" smtClean="0">
                <a:solidFill>
                  <a:srgbClr val="898989"/>
                </a:solidFill>
              </a:rPr>
              <a:pPr>
                <a:spcBef>
                  <a:spcPct val="0"/>
                </a:spcBef>
                <a:buFontTx/>
                <a:buNone/>
              </a:pPr>
              <a:t>20</a:t>
            </a:fld>
            <a:endParaRPr lang="en-US" altLang="en-US" sz="1200">
              <a:solidFill>
                <a:srgbClr val="898989"/>
              </a:solidFill>
            </a:endParaRPr>
          </a:p>
        </p:txBody>
      </p:sp>
      <p:sp>
        <p:nvSpPr>
          <p:cNvPr id="7" name="Text Box 3">
            <a:extLst>
              <a:ext uri="{FF2B5EF4-FFF2-40B4-BE49-F238E27FC236}">
                <a16:creationId xmlns:a16="http://schemas.microsoft.com/office/drawing/2014/main" id="{358E6E2E-6FDB-4CA3-BD00-2F07AFC1789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2"/>
          <p:cNvSpPr>
            <a:spLocks noGrp="1"/>
          </p:cNvSpPr>
          <p:nvPr>
            <p:ph type="title"/>
          </p:nvPr>
        </p:nvSpPr>
        <p:spPr/>
        <p:txBody>
          <a:bodyPr/>
          <a:lstStyle/>
          <a:p>
            <a:r>
              <a:rPr altLang="en-US"/>
              <a:t>Five Ways to Avoid Estimation Traps</a:t>
            </a:r>
          </a:p>
        </p:txBody>
      </p:sp>
      <p:sp>
        <p:nvSpPr>
          <p:cNvPr id="4" name="Content Placeholder 3"/>
          <p:cNvSpPr>
            <a:spLocks noGrp="1"/>
          </p:cNvSpPr>
          <p:nvPr>
            <p:ph idx="1"/>
          </p:nvPr>
        </p:nvSpPr>
        <p:spPr>
          <a:xfrm>
            <a:off x="457200" y="990600"/>
            <a:ext cx="8229600" cy="5105400"/>
          </a:xfrm>
        </p:spPr>
        <p:txBody>
          <a:bodyPr>
            <a:noAutofit/>
          </a:bodyPr>
          <a:lstStyle/>
          <a:p>
            <a:pPr marL="514350" indent="-514350">
              <a:buFont typeface="+mj-lt"/>
              <a:buAutoNum type="arabicPeriod"/>
              <a:defRPr/>
            </a:pPr>
            <a:r>
              <a:rPr lang="en-US" sz="2000" dirty="0"/>
              <a:t>Provide a range instead of number.</a:t>
            </a:r>
          </a:p>
          <a:p>
            <a:pPr marL="914400" lvl="1" indent="-514350">
              <a:defRPr/>
            </a:pPr>
            <a:r>
              <a:rPr lang="en-US" sz="1600" dirty="0"/>
              <a:t>Ranges reveals level of uncertainty in the scope. Customer will appreciate it if you tell him why that kind of range is given.</a:t>
            </a:r>
          </a:p>
          <a:p>
            <a:pPr marL="914400" lvl="1" indent="-514350">
              <a:defRPr/>
            </a:pPr>
            <a:r>
              <a:rPr lang="en-US" sz="1600" dirty="0"/>
              <a:t>+/- 10 or +/- 50%. You can discuss cone of uncertainty with customer</a:t>
            </a:r>
          </a:p>
          <a:p>
            <a:pPr marL="514350" indent="-514350">
              <a:buFont typeface="+mj-lt"/>
              <a:buAutoNum type="arabicPeriod"/>
              <a:defRPr/>
            </a:pPr>
            <a:r>
              <a:rPr lang="en-US" sz="2000" dirty="0"/>
              <a:t>Highlight underlying assumptions and constraints</a:t>
            </a:r>
          </a:p>
          <a:p>
            <a:pPr marL="914400" lvl="1" indent="-514350">
              <a:defRPr/>
            </a:pPr>
            <a:r>
              <a:rPr lang="en-US" sz="1600" dirty="0"/>
              <a:t>Based on this (current information) assign confidence level or probability</a:t>
            </a:r>
          </a:p>
          <a:p>
            <a:pPr marL="514350" indent="-514350">
              <a:buFont typeface="+mj-lt"/>
              <a:buAutoNum type="arabicPeriod"/>
              <a:defRPr/>
            </a:pPr>
            <a:r>
              <a:rPr lang="en-US" sz="2000" dirty="0"/>
              <a:t>Use objective estimation techniques like 3 Point or PERT</a:t>
            </a:r>
          </a:p>
          <a:p>
            <a:pPr marL="914400" lvl="1" indent="-514350">
              <a:defRPr/>
            </a:pPr>
            <a:r>
              <a:rPr lang="en-US" sz="1600" dirty="0"/>
              <a:t>Don't play estimation games like padding estimates by </a:t>
            </a:r>
            <a:r>
              <a:rPr lang="en-US" sz="1600" dirty="0" err="1"/>
              <a:t>dubuling</a:t>
            </a:r>
            <a:r>
              <a:rPr lang="en-US" sz="1600" dirty="0"/>
              <a:t> and then customer make it halve. Next time you quadruple it. This unnecessarily creates cycle of mistrust.</a:t>
            </a:r>
          </a:p>
          <a:p>
            <a:pPr marL="514350" indent="-514350">
              <a:buFont typeface="+mj-lt"/>
              <a:buAutoNum type="arabicPeriod"/>
              <a:defRPr/>
            </a:pPr>
            <a:r>
              <a:rPr lang="en-US" sz="2000" dirty="0"/>
              <a:t>Use a combination of techniques and solicit multiple perspectives</a:t>
            </a:r>
          </a:p>
          <a:p>
            <a:pPr marL="514350" indent="-514350">
              <a:buFont typeface="+mj-lt"/>
              <a:buAutoNum type="arabicPeriod"/>
              <a:defRPr/>
            </a:pPr>
            <a:r>
              <a:rPr lang="en-US" sz="2000" dirty="0"/>
              <a:t>Track and compare actual results</a:t>
            </a:r>
          </a:p>
          <a:p>
            <a:pPr marL="914400" lvl="1" indent="-514350">
              <a:defRPr/>
            </a:pPr>
            <a:r>
              <a:rPr lang="en-US" sz="1600" dirty="0"/>
              <a:t>Initially everybody fights for getting </a:t>
            </a:r>
            <a:r>
              <a:rPr lang="en-US" sz="1600" u="sng" dirty="0"/>
              <a:t>“accurate estimates”</a:t>
            </a:r>
            <a:r>
              <a:rPr lang="en-US" sz="1600" dirty="0"/>
              <a:t> after that people forget about it</a:t>
            </a:r>
          </a:p>
          <a:p>
            <a:pPr>
              <a:defRPr/>
            </a:pPr>
            <a:endParaRPr lang="en-US" sz="2000" dirty="0"/>
          </a:p>
          <a:p>
            <a:pPr>
              <a:buFont typeface="Arial" panose="020B0604020202020204" pitchFamily="34" charset="0"/>
              <a:buNone/>
              <a:defRPr/>
            </a:pPr>
            <a:r>
              <a:rPr lang="en-US" sz="2000" dirty="0"/>
              <a:t>	Next time you are asked to provide an accurate estimate, don’t fall into the trap. Instead, use it as an opportunity to engage and educate your stakeholders about the reality of estimates.</a:t>
            </a:r>
          </a:p>
          <a:p>
            <a:pPr>
              <a:defRPr/>
            </a:pPr>
            <a:endParaRPr lang="en-US" sz="2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4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EEC7A2-0F5D-4BF1-9669-1B96770ECF36}" type="slidenum">
              <a:rPr lang="en-US" altLang="en-US" sz="1200" smtClean="0">
                <a:solidFill>
                  <a:srgbClr val="898989"/>
                </a:solidFill>
              </a:rPr>
              <a:pPr>
                <a:spcBef>
                  <a:spcPct val="0"/>
                </a:spcBef>
                <a:buFontTx/>
                <a:buNone/>
              </a:pPr>
              <a:t>200</a:t>
            </a:fld>
            <a:endParaRPr lang="en-US" altLang="en-US" sz="1200">
              <a:solidFill>
                <a:srgbClr val="898989"/>
              </a:solidFill>
            </a:endParaRPr>
          </a:p>
        </p:txBody>
      </p:sp>
    </p:spTree>
    <p:extLst>
      <p:ext uri="{BB962C8B-B14F-4D97-AF65-F5344CB8AC3E}">
        <p14:creationId xmlns:p14="http://schemas.microsoft.com/office/powerpoint/2010/main" val="2149521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 calcmode="lin" valueType="num">
                                      <p:cBhvr additive="base">
                                        <p:cTn id="5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4"/>
          <p:cNvSpPr>
            <a:spLocks noGrp="1"/>
          </p:cNvSpPr>
          <p:nvPr>
            <p:ph type="title"/>
          </p:nvPr>
        </p:nvSpPr>
        <p:spPr>
          <a:xfrm>
            <a:off x="0" y="0"/>
            <a:ext cx="9144000" cy="838200"/>
          </a:xfrm>
        </p:spPr>
        <p:txBody>
          <a:bodyPr/>
          <a:lstStyle/>
          <a:p>
            <a:r>
              <a:rPr altLang="en-US" b="1"/>
              <a:t>Exercise-19</a:t>
            </a:r>
            <a:endParaRPr altLang="en-US"/>
          </a:p>
        </p:txBody>
      </p:sp>
      <p:sp>
        <p:nvSpPr>
          <p:cNvPr id="356355"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Establish cost performance baseline for your project &amp; write funding requirements for your project.</a:t>
            </a:r>
          </a:p>
          <a:p>
            <a:pPr marL="0" indent="0" algn="ctr">
              <a:buFont typeface="Wingdings" panose="05000000000000000000" pitchFamily="2" charset="2"/>
              <a:buNone/>
            </a:pPr>
            <a:endParaRPr lang="en-US" altLang="en-US" sz="2800" b="1">
              <a:latin typeface="Kabel Bk BT"/>
            </a:endParaRPr>
          </a:p>
        </p:txBody>
      </p:sp>
      <p:sp>
        <p:nvSpPr>
          <p:cNvPr id="356356"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56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639B55-A895-4B5D-9C63-5059647A5618}" type="slidenum">
              <a:rPr lang="en-US" altLang="en-US" sz="1200" smtClean="0">
                <a:solidFill>
                  <a:srgbClr val="898989"/>
                </a:solidFill>
              </a:rPr>
              <a:pPr>
                <a:spcBef>
                  <a:spcPct val="0"/>
                </a:spcBef>
                <a:buFontTx/>
                <a:buNone/>
              </a:pPr>
              <a:t>201</a:t>
            </a:fld>
            <a:endParaRPr lang="en-US" altLang="en-US" sz="1200">
              <a:solidFill>
                <a:srgbClr val="898989"/>
              </a:solidFill>
            </a:endParaRPr>
          </a:p>
        </p:txBody>
      </p:sp>
    </p:spTree>
    <p:extLst>
      <p:ext uri="{BB962C8B-B14F-4D97-AF65-F5344CB8AC3E}">
        <p14:creationId xmlns:p14="http://schemas.microsoft.com/office/powerpoint/2010/main" val="404577716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271588" y="2811463"/>
            <a:ext cx="7620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ts val="3800"/>
              </a:lnSpc>
              <a:spcBef>
                <a:spcPct val="0"/>
              </a:spcBef>
              <a:buFontTx/>
              <a:buNone/>
            </a:pPr>
            <a:endParaRPr lang="en-US" altLang="en-US" sz="2500" b="1">
              <a:solidFill>
                <a:srgbClr val="0084CC"/>
              </a:solidFill>
              <a:latin typeface="Arial" panose="020B0604020202020204" pitchFamily="34" charset="0"/>
            </a:endParaRPr>
          </a:p>
        </p:txBody>
      </p:sp>
      <p:sp>
        <p:nvSpPr>
          <p:cNvPr id="358403" name="Content Placeholder 19"/>
          <p:cNvSpPr>
            <a:spLocks noGrp="1"/>
          </p:cNvSpPr>
          <p:nvPr>
            <p:ph idx="1"/>
          </p:nvPr>
        </p:nvSpPr>
        <p:spPr>
          <a:xfrm>
            <a:off x="457200" y="2362200"/>
            <a:ext cx="8153400" cy="3763963"/>
          </a:xfrm>
        </p:spPr>
        <p:txBody>
          <a:bodyPr/>
          <a:lstStyle/>
          <a:p>
            <a:pPr lvl="1" indent="-457200">
              <a:lnSpc>
                <a:spcPts val="3800"/>
              </a:lnSpc>
              <a:buFont typeface="Arial" panose="020B0604020202020204" pitchFamily="34" charset="0"/>
              <a:buNone/>
            </a:pPr>
            <a:r>
              <a:rPr lang="en-US" altLang="en-US" sz="3600" b="1"/>
              <a:t>	Monitoring the status of the project to update the project budget and managing changes to the cost baseline</a:t>
            </a:r>
          </a:p>
        </p:txBody>
      </p:sp>
      <p:sp>
        <p:nvSpPr>
          <p:cNvPr id="358404" name="Rectangle 27"/>
          <p:cNvSpPr>
            <a:spLocks noGrp="1" noChangeArrowheads="1"/>
          </p:cNvSpPr>
          <p:nvPr>
            <p:ph type="title"/>
          </p:nvPr>
        </p:nvSpPr>
        <p:spPr>
          <a:xfrm>
            <a:off x="0" y="0"/>
            <a:ext cx="9144000" cy="838200"/>
          </a:xfrm>
        </p:spPr>
        <p:txBody>
          <a:bodyPr/>
          <a:lstStyle/>
          <a:p>
            <a:r>
              <a:rPr altLang="en-US" sz="4400" b="1"/>
              <a:t>23. Control Costs </a:t>
            </a:r>
          </a:p>
        </p:txBody>
      </p:sp>
      <p:pic>
        <p:nvPicPr>
          <p:cNvPr id="358405" name="Picture 5" descr="D:\Works\Training-Material\My Pictures\PM-Images\Control-Cos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586288"/>
            <a:ext cx="3048000"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84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C1A351-E6C4-4195-AA7A-41C9457433F8}" type="slidenum">
              <a:rPr lang="en-US" altLang="en-US" sz="1200" smtClean="0">
                <a:solidFill>
                  <a:srgbClr val="898989"/>
                </a:solidFill>
              </a:rPr>
              <a:pPr>
                <a:spcBef>
                  <a:spcPct val="0"/>
                </a:spcBef>
                <a:buFontTx/>
                <a:buNone/>
              </a:pPr>
              <a:t>202</a:t>
            </a:fld>
            <a:endParaRPr lang="en-US" altLang="en-US" sz="1200">
              <a:solidFill>
                <a:srgbClr val="898989"/>
              </a:solidFill>
            </a:endParaRPr>
          </a:p>
        </p:txBody>
      </p:sp>
    </p:spTree>
    <p:extLst>
      <p:ext uri="{BB962C8B-B14F-4D97-AF65-F5344CB8AC3E}">
        <p14:creationId xmlns:p14="http://schemas.microsoft.com/office/powerpoint/2010/main" val="918312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Earned value 	analysis</a:t>
            </a:r>
          </a:p>
          <a:p>
            <a:pPr lvl="1"/>
            <a:r>
              <a:rPr lang="en-US" dirty="0"/>
              <a:t>• Variance analysis</a:t>
            </a:r>
          </a:p>
          <a:p>
            <a:pPr lvl="1"/>
            <a:r>
              <a:rPr lang="en-US" dirty="0"/>
              <a:t>• Trend analysis</a:t>
            </a:r>
          </a:p>
          <a:p>
            <a:pPr lvl="1"/>
            <a:r>
              <a:rPr lang="en-US" dirty="0"/>
              <a:t>• Reserve analysis</a:t>
            </a:r>
          </a:p>
          <a:p>
            <a:r>
              <a:rPr lang="en-US" dirty="0"/>
              <a:t>.3 To-complete 	performance index</a:t>
            </a:r>
          </a:p>
          <a:p>
            <a:r>
              <a:rPr lang="en-US" dirty="0"/>
              <a:t>.4 PMIS</a:t>
            </a:r>
            <a:endParaRPr lang="en-US" altLang="en-US" dirty="0"/>
          </a:p>
        </p:txBody>
      </p:sp>
      <p:sp>
        <p:nvSpPr>
          <p:cNvPr id="30722" name="Title 3"/>
          <p:cNvSpPr>
            <a:spLocks noGrp="1"/>
          </p:cNvSpPr>
          <p:nvPr>
            <p:ph type="title"/>
          </p:nvPr>
        </p:nvSpPr>
        <p:spPr/>
        <p:txBody>
          <a:bodyPr>
            <a:normAutofit/>
          </a:bodyPr>
          <a:lstStyle/>
          <a:p>
            <a:pPr>
              <a:defRPr/>
            </a:pPr>
            <a:r>
              <a:t>Control Cost</a:t>
            </a:r>
          </a:p>
        </p:txBody>
      </p:sp>
      <p:sp>
        <p:nvSpPr>
          <p:cNvPr id="36045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Cost baseline</a:t>
            </a:r>
          </a:p>
          <a:p>
            <a:pPr lvl="1"/>
            <a:r>
              <a:rPr lang="en-US" dirty="0"/>
              <a:t>• Performance 	measurement baseline</a:t>
            </a:r>
          </a:p>
          <a:p>
            <a:r>
              <a:rPr lang="en-US" dirty="0"/>
              <a:t>.2 Project documents</a:t>
            </a:r>
          </a:p>
          <a:p>
            <a:pPr lvl="1"/>
            <a:r>
              <a:rPr lang="en-US" dirty="0"/>
              <a:t>• Lessons learned 	register</a:t>
            </a:r>
          </a:p>
          <a:p>
            <a:r>
              <a:rPr lang="en-US" dirty="0"/>
              <a:t>.3 Project funding 	requirements</a:t>
            </a:r>
          </a:p>
          <a:p>
            <a:r>
              <a:rPr lang="en-US" dirty="0"/>
              <a:t>.4 Work performance 	data</a:t>
            </a:r>
          </a:p>
          <a:p>
            <a:r>
              <a:rPr lang="en-US" dirty="0"/>
              <a:t>.5 OPAs</a:t>
            </a:r>
            <a:endParaRPr lang="en-US" altLang="en-US" dirty="0"/>
          </a:p>
        </p:txBody>
      </p:sp>
      <p:sp>
        <p:nvSpPr>
          <p:cNvPr id="360453" name="Text Placeholder 6"/>
          <p:cNvSpPr>
            <a:spLocks noGrp="1"/>
          </p:cNvSpPr>
          <p:nvPr>
            <p:ph type="body" sz="quarter" idx="14"/>
          </p:nvPr>
        </p:nvSpPr>
        <p:spPr/>
        <p:txBody>
          <a:bodyPr/>
          <a:lstStyle/>
          <a:p>
            <a:r>
              <a:rPr lang="en-US" sz="1800" dirty="0"/>
              <a:t>.1 Work performance 	information</a:t>
            </a:r>
          </a:p>
          <a:p>
            <a:r>
              <a:rPr lang="en-US" sz="1800" dirty="0"/>
              <a:t>.2 Cost forecasts</a:t>
            </a:r>
          </a:p>
          <a:p>
            <a:r>
              <a:rPr lang="en-US" sz="1800" dirty="0"/>
              <a:t>.3 Change requests</a:t>
            </a:r>
          </a:p>
          <a:p>
            <a:r>
              <a:rPr lang="en-US" sz="1800" dirty="0"/>
              <a:t>.4 PMP updates</a:t>
            </a:r>
          </a:p>
          <a:p>
            <a:pPr lvl="1"/>
            <a:r>
              <a:rPr lang="en-US" sz="1600" dirty="0"/>
              <a:t>• Cost management plan</a:t>
            </a:r>
          </a:p>
          <a:p>
            <a:pPr lvl="1"/>
            <a:r>
              <a:rPr lang="en-US" sz="1600" dirty="0"/>
              <a:t>• Cost baseline</a:t>
            </a:r>
          </a:p>
          <a:p>
            <a:pPr lvl="1"/>
            <a:r>
              <a:rPr lang="en-US" sz="1600" dirty="0"/>
              <a:t>• Performance 	measurement baseline</a:t>
            </a:r>
          </a:p>
          <a:p>
            <a:r>
              <a:rPr lang="en-US" sz="1800" dirty="0"/>
              <a:t>.5 Project documents 	updates</a:t>
            </a:r>
          </a:p>
          <a:p>
            <a:pPr lvl="1"/>
            <a:r>
              <a:rPr lang="en-US" sz="1600" dirty="0"/>
              <a:t>• Assumption log</a:t>
            </a:r>
          </a:p>
          <a:p>
            <a:pPr lvl="1"/>
            <a:r>
              <a:rPr lang="en-US" sz="1600" dirty="0"/>
              <a:t>• Basis of estimates</a:t>
            </a:r>
          </a:p>
          <a:p>
            <a:pPr lvl="1"/>
            <a:r>
              <a:rPr lang="en-US" sz="1600" dirty="0"/>
              <a:t>• Cost estimates</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M&amp;C</a:t>
            </a:r>
          </a:p>
        </p:txBody>
      </p:sp>
      <p:sp>
        <p:nvSpPr>
          <p:cNvPr id="3604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B5CEDA-9201-497B-83CE-2C8FDEDADBC7}" type="slidenum">
              <a:rPr lang="en-US" altLang="en-US" sz="1200" smtClean="0">
                <a:solidFill>
                  <a:srgbClr val="898989"/>
                </a:solidFill>
              </a:rPr>
              <a:pPr>
                <a:spcBef>
                  <a:spcPct val="0"/>
                </a:spcBef>
                <a:buFontTx/>
                <a:buNone/>
              </a:pPr>
              <a:t>203</a:t>
            </a:fld>
            <a:endParaRPr lang="en-US" altLang="en-US" sz="1200">
              <a:solidFill>
                <a:srgbClr val="898989"/>
              </a:solidFill>
            </a:endParaRPr>
          </a:p>
        </p:txBody>
      </p:sp>
    </p:spTree>
    <p:extLst>
      <p:ext uri="{BB962C8B-B14F-4D97-AF65-F5344CB8AC3E}">
        <p14:creationId xmlns:p14="http://schemas.microsoft.com/office/powerpoint/2010/main" val="20050476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itle 1"/>
          <p:cNvSpPr>
            <a:spLocks noGrp="1"/>
          </p:cNvSpPr>
          <p:nvPr>
            <p:ph type="ctrTitle"/>
          </p:nvPr>
        </p:nvSpPr>
        <p:spPr/>
        <p:txBody>
          <a:bodyPr/>
          <a:lstStyle/>
          <a:p>
            <a:r>
              <a:rPr altLang="en-US"/>
              <a:t> Big Concepts</a:t>
            </a:r>
          </a:p>
        </p:txBody>
      </p:sp>
      <p:sp>
        <p:nvSpPr>
          <p:cNvPr id="32771" name="Content Placeholder 2"/>
          <p:cNvSpPr>
            <a:spLocks noGrp="1"/>
          </p:cNvSpPr>
          <p:nvPr>
            <p:ph type="subTitle" idx="1"/>
          </p:nvPr>
        </p:nvSpPr>
        <p:spPr/>
        <p:txBody>
          <a:bodyPr/>
          <a:lstStyle/>
          <a:p>
            <a:pPr>
              <a:defRPr/>
            </a:pPr>
            <a:r>
              <a:rPr lang="en-US" sz="4000"/>
              <a:t>Earn Value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25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CCC19A-C1FA-42CC-A6C8-CA7E64BD32B9}" type="slidenum">
              <a:rPr lang="en-US" altLang="en-US" sz="1200" smtClean="0">
                <a:solidFill>
                  <a:srgbClr val="898989"/>
                </a:solidFill>
              </a:rPr>
              <a:pPr>
                <a:spcBef>
                  <a:spcPct val="0"/>
                </a:spcBef>
                <a:buFontTx/>
                <a:buNone/>
              </a:pPr>
              <a:t>204</a:t>
            </a:fld>
            <a:endParaRPr lang="en-US" altLang="en-US" sz="1200">
              <a:solidFill>
                <a:srgbClr val="898989"/>
              </a:solidFill>
            </a:endParaRPr>
          </a:p>
        </p:txBody>
      </p:sp>
    </p:spTree>
    <p:extLst>
      <p:ext uri="{BB962C8B-B14F-4D97-AF65-F5344CB8AC3E}">
        <p14:creationId xmlns:p14="http://schemas.microsoft.com/office/powerpoint/2010/main" val="5242176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173038" y="14351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Authorized budget assigned to the work to be accomplishes for an activity or work</a:t>
            </a:r>
          </a:p>
          <a:p>
            <a:pPr eaLnBrk="1" hangingPunct="1">
              <a:lnSpc>
                <a:spcPct val="150000"/>
              </a:lnSpc>
              <a:spcBef>
                <a:spcPct val="0"/>
              </a:spcBef>
              <a:buClr>
                <a:schemeClr val="bg1"/>
              </a:buClr>
              <a:buFontTx/>
              <a:buNone/>
            </a:pPr>
            <a:r>
              <a:rPr lang="en-US" altLang="en-US" sz="1900">
                <a:latin typeface="Arial" panose="020B0604020202020204" pitchFamily="34" charset="0"/>
              </a:rPr>
              <a:t>breakdown structure component.  </a:t>
            </a:r>
          </a:p>
        </p:txBody>
      </p:sp>
      <p:sp>
        <p:nvSpPr>
          <p:cNvPr id="25605" name="Text Box 5"/>
          <p:cNvSpPr txBox="1">
            <a:spLocks noChangeArrowheads="1"/>
          </p:cNvSpPr>
          <p:nvPr/>
        </p:nvSpPr>
        <p:spPr bwMode="auto">
          <a:xfrm>
            <a:off x="173038" y="25161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Earned Value (EV)- BCWP	</a:t>
            </a:r>
          </a:p>
        </p:txBody>
      </p:sp>
      <p:sp>
        <p:nvSpPr>
          <p:cNvPr id="25606" name="Text Box 6"/>
          <p:cNvSpPr txBox="1">
            <a:spLocks noChangeArrowheads="1"/>
          </p:cNvSpPr>
          <p:nvPr/>
        </p:nvSpPr>
        <p:spPr bwMode="auto">
          <a:xfrm>
            <a:off x="173038" y="4089400"/>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Actual Cost (AC)- ACWP </a:t>
            </a:r>
            <a:endParaRPr lang="en-US" altLang="en-US" sz="2000">
              <a:latin typeface="Arial" panose="020B0604020202020204" pitchFamily="34" charset="0"/>
            </a:endParaRPr>
          </a:p>
        </p:txBody>
      </p:sp>
      <p:sp>
        <p:nvSpPr>
          <p:cNvPr id="25607" name="Text Box 7"/>
          <p:cNvSpPr txBox="1">
            <a:spLocks noChangeArrowheads="1"/>
          </p:cNvSpPr>
          <p:nvPr/>
        </p:nvSpPr>
        <p:spPr bwMode="auto">
          <a:xfrm>
            <a:off x="173038" y="1004888"/>
            <a:ext cx="662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Planned Value (PV)- BCWS</a:t>
            </a:r>
            <a:r>
              <a:rPr lang="en-US" altLang="en-US" sz="2000">
                <a:latin typeface="Arial" panose="020B0604020202020204" pitchFamily="34" charset="0"/>
              </a:rPr>
              <a:t> </a:t>
            </a:r>
          </a:p>
        </p:txBody>
      </p:sp>
      <p:sp>
        <p:nvSpPr>
          <p:cNvPr id="25608" name="Text Box 8"/>
          <p:cNvSpPr txBox="1">
            <a:spLocks noChangeArrowheads="1"/>
          </p:cNvSpPr>
          <p:nvPr/>
        </p:nvSpPr>
        <p:spPr bwMode="auto">
          <a:xfrm>
            <a:off x="173038" y="297815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Value of work performed expressed in terms of the approved budget assigned to</a:t>
            </a:r>
          </a:p>
          <a:p>
            <a:pPr eaLnBrk="1" hangingPunct="1">
              <a:lnSpc>
                <a:spcPct val="150000"/>
              </a:lnSpc>
              <a:spcBef>
                <a:spcPct val="0"/>
              </a:spcBef>
              <a:buClr>
                <a:schemeClr val="bg1"/>
              </a:buClr>
              <a:buFontTx/>
              <a:buNone/>
            </a:pPr>
            <a:r>
              <a:rPr lang="en-US" altLang="en-US" sz="1900">
                <a:latin typeface="Arial" panose="020B0604020202020204" pitchFamily="34" charset="0"/>
              </a:rPr>
              <a:t>that work for an activity or work breakdown structure component. </a:t>
            </a:r>
          </a:p>
        </p:txBody>
      </p:sp>
      <p:sp>
        <p:nvSpPr>
          <p:cNvPr id="25609" name="Text Box 9"/>
          <p:cNvSpPr txBox="1">
            <a:spLocks noChangeArrowheads="1"/>
          </p:cNvSpPr>
          <p:nvPr/>
        </p:nvSpPr>
        <p:spPr bwMode="auto">
          <a:xfrm>
            <a:off x="173038" y="4564063"/>
            <a:ext cx="9144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Total cost actually incurred and recorded in accomplishing work performed for an</a:t>
            </a:r>
          </a:p>
          <a:p>
            <a:pPr eaLnBrk="1" hangingPunct="1">
              <a:lnSpc>
                <a:spcPct val="150000"/>
              </a:lnSpc>
              <a:spcBef>
                <a:spcPct val="0"/>
              </a:spcBef>
              <a:buClr>
                <a:schemeClr val="bg1"/>
              </a:buClr>
              <a:buFontTx/>
              <a:buNone/>
            </a:pPr>
            <a:r>
              <a:rPr lang="en-US" altLang="en-US" sz="1900">
                <a:latin typeface="Arial" panose="020B0604020202020204" pitchFamily="34" charset="0"/>
              </a:rPr>
              <a:t>activity or work breakdown structure component. </a:t>
            </a:r>
          </a:p>
        </p:txBody>
      </p:sp>
      <p:sp>
        <p:nvSpPr>
          <p:cNvPr id="364552" name="Rectangle 2"/>
          <p:cNvSpPr>
            <a:spLocks noGrp="1" noChangeArrowheads="1"/>
          </p:cNvSpPr>
          <p:nvPr>
            <p:ph type="title"/>
          </p:nvPr>
        </p:nvSpPr>
        <p:spPr/>
        <p:txBody>
          <a:bodyPr/>
          <a:lstStyle/>
          <a:p>
            <a:pPr>
              <a:buFont typeface="Wingdings" panose="05000000000000000000" pitchFamily="2" charset="2"/>
              <a:buNone/>
            </a:pPr>
            <a:r>
              <a:rPr altLang="en-US" sz="3200" b="1"/>
              <a:t>Earned Value Management – Basic Concepts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45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51F856-D688-4B93-9FD0-986885328A4F}" type="slidenum">
              <a:rPr lang="en-US" altLang="en-US" sz="1200" smtClean="0">
                <a:solidFill>
                  <a:srgbClr val="898989"/>
                </a:solidFill>
              </a:rPr>
              <a:pPr>
                <a:spcBef>
                  <a:spcPct val="0"/>
                </a:spcBef>
                <a:buFontTx/>
                <a:buNone/>
              </a:pPr>
              <a:t>205</a:t>
            </a:fld>
            <a:endParaRPr lang="en-US" altLang="en-US" sz="1200">
              <a:solidFill>
                <a:srgbClr val="898989"/>
              </a:solidFill>
            </a:endParaRPr>
          </a:p>
        </p:txBody>
      </p:sp>
    </p:spTree>
    <p:extLst>
      <p:ext uri="{BB962C8B-B14F-4D97-AF65-F5344CB8AC3E}">
        <p14:creationId xmlns:p14="http://schemas.microsoft.com/office/powerpoint/2010/main" val="3334677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607"/>
                                        </p:tgtEl>
                                        <p:attrNameLst>
                                          <p:attrName>style.visibility</p:attrName>
                                        </p:attrNameLst>
                                      </p:cBhvr>
                                      <p:to>
                                        <p:strVal val="visible"/>
                                      </p:to>
                                    </p:set>
                                    <p:animEffect transition="in" filter="blinds(horizontal)">
                                      <p:cBhvr>
                                        <p:cTn id="7" dur="500"/>
                                        <p:tgtEl>
                                          <p:spTgt spid="25607"/>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checkerboard(across)">
                                      <p:cBhvr>
                                        <p:cTn id="11" dur="500"/>
                                        <p:tgtEl>
                                          <p:spTgt spid="2560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605"/>
                                        </p:tgtEl>
                                        <p:attrNameLst>
                                          <p:attrName>style.visibility</p:attrName>
                                        </p:attrNameLst>
                                      </p:cBhvr>
                                      <p:to>
                                        <p:strVal val="visible"/>
                                      </p:to>
                                    </p:set>
                                    <p:animEffect transition="in" filter="blinds(horizontal)">
                                      <p:cBhvr>
                                        <p:cTn id="15" dur="500"/>
                                        <p:tgtEl>
                                          <p:spTgt spid="2560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25608"/>
                                        </p:tgtEl>
                                        <p:attrNameLst>
                                          <p:attrName>style.visibility</p:attrName>
                                        </p:attrNameLst>
                                      </p:cBhvr>
                                      <p:to>
                                        <p:strVal val="visible"/>
                                      </p:to>
                                    </p:set>
                                    <p:animEffect transition="in" filter="checkerboard(across)">
                                      <p:cBhvr>
                                        <p:cTn id="19" dur="500"/>
                                        <p:tgtEl>
                                          <p:spTgt spid="25608"/>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606"/>
                                        </p:tgtEl>
                                        <p:attrNameLst>
                                          <p:attrName>style.visibility</p:attrName>
                                        </p:attrNameLst>
                                      </p:cBhvr>
                                      <p:to>
                                        <p:strVal val="visible"/>
                                      </p:to>
                                    </p:set>
                                    <p:animEffect transition="in" filter="blinds(horizontal)">
                                      <p:cBhvr>
                                        <p:cTn id="23" dur="500"/>
                                        <p:tgtEl>
                                          <p:spTgt spid="25606"/>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25609"/>
                                        </p:tgtEl>
                                        <p:attrNameLst>
                                          <p:attrName>style.visibility</p:attrName>
                                        </p:attrNameLst>
                                      </p:cBhvr>
                                      <p:to>
                                        <p:strVal val="visible"/>
                                      </p:to>
                                    </p:set>
                                    <p:animEffect transition="in" filter="checkerboard(across)">
                                      <p:cBhvr>
                                        <p:cTn id="27"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P spid="25606" grpId="0"/>
      <p:bldP spid="25607" grpId="0"/>
      <p:bldP spid="25608" grpId="0"/>
      <p:bldP spid="25609"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pPr>
              <a:buFont typeface="Wingdings" panose="05000000000000000000" pitchFamily="2" charset="2"/>
              <a:buNone/>
            </a:pPr>
            <a:r>
              <a:rPr altLang="en-US" sz="3200" b="1"/>
              <a:t>Earn Value Rules</a:t>
            </a:r>
          </a:p>
        </p:txBody>
      </p:sp>
      <p:sp>
        <p:nvSpPr>
          <p:cNvPr id="366595" name="Content Placeholder 8"/>
          <p:cNvSpPr>
            <a:spLocks noGrp="1"/>
          </p:cNvSpPr>
          <p:nvPr>
            <p:ph idx="1"/>
          </p:nvPr>
        </p:nvSpPr>
        <p:spPr>
          <a:xfrm>
            <a:off x="457200" y="990600"/>
            <a:ext cx="8229600" cy="5105400"/>
          </a:xfrm>
        </p:spPr>
        <p:txBody>
          <a:bodyPr/>
          <a:lstStyle/>
          <a:p>
            <a:r>
              <a:rPr lang="en-US" altLang="en-US"/>
              <a:t>0%   - 100%</a:t>
            </a:r>
          </a:p>
          <a:p>
            <a:r>
              <a:rPr lang="en-US" altLang="en-US"/>
              <a:t>50% -  50%</a:t>
            </a:r>
          </a:p>
          <a:p>
            <a:r>
              <a:rPr lang="en-US" altLang="en-US"/>
              <a:t>20% -  80%</a:t>
            </a:r>
          </a:p>
          <a:p>
            <a:r>
              <a:rPr lang="en-US" altLang="en-US"/>
              <a:t>25% -  75%</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65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A47972-A9E0-4C24-B798-6F83864FAF51}" type="slidenum">
              <a:rPr lang="en-US" altLang="en-US" sz="1200" smtClean="0">
                <a:solidFill>
                  <a:srgbClr val="898989"/>
                </a:solidFill>
              </a:rPr>
              <a:pPr>
                <a:spcBef>
                  <a:spcPct val="0"/>
                </a:spcBef>
                <a:buFontTx/>
                <a:buNone/>
              </a:pPr>
              <a:t>206</a:t>
            </a:fld>
            <a:endParaRPr lang="en-US" altLang="en-US" sz="1200">
              <a:solidFill>
                <a:srgbClr val="898989"/>
              </a:solidFill>
            </a:endParaRPr>
          </a:p>
        </p:txBody>
      </p:sp>
    </p:spTree>
    <p:extLst>
      <p:ext uri="{BB962C8B-B14F-4D97-AF65-F5344CB8AC3E}">
        <p14:creationId xmlns:p14="http://schemas.microsoft.com/office/powerpoint/2010/main" val="23843330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ext Box 4"/>
          <p:cNvSpPr txBox="1">
            <a:spLocks noChangeArrowheads="1"/>
          </p:cNvSpPr>
          <p:nvPr/>
        </p:nvSpPr>
        <p:spPr bwMode="auto">
          <a:xfrm>
            <a:off x="512763" y="3760788"/>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Cost</a:t>
            </a:r>
          </a:p>
        </p:txBody>
      </p:sp>
      <p:grpSp>
        <p:nvGrpSpPr>
          <p:cNvPr id="368643" name="Group 5"/>
          <p:cNvGrpSpPr>
            <a:grpSpLocks/>
          </p:cNvGrpSpPr>
          <p:nvPr/>
        </p:nvGrpSpPr>
        <p:grpSpPr bwMode="auto">
          <a:xfrm>
            <a:off x="900113" y="1828800"/>
            <a:ext cx="7343775" cy="4424363"/>
            <a:chOff x="567" y="1152"/>
            <a:chExt cx="4626" cy="2787"/>
          </a:xfrm>
        </p:grpSpPr>
        <p:sp>
          <p:nvSpPr>
            <p:cNvPr id="368647" name="Line 6"/>
            <p:cNvSpPr>
              <a:spLocks noChangeShapeType="1"/>
            </p:cNvSpPr>
            <p:nvPr/>
          </p:nvSpPr>
          <p:spPr bwMode="auto">
            <a:xfrm>
              <a:off x="2699" y="1425"/>
              <a:ext cx="0" cy="2229"/>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Text Box 7"/>
            <p:cNvSpPr txBox="1">
              <a:spLocks noChangeArrowheads="1"/>
            </p:cNvSpPr>
            <p:nvPr/>
          </p:nvSpPr>
          <p:spPr bwMode="auto">
            <a:xfrm>
              <a:off x="3379" y="2953"/>
              <a:ext cx="1157" cy="213"/>
            </a:xfrm>
            <a:prstGeom prst="rect">
              <a:avLst/>
            </a:prstGeom>
            <a:noFill/>
            <a:ln w="9525">
              <a:solidFill>
                <a:schemeClr val="tx1">
                  <a:lumMod val="75000"/>
                </a:schemeClr>
              </a:solidFill>
              <a:miter lim="800000"/>
              <a:headEnd/>
              <a:tailEnd/>
            </a:ln>
          </p:spPr>
          <p:txBody>
            <a:bodyPr wrap="none">
              <a:spAutoFit/>
            </a:bodyPr>
            <a:lstStyle/>
            <a:p>
              <a:pPr>
                <a:defRPr/>
              </a:pPr>
              <a:r>
                <a:rPr lang="en-US" sz="1600" b="1">
                  <a:solidFill>
                    <a:schemeClr val="tx1">
                      <a:lumMod val="75000"/>
                    </a:schemeClr>
                  </a:solidFill>
                  <a:latin typeface="Arial" charset="0"/>
                </a:rPr>
                <a:t>Progress Review</a:t>
              </a:r>
            </a:p>
          </p:txBody>
        </p:sp>
        <p:sp>
          <p:nvSpPr>
            <p:cNvPr id="368649" name="Text Box 8"/>
            <p:cNvSpPr txBox="1">
              <a:spLocks noChangeArrowheads="1"/>
            </p:cNvSpPr>
            <p:nvPr/>
          </p:nvSpPr>
          <p:spPr bwMode="auto">
            <a:xfrm>
              <a:off x="2744" y="3689"/>
              <a:ext cx="4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Time</a:t>
              </a:r>
            </a:p>
          </p:txBody>
        </p:sp>
        <p:sp>
          <p:nvSpPr>
            <p:cNvPr id="12298" name="Freeform 9"/>
            <p:cNvSpPr>
              <a:spLocks/>
            </p:cNvSpPr>
            <p:nvPr/>
          </p:nvSpPr>
          <p:spPr bwMode="auto">
            <a:xfrm>
              <a:off x="1111" y="1560"/>
              <a:ext cx="3266" cy="2094"/>
            </a:xfrm>
            <a:custGeom>
              <a:avLst/>
              <a:gdLst>
                <a:gd name="T0" fmla="*/ 0 w 3266"/>
                <a:gd name="T1" fmla="*/ 2094 h 2094"/>
                <a:gd name="T2" fmla="*/ 91 w 3266"/>
                <a:gd name="T3" fmla="*/ 2049 h 2094"/>
                <a:gd name="T4" fmla="*/ 544 w 3266"/>
                <a:gd name="T5" fmla="*/ 1913 h 2094"/>
                <a:gd name="T6" fmla="*/ 1270 w 3266"/>
                <a:gd name="T7" fmla="*/ 1323 h 2094"/>
                <a:gd name="T8" fmla="*/ 1769 w 3266"/>
                <a:gd name="T9" fmla="*/ 779 h 2094"/>
                <a:gd name="T10" fmla="*/ 2313 w 3266"/>
                <a:gd name="T11" fmla="*/ 325 h 2094"/>
                <a:gd name="T12" fmla="*/ 3039 w 3266"/>
                <a:gd name="T13" fmla="*/ 53 h 2094"/>
                <a:gd name="T14" fmla="*/ 3266 w 3266"/>
                <a:gd name="T15" fmla="*/ 8 h 2094"/>
                <a:gd name="T16" fmla="*/ 0 60000 65536"/>
                <a:gd name="T17" fmla="*/ 0 60000 65536"/>
                <a:gd name="T18" fmla="*/ 0 60000 65536"/>
                <a:gd name="T19" fmla="*/ 0 60000 65536"/>
                <a:gd name="T20" fmla="*/ 0 60000 65536"/>
                <a:gd name="T21" fmla="*/ 0 60000 65536"/>
                <a:gd name="T22" fmla="*/ 0 60000 65536"/>
                <a:gd name="T23" fmla="*/ 0 60000 65536"/>
                <a:gd name="T24" fmla="*/ 0 w 3266"/>
                <a:gd name="T25" fmla="*/ 0 h 2094"/>
                <a:gd name="T26" fmla="*/ 3266 w 3266"/>
                <a:gd name="T27" fmla="*/ 2094 h 20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6" h="2094">
                  <a:moveTo>
                    <a:pt x="0" y="2094"/>
                  </a:moveTo>
                  <a:cubicBezTo>
                    <a:pt x="0" y="2086"/>
                    <a:pt x="0" y="2079"/>
                    <a:pt x="91" y="2049"/>
                  </a:cubicBezTo>
                  <a:cubicBezTo>
                    <a:pt x="182" y="2019"/>
                    <a:pt x="348" y="2034"/>
                    <a:pt x="544" y="1913"/>
                  </a:cubicBezTo>
                  <a:cubicBezTo>
                    <a:pt x="740" y="1792"/>
                    <a:pt x="1066" y="1512"/>
                    <a:pt x="1270" y="1323"/>
                  </a:cubicBezTo>
                  <a:cubicBezTo>
                    <a:pt x="1474" y="1134"/>
                    <a:pt x="1595" y="945"/>
                    <a:pt x="1769" y="779"/>
                  </a:cubicBezTo>
                  <a:cubicBezTo>
                    <a:pt x="1943" y="613"/>
                    <a:pt x="2101" y="446"/>
                    <a:pt x="2313" y="325"/>
                  </a:cubicBezTo>
                  <a:cubicBezTo>
                    <a:pt x="2525" y="204"/>
                    <a:pt x="2880" y="106"/>
                    <a:pt x="3039" y="53"/>
                  </a:cubicBezTo>
                  <a:cubicBezTo>
                    <a:pt x="3198" y="0"/>
                    <a:pt x="3232" y="4"/>
                    <a:pt x="3266" y="8"/>
                  </a:cubicBezTo>
                </a:path>
              </a:pathLst>
            </a:custGeom>
            <a:noFill/>
            <a:ln w="571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12299" name="Freeform 10"/>
            <p:cNvSpPr>
              <a:spLocks/>
            </p:cNvSpPr>
            <p:nvPr/>
          </p:nvSpPr>
          <p:spPr bwMode="auto">
            <a:xfrm>
              <a:off x="1111" y="2021"/>
              <a:ext cx="1588" cy="1588"/>
            </a:xfrm>
            <a:custGeom>
              <a:avLst/>
              <a:gdLst>
                <a:gd name="T0" fmla="*/ 0 w 1588"/>
                <a:gd name="T1" fmla="*/ 1588 h 1588"/>
                <a:gd name="T2" fmla="*/ 454 w 1588"/>
                <a:gd name="T3" fmla="*/ 1407 h 1588"/>
                <a:gd name="T4" fmla="*/ 998 w 1588"/>
                <a:gd name="T5" fmla="*/ 953 h 1588"/>
                <a:gd name="T6" fmla="*/ 1406 w 1588"/>
                <a:gd name="T7" fmla="*/ 363 h 1588"/>
                <a:gd name="T8" fmla="*/ 1588 w 1588"/>
                <a:gd name="T9" fmla="*/ 0 h 1588"/>
                <a:gd name="T10" fmla="*/ 0 60000 65536"/>
                <a:gd name="T11" fmla="*/ 0 60000 65536"/>
                <a:gd name="T12" fmla="*/ 0 60000 65536"/>
                <a:gd name="T13" fmla="*/ 0 60000 65536"/>
                <a:gd name="T14" fmla="*/ 0 60000 65536"/>
                <a:gd name="T15" fmla="*/ 0 w 1588"/>
                <a:gd name="T16" fmla="*/ 0 h 1588"/>
                <a:gd name="T17" fmla="*/ 1588 w 1588"/>
                <a:gd name="T18" fmla="*/ 1588 h 1588"/>
              </a:gdLst>
              <a:ahLst/>
              <a:cxnLst>
                <a:cxn ang="T10">
                  <a:pos x="T0" y="T1"/>
                </a:cxn>
                <a:cxn ang="T11">
                  <a:pos x="T2" y="T3"/>
                </a:cxn>
                <a:cxn ang="T12">
                  <a:pos x="T4" y="T5"/>
                </a:cxn>
                <a:cxn ang="T13">
                  <a:pos x="T6" y="T7"/>
                </a:cxn>
                <a:cxn ang="T14">
                  <a:pos x="T8" y="T9"/>
                </a:cxn>
              </a:cxnLst>
              <a:rect l="T15" t="T16" r="T17" b="T18"/>
              <a:pathLst>
                <a:path w="1588" h="1588">
                  <a:moveTo>
                    <a:pt x="0" y="1588"/>
                  </a:moveTo>
                  <a:cubicBezTo>
                    <a:pt x="144" y="1550"/>
                    <a:pt x="288" y="1513"/>
                    <a:pt x="454" y="1407"/>
                  </a:cubicBezTo>
                  <a:cubicBezTo>
                    <a:pt x="620" y="1301"/>
                    <a:pt x="839" y="1127"/>
                    <a:pt x="998" y="953"/>
                  </a:cubicBezTo>
                  <a:cubicBezTo>
                    <a:pt x="1157" y="779"/>
                    <a:pt x="1308" y="522"/>
                    <a:pt x="1406" y="363"/>
                  </a:cubicBezTo>
                  <a:cubicBezTo>
                    <a:pt x="1504" y="204"/>
                    <a:pt x="1546" y="102"/>
                    <a:pt x="1588" y="0"/>
                  </a:cubicBezTo>
                </a:path>
              </a:pathLst>
            </a:custGeom>
            <a:noFill/>
            <a:ln w="444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368652" name="Freeform 11"/>
            <p:cNvSpPr>
              <a:spLocks/>
            </p:cNvSpPr>
            <p:nvPr/>
          </p:nvSpPr>
          <p:spPr bwMode="auto">
            <a:xfrm>
              <a:off x="1156" y="2883"/>
              <a:ext cx="1543" cy="726"/>
            </a:xfrm>
            <a:custGeom>
              <a:avLst/>
              <a:gdLst>
                <a:gd name="T0" fmla="*/ 0 w 1543"/>
                <a:gd name="T1" fmla="*/ 726 h 726"/>
                <a:gd name="T2" fmla="*/ 499 w 1543"/>
                <a:gd name="T3" fmla="*/ 681 h 726"/>
                <a:gd name="T4" fmla="*/ 1044 w 1543"/>
                <a:gd name="T5" fmla="*/ 454 h 726"/>
                <a:gd name="T6" fmla="*/ 1543 w 1543"/>
                <a:gd name="T7" fmla="*/ 0 h 726"/>
                <a:gd name="T8" fmla="*/ 0 60000 65536"/>
                <a:gd name="T9" fmla="*/ 0 60000 65536"/>
                <a:gd name="T10" fmla="*/ 0 60000 65536"/>
                <a:gd name="T11" fmla="*/ 0 60000 65536"/>
                <a:gd name="T12" fmla="*/ 0 w 1543"/>
                <a:gd name="T13" fmla="*/ 0 h 726"/>
                <a:gd name="T14" fmla="*/ 1543 w 1543"/>
                <a:gd name="T15" fmla="*/ 726 h 726"/>
              </a:gdLst>
              <a:ahLst/>
              <a:cxnLst>
                <a:cxn ang="T8">
                  <a:pos x="T0" y="T1"/>
                </a:cxn>
                <a:cxn ang="T9">
                  <a:pos x="T2" y="T3"/>
                </a:cxn>
                <a:cxn ang="T10">
                  <a:pos x="T4" y="T5"/>
                </a:cxn>
                <a:cxn ang="T11">
                  <a:pos x="T6" y="T7"/>
                </a:cxn>
              </a:cxnLst>
              <a:rect l="T12" t="T13" r="T14" b="T15"/>
              <a:pathLst>
                <a:path w="1543" h="726">
                  <a:moveTo>
                    <a:pt x="0" y="726"/>
                  </a:moveTo>
                  <a:cubicBezTo>
                    <a:pt x="162" y="726"/>
                    <a:pt x="325" y="726"/>
                    <a:pt x="499" y="681"/>
                  </a:cubicBezTo>
                  <a:cubicBezTo>
                    <a:pt x="673" y="636"/>
                    <a:pt x="870" y="567"/>
                    <a:pt x="1044" y="454"/>
                  </a:cubicBezTo>
                  <a:cubicBezTo>
                    <a:pt x="1218" y="341"/>
                    <a:pt x="1380" y="170"/>
                    <a:pt x="1543" y="0"/>
                  </a:cubicBezTo>
                </a:path>
              </a:pathLst>
            </a:cu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8653" name="Group 12"/>
            <p:cNvGrpSpPr>
              <a:grpSpLocks/>
            </p:cNvGrpSpPr>
            <p:nvPr/>
          </p:nvGrpSpPr>
          <p:grpSpPr bwMode="auto">
            <a:xfrm>
              <a:off x="3253" y="1379"/>
              <a:ext cx="454" cy="363"/>
              <a:chOff x="1383" y="2750"/>
              <a:chExt cx="226" cy="317"/>
            </a:xfrm>
          </p:grpSpPr>
          <p:sp>
            <p:nvSpPr>
              <p:cNvPr id="12327" name="Line 13"/>
              <p:cNvSpPr>
                <a:spLocks noChangeShapeType="1"/>
              </p:cNvSpPr>
              <p:nvPr/>
            </p:nvSpPr>
            <p:spPr bwMode="auto">
              <a:xfrm>
                <a:off x="1383" y="2886"/>
                <a:ext cx="226" cy="181"/>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80" name="Line 14"/>
              <p:cNvSpPr>
                <a:spLocks noChangeShapeType="1"/>
              </p:cNvSpPr>
              <p:nvPr/>
            </p:nvSpPr>
            <p:spPr bwMode="auto">
              <a:xfrm flipV="1">
                <a:off x="1383" y="2750"/>
                <a:ext cx="0" cy="136"/>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2" name="Line 15"/>
            <p:cNvSpPr>
              <a:spLocks noChangeShapeType="1"/>
            </p:cNvSpPr>
            <p:nvPr/>
          </p:nvSpPr>
          <p:spPr bwMode="auto">
            <a:xfrm flipH="1" flipV="1">
              <a:off x="1927" y="3473"/>
              <a:ext cx="68" cy="136"/>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55" name="Line 16"/>
            <p:cNvSpPr>
              <a:spLocks noChangeShapeType="1"/>
            </p:cNvSpPr>
            <p:nvPr/>
          </p:nvSpPr>
          <p:spPr bwMode="auto">
            <a:xfrm>
              <a:off x="1995" y="3609"/>
              <a:ext cx="159"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Text Box 17"/>
            <p:cNvSpPr txBox="1">
              <a:spLocks noChangeArrowheads="1"/>
            </p:cNvSpPr>
            <p:nvPr/>
          </p:nvSpPr>
          <p:spPr bwMode="auto">
            <a:xfrm>
              <a:off x="1992" y="3408"/>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EV</a:t>
              </a:r>
            </a:p>
          </p:txBody>
        </p:sp>
        <p:sp>
          <p:nvSpPr>
            <p:cNvPr id="12305" name="Text Box 18"/>
            <p:cNvSpPr txBox="1">
              <a:spLocks noChangeArrowheads="1"/>
            </p:cNvSpPr>
            <p:nvPr/>
          </p:nvSpPr>
          <p:spPr bwMode="auto">
            <a:xfrm>
              <a:off x="3072" y="115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PV</a:t>
              </a:r>
            </a:p>
          </p:txBody>
        </p:sp>
        <p:sp>
          <p:nvSpPr>
            <p:cNvPr id="12306" name="Text Box 19"/>
            <p:cNvSpPr txBox="1">
              <a:spLocks noChangeArrowheads="1"/>
            </p:cNvSpPr>
            <p:nvPr/>
          </p:nvSpPr>
          <p:spPr bwMode="auto">
            <a:xfrm>
              <a:off x="1837" y="217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AC</a:t>
              </a:r>
            </a:p>
          </p:txBody>
        </p:sp>
        <p:grpSp>
          <p:nvGrpSpPr>
            <p:cNvPr id="368659" name="Group 20"/>
            <p:cNvGrpSpPr>
              <a:grpSpLocks/>
            </p:cNvGrpSpPr>
            <p:nvPr/>
          </p:nvGrpSpPr>
          <p:grpSpPr bwMode="auto">
            <a:xfrm>
              <a:off x="2381" y="2883"/>
              <a:ext cx="318" cy="771"/>
              <a:chOff x="2381" y="2568"/>
              <a:chExt cx="318" cy="771"/>
            </a:xfrm>
          </p:grpSpPr>
          <p:sp>
            <p:nvSpPr>
              <p:cNvPr id="368677" name="Line 21"/>
              <p:cNvSpPr>
                <a:spLocks noChangeShapeType="1"/>
              </p:cNvSpPr>
              <p:nvPr/>
            </p:nvSpPr>
            <p:spPr bwMode="auto">
              <a:xfrm flipH="1">
                <a:off x="2381" y="2568"/>
                <a:ext cx="318"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8678" name="Line 22"/>
              <p:cNvSpPr>
                <a:spLocks noChangeShapeType="1"/>
              </p:cNvSpPr>
              <p:nvPr/>
            </p:nvSpPr>
            <p:spPr bwMode="auto">
              <a:xfrm>
                <a:off x="2381" y="2568"/>
                <a:ext cx="0" cy="771"/>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8" name="Line 23"/>
            <p:cNvSpPr>
              <a:spLocks noChangeShapeType="1"/>
            </p:cNvSpPr>
            <p:nvPr/>
          </p:nvSpPr>
          <p:spPr bwMode="auto">
            <a:xfrm>
              <a:off x="2381" y="3518"/>
              <a:ext cx="318" cy="0"/>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09" name="Line 24"/>
            <p:cNvSpPr>
              <a:spLocks noChangeShapeType="1"/>
            </p:cNvSpPr>
            <p:nvPr/>
          </p:nvSpPr>
          <p:spPr bwMode="auto">
            <a:xfrm flipH="1">
              <a:off x="2699" y="3065"/>
              <a:ext cx="635" cy="0"/>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62" name="Line 25"/>
            <p:cNvSpPr>
              <a:spLocks noChangeShapeType="1"/>
            </p:cNvSpPr>
            <p:nvPr/>
          </p:nvSpPr>
          <p:spPr bwMode="auto">
            <a:xfrm>
              <a:off x="2699" y="2883"/>
              <a:ext cx="1451"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1" name="Line 26"/>
            <p:cNvSpPr>
              <a:spLocks noChangeShapeType="1"/>
            </p:cNvSpPr>
            <p:nvPr/>
          </p:nvSpPr>
          <p:spPr bwMode="auto">
            <a:xfrm>
              <a:off x="2699" y="2021"/>
              <a:ext cx="1451" cy="0"/>
            </a:xfrm>
            <a:prstGeom prst="line">
              <a:avLst/>
            </a:prstGeom>
            <a:noFill/>
            <a:ln w="44450">
              <a:solidFill>
                <a:schemeClr val="tx1">
                  <a:lumMod val="75000"/>
                </a:schemeClr>
              </a:solidFill>
              <a:prstDash val="dash"/>
              <a:round/>
              <a:headEnd/>
              <a:tailEnd/>
            </a:ln>
          </p:spPr>
          <p:txBody>
            <a:bodyPr/>
            <a:lstStyle/>
            <a:p>
              <a:pPr>
                <a:defRPr/>
              </a:pPr>
              <a:endParaRPr lang="en-IN">
                <a:solidFill>
                  <a:schemeClr val="tx1">
                    <a:lumMod val="75000"/>
                  </a:schemeClr>
                </a:solidFill>
                <a:latin typeface="Arial" charset="0"/>
              </a:endParaRPr>
            </a:p>
          </p:txBody>
        </p:sp>
        <p:sp>
          <p:nvSpPr>
            <p:cNvPr id="368664" name="Line 27"/>
            <p:cNvSpPr>
              <a:spLocks noChangeShapeType="1"/>
            </p:cNvSpPr>
            <p:nvPr/>
          </p:nvSpPr>
          <p:spPr bwMode="auto">
            <a:xfrm>
              <a:off x="2699" y="2566"/>
              <a:ext cx="544"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3" name="Line 28"/>
            <p:cNvSpPr>
              <a:spLocks noChangeShapeType="1"/>
            </p:cNvSpPr>
            <p:nvPr/>
          </p:nvSpPr>
          <p:spPr bwMode="auto">
            <a:xfrm>
              <a:off x="4105" y="2021"/>
              <a:ext cx="0" cy="862"/>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4" name="Line 29"/>
            <p:cNvSpPr>
              <a:spLocks noChangeShapeType="1"/>
            </p:cNvSpPr>
            <p:nvPr/>
          </p:nvSpPr>
          <p:spPr bwMode="auto">
            <a:xfrm>
              <a:off x="3243" y="2566"/>
              <a:ext cx="0" cy="317"/>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5" name="Text Box 30"/>
            <p:cNvSpPr txBox="1">
              <a:spLocks noChangeArrowheads="1"/>
            </p:cNvSpPr>
            <p:nvPr/>
          </p:nvSpPr>
          <p:spPr bwMode="auto">
            <a:xfrm>
              <a:off x="3334" y="2611"/>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SV</a:t>
              </a:r>
            </a:p>
          </p:txBody>
        </p:sp>
        <p:sp>
          <p:nvSpPr>
            <p:cNvPr id="12316" name="Text Box 31"/>
            <p:cNvSpPr txBox="1">
              <a:spLocks noChangeArrowheads="1"/>
            </p:cNvSpPr>
            <p:nvPr/>
          </p:nvSpPr>
          <p:spPr bwMode="auto">
            <a:xfrm>
              <a:off x="4150" y="2294"/>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CV</a:t>
              </a:r>
            </a:p>
          </p:txBody>
        </p:sp>
        <p:sp>
          <p:nvSpPr>
            <p:cNvPr id="368669" name="Line 32"/>
            <p:cNvSpPr>
              <a:spLocks noChangeShapeType="1"/>
            </p:cNvSpPr>
            <p:nvPr/>
          </p:nvSpPr>
          <p:spPr bwMode="auto">
            <a:xfrm>
              <a:off x="839" y="3654"/>
              <a:ext cx="4354"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33"/>
            <p:cNvSpPr>
              <a:spLocks noChangeShapeType="1"/>
            </p:cNvSpPr>
            <p:nvPr/>
          </p:nvSpPr>
          <p:spPr bwMode="auto">
            <a:xfrm flipV="1">
              <a:off x="839" y="1432"/>
              <a:ext cx="0" cy="2222"/>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nvGrpSpPr>
            <p:cNvPr id="368671" name="Group 34"/>
            <p:cNvGrpSpPr>
              <a:grpSpLocks/>
            </p:cNvGrpSpPr>
            <p:nvPr/>
          </p:nvGrpSpPr>
          <p:grpSpPr bwMode="auto">
            <a:xfrm>
              <a:off x="2018" y="2430"/>
              <a:ext cx="226" cy="317"/>
              <a:chOff x="1383" y="2750"/>
              <a:chExt cx="226" cy="317"/>
            </a:xfrm>
          </p:grpSpPr>
          <p:sp>
            <p:nvSpPr>
              <p:cNvPr id="368675" name="Line 35"/>
              <p:cNvSpPr>
                <a:spLocks noChangeShapeType="1"/>
              </p:cNvSpPr>
              <p:nvPr/>
            </p:nvSpPr>
            <p:spPr bwMode="auto">
              <a:xfrm>
                <a:off x="1383" y="2886"/>
                <a:ext cx="226" cy="181"/>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324" name="Line 36"/>
              <p:cNvSpPr>
                <a:spLocks noChangeShapeType="1"/>
              </p:cNvSpPr>
              <p:nvPr/>
            </p:nvSpPr>
            <p:spPr bwMode="auto">
              <a:xfrm flipV="1">
                <a:off x="1383" y="2750"/>
                <a:ext cx="0" cy="136"/>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sp>
          <p:nvSpPr>
            <p:cNvPr id="12320" name="Text Box 37"/>
            <p:cNvSpPr txBox="1">
              <a:spLocks noChangeArrowheads="1"/>
            </p:cNvSpPr>
            <p:nvPr/>
          </p:nvSpPr>
          <p:spPr bwMode="auto">
            <a:xfrm>
              <a:off x="2426" y="3236"/>
              <a:ext cx="408" cy="19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l-GR" sz="1400" b="1">
                  <a:solidFill>
                    <a:schemeClr val="tx1">
                      <a:lumMod val="75000"/>
                    </a:schemeClr>
                  </a:solidFill>
                  <a:latin typeface="Arial" charset="0"/>
                </a:rPr>
                <a:t>Δ</a:t>
              </a:r>
              <a:r>
                <a:rPr lang="en-US" sz="1400" b="1">
                  <a:solidFill>
                    <a:schemeClr val="tx1">
                      <a:lumMod val="75000"/>
                    </a:schemeClr>
                  </a:solidFill>
                  <a:latin typeface="Arial" charset="0"/>
                </a:rPr>
                <a:t>T</a:t>
              </a:r>
            </a:p>
          </p:txBody>
        </p:sp>
        <p:sp>
          <p:nvSpPr>
            <p:cNvPr id="368673" name="Line 38"/>
            <p:cNvSpPr>
              <a:spLocks noChangeShapeType="1"/>
            </p:cNvSpPr>
            <p:nvPr/>
          </p:nvSpPr>
          <p:spPr bwMode="auto">
            <a:xfrm flipV="1">
              <a:off x="3334" y="3836"/>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68674" name="Line 39"/>
            <p:cNvSpPr>
              <a:spLocks noChangeShapeType="1"/>
            </p:cNvSpPr>
            <p:nvPr/>
          </p:nvSpPr>
          <p:spPr bwMode="auto">
            <a:xfrm rot="-5400000">
              <a:off x="249" y="2022"/>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368644" name="Rectangle 2"/>
          <p:cNvSpPr>
            <a:spLocks noGrp="1" noChangeArrowheads="1"/>
          </p:cNvSpPr>
          <p:nvPr>
            <p:ph type="title"/>
          </p:nvPr>
        </p:nvSpPr>
        <p:spPr>
          <a:xfrm>
            <a:off x="0" y="0"/>
            <a:ext cx="9144000" cy="838200"/>
          </a:xfrm>
        </p:spPr>
        <p:txBody>
          <a:bodyPr/>
          <a:lstStyle/>
          <a:p>
            <a:pPr>
              <a:buFont typeface="Wingdings" panose="05000000000000000000" pitchFamily="2" charset="2"/>
              <a:buNone/>
            </a:pPr>
            <a:r>
              <a:rPr altLang="en-US" sz="3000" b="1"/>
              <a:t>Earned Value Management – S Curve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64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1C5723-462F-49EC-B199-A9302545BCDC}" type="slidenum">
              <a:rPr lang="en-US" altLang="en-US" sz="1200" smtClean="0">
                <a:solidFill>
                  <a:srgbClr val="898989"/>
                </a:solidFill>
              </a:rPr>
              <a:pPr>
                <a:spcBef>
                  <a:spcPct val="0"/>
                </a:spcBef>
                <a:buFontTx/>
                <a:buNone/>
              </a:pPr>
              <a:t>207</a:t>
            </a:fld>
            <a:endParaRPr lang="en-US" altLang="en-US" sz="1200">
              <a:solidFill>
                <a:srgbClr val="898989"/>
              </a:solidFill>
            </a:endParaRPr>
          </a:p>
        </p:txBody>
      </p:sp>
    </p:spTree>
    <p:extLst>
      <p:ext uri="{BB962C8B-B14F-4D97-AF65-F5344CB8AC3E}">
        <p14:creationId xmlns:p14="http://schemas.microsoft.com/office/powerpoint/2010/main" val="20014880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62025"/>
            <a:ext cx="818356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0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EF332B-B690-4E5B-A986-1CD32E7265E7}" type="slidenum">
              <a:rPr lang="en-US" altLang="en-US" sz="1200" smtClean="0">
                <a:solidFill>
                  <a:srgbClr val="898989"/>
                </a:solidFill>
              </a:rPr>
              <a:pPr>
                <a:spcBef>
                  <a:spcPct val="0"/>
                </a:spcBef>
                <a:buFontTx/>
                <a:buNone/>
              </a:pPr>
              <a:t>208</a:t>
            </a:fld>
            <a:endParaRPr lang="en-US" altLang="en-US" sz="1200">
              <a:solidFill>
                <a:srgbClr val="898989"/>
              </a:solidFill>
            </a:endParaRPr>
          </a:p>
        </p:txBody>
      </p:sp>
    </p:spTree>
    <p:extLst>
      <p:ext uri="{BB962C8B-B14F-4D97-AF65-F5344CB8AC3E}">
        <p14:creationId xmlns:p14="http://schemas.microsoft.com/office/powerpoint/2010/main" val="18451112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3026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2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FC7B9A-FE81-4012-9E20-60A22F8499C8}" type="slidenum">
              <a:rPr lang="en-US" altLang="en-US" sz="1200" smtClean="0">
                <a:solidFill>
                  <a:srgbClr val="898989"/>
                </a:solidFill>
              </a:rPr>
              <a:pPr>
                <a:spcBef>
                  <a:spcPct val="0"/>
                </a:spcBef>
                <a:buFontTx/>
                <a:buNone/>
              </a:pPr>
              <a:t>209</a:t>
            </a:fld>
            <a:endParaRPr lang="en-US" altLang="en-US" sz="1200">
              <a:solidFill>
                <a:srgbClr val="898989"/>
              </a:solidFill>
            </a:endParaRPr>
          </a:p>
        </p:txBody>
      </p:sp>
    </p:spTree>
    <p:extLst>
      <p:ext uri="{BB962C8B-B14F-4D97-AF65-F5344CB8AC3E}">
        <p14:creationId xmlns:p14="http://schemas.microsoft.com/office/powerpoint/2010/main" val="1020278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a:t>
            </a:r>
          </a:p>
        </p:txBody>
      </p:sp>
      <p:sp>
        <p:nvSpPr>
          <p:cNvPr id="3481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34820" name="Title 3"/>
          <p:cNvSpPr>
            <a:spLocks noGrp="1"/>
          </p:cNvSpPr>
          <p:nvPr>
            <p:ph type="title"/>
          </p:nvPr>
        </p:nvSpPr>
        <p:spPr/>
        <p:txBody>
          <a:bodyPr/>
          <a:lstStyle/>
          <a:p>
            <a:r>
              <a:rPr altLang="en-US" dirty="0"/>
              <a:t>Project Management</a:t>
            </a:r>
          </a:p>
        </p:txBody>
      </p:sp>
      <p:sp>
        <p:nvSpPr>
          <p:cNvPr id="34821" name="Content Placeholder 4"/>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dirty="0">
                <a:ea typeface="Microsoft YaHei" panose="020B0503020204020204" pitchFamily="34" charset="-122"/>
              </a:rPr>
              <a:t>	The application of </a:t>
            </a:r>
            <a:r>
              <a:rPr lang="en-US" altLang="en-US" b="1" dirty="0">
                <a:ea typeface="Microsoft YaHei" panose="020B0503020204020204" pitchFamily="34" charset="-122"/>
              </a:rPr>
              <a:t>knowledge</a:t>
            </a:r>
            <a:r>
              <a:rPr lang="en-US" altLang="en-US" dirty="0">
                <a:ea typeface="Microsoft YaHei" panose="020B0503020204020204" pitchFamily="34" charset="-122"/>
              </a:rPr>
              <a:t>, </a:t>
            </a:r>
            <a:r>
              <a:rPr lang="en-US" altLang="en-US" b="1" dirty="0">
                <a:ea typeface="Microsoft YaHei" panose="020B0503020204020204" pitchFamily="34" charset="-122"/>
              </a:rPr>
              <a:t>skills</a:t>
            </a:r>
            <a:r>
              <a:rPr lang="en-US" altLang="en-US" dirty="0">
                <a:ea typeface="Microsoft YaHei" panose="020B0503020204020204" pitchFamily="34" charset="-122"/>
              </a:rPr>
              <a:t>, </a:t>
            </a:r>
            <a:r>
              <a:rPr lang="en-US" altLang="en-US" b="1" dirty="0">
                <a:ea typeface="Microsoft YaHei" panose="020B0503020204020204" pitchFamily="34" charset="-122"/>
              </a:rPr>
              <a:t>tools</a:t>
            </a:r>
            <a:r>
              <a:rPr lang="en-US" altLang="en-US" dirty="0">
                <a:ea typeface="Microsoft YaHei" panose="020B0503020204020204" pitchFamily="34" charset="-122"/>
              </a:rPr>
              <a:t> and</a:t>
            </a:r>
            <a:br>
              <a:rPr lang="en-US" altLang="en-US" dirty="0">
                <a:ea typeface="Microsoft YaHei" panose="020B0503020204020204" pitchFamily="34" charset="-122"/>
              </a:rPr>
            </a:br>
            <a:r>
              <a:rPr lang="en-US" altLang="en-US" b="1" dirty="0">
                <a:ea typeface="Microsoft YaHei" panose="020B0503020204020204" pitchFamily="34" charset="-122"/>
              </a:rPr>
              <a:t>techniques</a:t>
            </a:r>
            <a:r>
              <a:rPr lang="en-US" altLang="en-US" dirty="0">
                <a:ea typeface="Microsoft YaHei" panose="020B0503020204020204" pitchFamily="34" charset="-122"/>
              </a:rPr>
              <a:t> to project activities in order to </a:t>
            </a:r>
            <a:r>
              <a:rPr lang="en-US" altLang="en-US" b="1" dirty="0">
                <a:ea typeface="Microsoft YaHei" panose="020B0503020204020204" pitchFamily="34" charset="-122"/>
              </a:rPr>
              <a:t>meet</a:t>
            </a:r>
            <a:br>
              <a:rPr lang="en-US" altLang="en-US" b="1" dirty="0">
                <a:ea typeface="Microsoft YaHei" panose="020B0503020204020204" pitchFamily="34" charset="-122"/>
              </a:rPr>
            </a:br>
            <a:r>
              <a:rPr lang="en-US" altLang="en-US" dirty="0">
                <a:ea typeface="Microsoft YaHei" panose="020B0503020204020204" pitchFamily="34" charset="-122"/>
              </a:rPr>
              <a:t>the </a:t>
            </a:r>
            <a:r>
              <a:rPr lang="en-US" altLang="en-US" b="1" dirty="0">
                <a:ea typeface="Microsoft YaHei" panose="020B0503020204020204" pitchFamily="34" charset="-122"/>
              </a:rPr>
              <a:t>project requirements</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F0B11AC-F09C-4972-8C10-A0690FD2AD5D}" type="slidenum">
              <a:rPr lang="en-US" altLang="en-US" sz="1200" smtClean="0">
                <a:solidFill>
                  <a:srgbClr val="898989"/>
                </a:solidFill>
              </a:rPr>
              <a:pPr>
                <a:spcBef>
                  <a:spcPct val="0"/>
                </a:spcBef>
                <a:buFontTx/>
                <a:buNone/>
              </a:pPr>
              <a:t>21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996950"/>
            <a:ext cx="8734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7"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4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E135A-DC88-42B7-8540-7FB3890360B3}" type="slidenum">
              <a:rPr lang="en-US" altLang="en-US" sz="1200" smtClean="0">
                <a:solidFill>
                  <a:srgbClr val="898989"/>
                </a:solidFill>
              </a:rPr>
              <a:pPr>
                <a:spcBef>
                  <a:spcPct val="0"/>
                </a:spcBef>
                <a:buFontTx/>
                <a:buNone/>
              </a:pPr>
              <a:t>210</a:t>
            </a:fld>
            <a:endParaRPr lang="en-US" altLang="en-US" sz="1200">
              <a:solidFill>
                <a:srgbClr val="898989"/>
              </a:solidFill>
            </a:endParaRPr>
          </a:p>
        </p:txBody>
      </p:sp>
    </p:spTree>
    <p:extLst>
      <p:ext uri="{BB962C8B-B14F-4D97-AF65-F5344CB8AC3E}">
        <p14:creationId xmlns:p14="http://schemas.microsoft.com/office/powerpoint/2010/main" val="6043936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949325"/>
            <a:ext cx="84613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5"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6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B173FF-43BC-43D5-8DF1-6A45FBC84C66}" type="slidenum">
              <a:rPr lang="en-US" altLang="en-US" sz="1200" smtClean="0">
                <a:solidFill>
                  <a:srgbClr val="898989"/>
                </a:solidFill>
              </a:rPr>
              <a:pPr>
                <a:spcBef>
                  <a:spcPct val="0"/>
                </a:spcBef>
                <a:buFontTx/>
                <a:buNone/>
              </a:pPr>
              <a:t>211</a:t>
            </a:fld>
            <a:endParaRPr lang="en-US" altLang="en-US" sz="1200">
              <a:solidFill>
                <a:srgbClr val="898989"/>
              </a:solidFill>
            </a:endParaRPr>
          </a:p>
        </p:txBody>
      </p:sp>
    </p:spTree>
    <p:extLst>
      <p:ext uri="{BB962C8B-B14F-4D97-AF65-F5344CB8AC3E}">
        <p14:creationId xmlns:p14="http://schemas.microsoft.com/office/powerpoint/2010/main" val="22379663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p:cNvSpPr>
            <a:spLocks noGrp="1"/>
          </p:cNvSpPr>
          <p:nvPr>
            <p:ph type="title"/>
          </p:nvPr>
        </p:nvSpPr>
        <p:spPr/>
        <p:txBody>
          <a:bodyPr/>
          <a:lstStyle/>
          <a:p>
            <a:r>
              <a:rPr altLang="en-US"/>
              <a:t>EVM-Variances</a:t>
            </a:r>
          </a:p>
        </p:txBody>
      </p:sp>
      <p:sp>
        <p:nvSpPr>
          <p:cNvPr id="17411" name="Content Placeholder 2"/>
          <p:cNvSpPr>
            <a:spLocks noGrp="1"/>
          </p:cNvSpPr>
          <p:nvPr>
            <p:ph idx="1"/>
          </p:nvPr>
        </p:nvSpPr>
        <p:spPr>
          <a:xfrm>
            <a:off x="457200" y="990600"/>
            <a:ext cx="8229600" cy="5105400"/>
          </a:xfrm>
        </p:spPr>
        <p:txBody>
          <a:bodyPr>
            <a:normAutofit lnSpcReduction="10000"/>
          </a:bodyPr>
          <a:lstStyle/>
          <a:p>
            <a:pPr>
              <a:spcBef>
                <a:spcPct val="40000"/>
              </a:spcBef>
              <a:buFont typeface="Arial" panose="020B0604020202020204" pitchFamily="34" charset="0"/>
              <a:buNone/>
              <a:defRPr/>
            </a:pPr>
            <a:r>
              <a:rPr lang="en-US" sz="2800" b="1" i="1" dirty="0"/>
              <a:t>CV (Cost Variance) = EV- AC</a:t>
            </a:r>
            <a:endParaRPr lang="en-US" sz="2800" b="1" dirty="0"/>
          </a:p>
          <a:p>
            <a:pPr>
              <a:spcBef>
                <a:spcPct val="75000"/>
              </a:spcBef>
              <a:buFont typeface="Arial" panose="020B0604020202020204" pitchFamily="34" charset="0"/>
              <a:buNone/>
              <a:defRPr/>
            </a:pPr>
            <a:r>
              <a:rPr lang="en-US" sz="2800" dirty="0"/>
              <a:t>CV = 0 =&gt; the Project is proceeding as per plan on cost</a:t>
            </a:r>
          </a:p>
          <a:p>
            <a:pPr>
              <a:buFont typeface="Arial" panose="020B0604020202020204" pitchFamily="34" charset="0"/>
              <a:buNone/>
              <a:defRPr/>
            </a:pPr>
            <a:r>
              <a:rPr lang="en-US" sz="2800" dirty="0"/>
              <a:t>CV &lt; 0 =&gt; the Project is over budget</a:t>
            </a:r>
          </a:p>
          <a:p>
            <a:pPr>
              <a:buFont typeface="Arial" panose="020B0604020202020204" pitchFamily="34" charset="0"/>
              <a:buNone/>
              <a:defRPr/>
            </a:pPr>
            <a:r>
              <a:rPr lang="en-US" sz="2800" dirty="0"/>
              <a:t>CV &gt; 0 =&gt; the Project is under budget</a:t>
            </a:r>
          </a:p>
          <a:p>
            <a:pPr>
              <a:buFont typeface="Arial" panose="020B0604020202020204" pitchFamily="34" charset="0"/>
              <a:buNone/>
              <a:defRPr/>
            </a:pPr>
            <a:endParaRPr lang="en-US" sz="2800" dirty="0"/>
          </a:p>
          <a:p>
            <a:pPr>
              <a:spcBef>
                <a:spcPct val="40000"/>
              </a:spcBef>
              <a:buFont typeface="Arial" panose="020B0604020202020204" pitchFamily="34" charset="0"/>
              <a:buNone/>
              <a:defRPr/>
            </a:pPr>
            <a:r>
              <a:rPr lang="en-US" sz="2800" b="1" i="1" dirty="0"/>
              <a:t>SV (Schedule Variance) = EV- PV</a:t>
            </a:r>
          </a:p>
          <a:p>
            <a:pPr>
              <a:spcBef>
                <a:spcPct val="75000"/>
              </a:spcBef>
              <a:buFont typeface="Arial" panose="020B0604020202020204" pitchFamily="34" charset="0"/>
              <a:buNone/>
              <a:defRPr/>
            </a:pPr>
            <a:r>
              <a:rPr lang="en-US" sz="2800" i="1" dirty="0"/>
              <a:t>SV = 0 =&gt; the project is on plan, time-wise</a:t>
            </a:r>
          </a:p>
          <a:p>
            <a:pPr>
              <a:buFont typeface="Arial" panose="020B0604020202020204" pitchFamily="34" charset="0"/>
              <a:buNone/>
              <a:defRPr/>
            </a:pPr>
            <a:r>
              <a:rPr lang="en-US" sz="2800" i="1" dirty="0"/>
              <a:t>SV &lt; 0 =&gt; the project is BEHIND schedule</a:t>
            </a:r>
          </a:p>
          <a:p>
            <a:pPr>
              <a:buFont typeface="Arial" panose="020B0604020202020204" pitchFamily="34" charset="0"/>
              <a:buNone/>
              <a:defRPr/>
            </a:pPr>
            <a:r>
              <a:rPr lang="en-US" sz="2800" i="1" dirty="0"/>
              <a:t>SV &gt; 0 =&gt; the project is AHEAD of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88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C055F9-B6A5-4507-B7E0-A7A53A547425}" type="slidenum">
              <a:rPr lang="en-US" altLang="en-US" sz="1200" smtClean="0">
                <a:solidFill>
                  <a:srgbClr val="898989"/>
                </a:solidFill>
              </a:rPr>
              <a:pPr>
                <a:spcBef>
                  <a:spcPct val="0"/>
                </a:spcBef>
                <a:buFontTx/>
                <a:buNone/>
              </a:pPr>
              <a:t>212</a:t>
            </a:fld>
            <a:endParaRPr lang="en-US" altLang="en-US" sz="1200">
              <a:solidFill>
                <a:srgbClr val="898989"/>
              </a:solidFill>
            </a:endParaRPr>
          </a:p>
        </p:txBody>
      </p:sp>
    </p:spTree>
    <p:extLst>
      <p:ext uri="{BB962C8B-B14F-4D97-AF65-F5344CB8AC3E}">
        <p14:creationId xmlns:p14="http://schemas.microsoft.com/office/powerpoint/2010/main" val="25821774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4"/>
          <p:cNvSpPr>
            <a:spLocks noGrp="1"/>
          </p:cNvSpPr>
          <p:nvPr>
            <p:ph type="title"/>
          </p:nvPr>
        </p:nvSpPr>
        <p:spPr/>
        <p:txBody>
          <a:bodyPr/>
          <a:lstStyle/>
          <a:p>
            <a:r>
              <a:rPr altLang="en-US"/>
              <a:t>EVM- Indexes</a:t>
            </a:r>
          </a:p>
        </p:txBody>
      </p:sp>
      <p:sp>
        <p:nvSpPr>
          <p:cNvPr id="45059" name="Content Placeholder 2"/>
          <p:cNvSpPr>
            <a:spLocks noGrp="1"/>
          </p:cNvSpPr>
          <p:nvPr>
            <p:ph idx="1"/>
          </p:nvPr>
        </p:nvSpPr>
        <p:spPr>
          <a:xfrm>
            <a:off x="457200" y="990600"/>
            <a:ext cx="8229600" cy="5105400"/>
          </a:xfrm>
        </p:spPr>
        <p:txBody>
          <a:bodyPr>
            <a:normAutofit fontScale="77500" lnSpcReduction="20000"/>
          </a:bodyPr>
          <a:lstStyle/>
          <a:p>
            <a:pPr marL="0" indent="0">
              <a:lnSpc>
                <a:spcPct val="90000"/>
              </a:lnSpc>
              <a:spcBef>
                <a:spcPct val="40000"/>
              </a:spcBef>
              <a:buFont typeface="Arial" panose="020B0604020202020204" pitchFamily="34" charset="0"/>
              <a:buNone/>
              <a:defRPr/>
            </a:pPr>
            <a:r>
              <a:rPr lang="en-US" sz="3100" b="1" dirty="0"/>
              <a:t>CPI (Cost Performance Index) tells you how</a:t>
            </a:r>
            <a:r>
              <a:rPr lang="en-US" sz="3100" b="1" i="1" u="sng" dirty="0"/>
              <a:t> much worth of job</a:t>
            </a:r>
            <a:r>
              <a:rPr lang="en-US" sz="3100" b="1" dirty="0"/>
              <a:t> you are getting for every $ being spent. </a:t>
            </a:r>
          </a:p>
          <a:p>
            <a:pPr>
              <a:lnSpc>
                <a:spcPct val="90000"/>
              </a:lnSpc>
              <a:spcBef>
                <a:spcPct val="40000"/>
              </a:spcBef>
              <a:buFont typeface="Arial" panose="020B0604020202020204" pitchFamily="34" charset="0"/>
              <a:buNone/>
              <a:defRPr/>
            </a:pPr>
            <a:r>
              <a:rPr lang="en-US" sz="3100" b="1" i="1" dirty="0"/>
              <a:t>CPI = EV/AC</a:t>
            </a:r>
          </a:p>
          <a:p>
            <a:pPr>
              <a:lnSpc>
                <a:spcPct val="95000"/>
              </a:lnSpc>
              <a:spcBef>
                <a:spcPct val="50000"/>
              </a:spcBef>
              <a:buFont typeface="Arial" panose="020B0604020202020204" pitchFamily="34" charset="0"/>
              <a:buNone/>
              <a:defRPr/>
            </a:pPr>
            <a:r>
              <a:rPr lang="en-US" sz="3100" dirty="0"/>
              <a:t>CPI = 1 =&gt; the project is on plan, cost wise</a:t>
            </a:r>
          </a:p>
          <a:p>
            <a:pPr>
              <a:lnSpc>
                <a:spcPct val="90000"/>
              </a:lnSpc>
              <a:buFont typeface="Arial" panose="020B0604020202020204" pitchFamily="34" charset="0"/>
              <a:buNone/>
              <a:defRPr/>
            </a:pPr>
            <a:r>
              <a:rPr lang="en-US" sz="3100" dirty="0"/>
              <a:t>CPI &lt; 1 =&gt; the project is over budget or under performing</a:t>
            </a:r>
          </a:p>
          <a:p>
            <a:pPr>
              <a:lnSpc>
                <a:spcPct val="90000"/>
              </a:lnSpc>
              <a:buFont typeface="Arial" panose="020B0604020202020204" pitchFamily="34" charset="0"/>
              <a:buNone/>
              <a:defRPr/>
            </a:pPr>
            <a:r>
              <a:rPr lang="en-US" sz="3100" dirty="0"/>
              <a:t>CPI &gt; 1 =&gt; the project is under budget or over performing</a:t>
            </a:r>
          </a:p>
          <a:p>
            <a:pPr>
              <a:lnSpc>
                <a:spcPct val="90000"/>
              </a:lnSpc>
              <a:buFont typeface="Arial" panose="020B0604020202020204" pitchFamily="34" charset="0"/>
              <a:buNone/>
              <a:defRPr/>
            </a:pPr>
            <a:endParaRPr lang="en-US" sz="3100" dirty="0"/>
          </a:p>
          <a:p>
            <a:pPr marL="0" indent="0">
              <a:lnSpc>
                <a:spcPct val="90000"/>
              </a:lnSpc>
              <a:spcBef>
                <a:spcPct val="40000"/>
              </a:spcBef>
              <a:buFont typeface="Arial" panose="020B0604020202020204" pitchFamily="34" charset="0"/>
              <a:buNone/>
              <a:defRPr/>
            </a:pPr>
            <a:r>
              <a:rPr lang="en-US" sz="3100" b="1" dirty="0"/>
              <a:t>SPI tells the PM how</a:t>
            </a:r>
            <a:r>
              <a:rPr lang="en-US" sz="3100" b="1" i="1" u="sng" dirty="0"/>
              <a:t> much worth of job</a:t>
            </a:r>
            <a:r>
              <a:rPr lang="en-US" sz="3100" b="1" dirty="0"/>
              <a:t> has been completed against planned work</a:t>
            </a:r>
          </a:p>
          <a:p>
            <a:pPr>
              <a:lnSpc>
                <a:spcPct val="90000"/>
              </a:lnSpc>
              <a:spcBef>
                <a:spcPct val="40000"/>
              </a:spcBef>
              <a:buFont typeface="Arial" panose="020B0604020202020204" pitchFamily="34" charset="0"/>
              <a:buNone/>
              <a:defRPr/>
            </a:pPr>
            <a:endParaRPr lang="en-US" sz="3100" b="1" i="1" dirty="0"/>
          </a:p>
          <a:p>
            <a:pPr>
              <a:lnSpc>
                <a:spcPct val="90000"/>
              </a:lnSpc>
              <a:spcBef>
                <a:spcPct val="40000"/>
              </a:spcBef>
              <a:buFont typeface="Arial" panose="020B0604020202020204" pitchFamily="34" charset="0"/>
              <a:buNone/>
              <a:defRPr/>
            </a:pPr>
            <a:r>
              <a:rPr lang="en-US" sz="3100" b="1" i="1" dirty="0"/>
              <a:t>SPI = EV / PV</a:t>
            </a:r>
          </a:p>
          <a:p>
            <a:pPr>
              <a:lnSpc>
                <a:spcPct val="90000"/>
              </a:lnSpc>
              <a:spcBef>
                <a:spcPct val="40000"/>
              </a:spcBef>
              <a:buFont typeface="Arial" panose="020B0604020202020204" pitchFamily="34" charset="0"/>
              <a:buNone/>
              <a:defRPr/>
            </a:pPr>
            <a:r>
              <a:rPr lang="en-US" sz="3100" dirty="0"/>
              <a:t>SPI = 1 =&gt; the project is on schedule</a:t>
            </a:r>
          </a:p>
          <a:p>
            <a:pPr>
              <a:lnSpc>
                <a:spcPct val="90000"/>
              </a:lnSpc>
              <a:buFont typeface="Arial" panose="020B0604020202020204" pitchFamily="34" charset="0"/>
              <a:buNone/>
              <a:defRPr/>
            </a:pPr>
            <a:r>
              <a:rPr lang="en-US" sz="3100" dirty="0"/>
              <a:t>SPI &lt; 1 =&gt; the project is BEHIND schedule</a:t>
            </a:r>
          </a:p>
          <a:p>
            <a:pPr>
              <a:lnSpc>
                <a:spcPct val="90000"/>
              </a:lnSpc>
              <a:buFont typeface="Arial" panose="020B0604020202020204" pitchFamily="34" charset="0"/>
              <a:buNone/>
              <a:defRPr/>
            </a:pPr>
            <a:r>
              <a:rPr lang="en-US" sz="3100" dirty="0"/>
              <a:t>SPI &gt; 1 =&gt; the project is AHEAD of schedule</a:t>
            </a:r>
          </a:p>
          <a:p>
            <a:pPr>
              <a:lnSpc>
                <a:spcPct val="90000"/>
              </a:lnSpc>
              <a:buFont typeface="Arial" panose="020B0604020202020204" pitchFamily="34" charset="0"/>
              <a:buNone/>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09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A74DDD-87F7-41B2-A766-5408DD226628}" type="slidenum">
              <a:rPr lang="en-US" altLang="en-US" sz="1200" smtClean="0">
                <a:solidFill>
                  <a:srgbClr val="898989"/>
                </a:solidFill>
              </a:rPr>
              <a:pPr>
                <a:spcBef>
                  <a:spcPct val="0"/>
                </a:spcBef>
                <a:buFontTx/>
                <a:buNone/>
              </a:pPr>
              <a:t>213</a:t>
            </a:fld>
            <a:endParaRPr lang="en-US" altLang="en-US" sz="1200">
              <a:solidFill>
                <a:srgbClr val="898989"/>
              </a:solidFill>
            </a:endParaRPr>
          </a:p>
        </p:txBody>
      </p:sp>
    </p:spTree>
    <p:extLst>
      <p:ext uri="{BB962C8B-B14F-4D97-AF65-F5344CB8AC3E}">
        <p14:creationId xmlns:p14="http://schemas.microsoft.com/office/powerpoint/2010/main" val="4102976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4"/>
          <p:cNvSpPr>
            <a:spLocks noGrp="1"/>
          </p:cNvSpPr>
          <p:nvPr>
            <p:ph type="title"/>
          </p:nvPr>
        </p:nvSpPr>
        <p:spPr/>
        <p:txBody>
          <a:bodyPr/>
          <a:lstStyle/>
          <a:p>
            <a:r>
              <a:rPr altLang="en-US"/>
              <a:t>EVM- Critical Ratio</a:t>
            </a:r>
          </a:p>
        </p:txBody>
      </p:sp>
      <p:sp>
        <p:nvSpPr>
          <p:cNvPr id="382979" name="Content Placeholder 2"/>
          <p:cNvSpPr>
            <a:spLocks noGrp="1"/>
          </p:cNvSpPr>
          <p:nvPr>
            <p:ph idx="1"/>
          </p:nvPr>
        </p:nvSpPr>
        <p:spPr>
          <a:xfrm>
            <a:off x="457200" y="990600"/>
            <a:ext cx="8229600" cy="5105400"/>
          </a:xfrm>
        </p:spPr>
        <p:txBody>
          <a:bodyPr/>
          <a:lstStyle/>
          <a:p>
            <a:pPr>
              <a:lnSpc>
                <a:spcPct val="90000"/>
              </a:lnSpc>
              <a:spcBef>
                <a:spcPct val="40000"/>
              </a:spcBef>
              <a:buFont typeface="Arial" panose="020B0604020202020204" pitchFamily="34" charset="0"/>
              <a:buNone/>
            </a:pPr>
            <a:r>
              <a:rPr lang="en-US" altLang="en-US" sz="2800"/>
              <a:t>CR tells the PM the overall shape of your project </a:t>
            </a:r>
          </a:p>
          <a:p>
            <a:pPr>
              <a:lnSpc>
                <a:spcPct val="90000"/>
              </a:lnSpc>
              <a:spcBef>
                <a:spcPct val="40000"/>
              </a:spcBef>
              <a:buFont typeface="Arial" panose="020B0604020202020204" pitchFamily="34" charset="0"/>
              <a:buNone/>
            </a:pPr>
            <a:endParaRPr lang="en-US" altLang="en-US" sz="2800" b="1" i="1"/>
          </a:p>
          <a:p>
            <a:pPr>
              <a:lnSpc>
                <a:spcPct val="90000"/>
              </a:lnSpc>
              <a:spcBef>
                <a:spcPct val="40000"/>
              </a:spcBef>
              <a:buFont typeface="Arial" panose="020B0604020202020204" pitchFamily="34" charset="0"/>
              <a:buNone/>
            </a:pPr>
            <a:r>
              <a:rPr lang="en-US" altLang="en-US" sz="2800" b="1" i="1"/>
              <a:t>CR= CPI x SPI</a:t>
            </a:r>
          </a:p>
          <a:p>
            <a:pPr>
              <a:lnSpc>
                <a:spcPct val="90000"/>
              </a:lnSpc>
              <a:spcBef>
                <a:spcPct val="75000"/>
              </a:spcBef>
              <a:buFont typeface="Arial" panose="020B0604020202020204" pitchFamily="34" charset="0"/>
              <a:buNone/>
            </a:pPr>
            <a:r>
              <a:rPr lang="en-US" altLang="en-US" sz="2800"/>
              <a:t>CR = 1 =&gt; the project is on schedule &amp; within budget</a:t>
            </a:r>
          </a:p>
          <a:p>
            <a:pPr>
              <a:lnSpc>
                <a:spcPct val="90000"/>
              </a:lnSpc>
              <a:buFont typeface="Arial" panose="020B0604020202020204" pitchFamily="34" charset="0"/>
              <a:buNone/>
            </a:pPr>
            <a:r>
              <a:rPr lang="en-US" altLang="en-US" sz="2800"/>
              <a:t>CR &lt; 1 =&gt; the project is BEHIND schedule or budget or both</a:t>
            </a:r>
          </a:p>
          <a:p>
            <a:pPr>
              <a:lnSpc>
                <a:spcPct val="90000"/>
              </a:lnSpc>
              <a:buFont typeface="Arial" panose="020B0604020202020204" pitchFamily="34" charset="0"/>
              <a:buNone/>
            </a:pPr>
            <a:r>
              <a:rPr lang="en-US" altLang="en-US" sz="2800"/>
              <a:t>CR &gt; 1 =&gt; the project is AHEAD of schedule or budget or both</a:t>
            </a:r>
          </a:p>
          <a:p>
            <a:pPr>
              <a:lnSpc>
                <a:spcPct val="90000"/>
              </a:lnSpc>
              <a:spcBef>
                <a:spcPct val="75000"/>
              </a:spcBef>
              <a:buFont typeface="Arial" panose="020B0604020202020204" pitchFamily="34" charset="0"/>
              <a:buNone/>
            </a:pPr>
            <a:r>
              <a:rPr lang="en-US" altLang="en-US" sz="2800"/>
              <a:t>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29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9C494E-6057-4C8C-ACD7-76CF84D62F5F}" type="slidenum">
              <a:rPr lang="en-US" altLang="en-US" sz="1200" smtClean="0">
                <a:solidFill>
                  <a:srgbClr val="898989"/>
                </a:solidFill>
              </a:rPr>
              <a:pPr>
                <a:spcBef>
                  <a:spcPct val="0"/>
                </a:spcBef>
                <a:buFontTx/>
                <a:buNone/>
              </a:pPr>
              <a:t>214</a:t>
            </a:fld>
            <a:endParaRPr lang="en-US" altLang="en-US" sz="1200">
              <a:solidFill>
                <a:srgbClr val="898989"/>
              </a:solidFill>
            </a:endParaRPr>
          </a:p>
        </p:txBody>
      </p:sp>
    </p:spTree>
    <p:extLst>
      <p:ext uri="{BB962C8B-B14F-4D97-AF65-F5344CB8AC3E}">
        <p14:creationId xmlns:p14="http://schemas.microsoft.com/office/powerpoint/2010/main" val="27127806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3"/>
          <p:cNvSpPr>
            <a:spLocks noGrp="1"/>
          </p:cNvSpPr>
          <p:nvPr>
            <p:ph type="title"/>
          </p:nvPr>
        </p:nvSpPr>
        <p:spPr>
          <a:xfrm>
            <a:off x="0" y="0"/>
            <a:ext cx="9144000" cy="838200"/>
          </a:xfrm>
        </p:spPr>
        <p:txBody>
          <a:bodyPr/>
          <a:lstStyle/>
          <a:p>
            <a:r>
              <a:rPr altLang="en-US"/>
              <a:t>CPI &amp; SPI Summary</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104900"/>
            <a:ext cx="7581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5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C8268B-FB53-4898-9190-B9D948783441}" type="slidenum">
              <a:rPr lang="en-US" altLang="en-US" sz="1200" smtClean="0">
                <a:solidFill>
                  <a:srgbClr val="898989"/>
                </a:solidFill>
              </a:rPr>
              <a:pPr>
                <a:spcBef>
                  <a:spcPct val="0"/>
                </a:spcBef>
                <a:buFontTx/>
                <a:buNone/>
              </a:pPr>
              <a:t>215</a:t>
            </a:fld>
            <a:endParaRPr lang="en-US" altLang="en-US" sz="1200">
              <a:solidFill>
                <a:srgbClr val="898989"/>
              </a:solidFill>
            </a:endParaRPr>
          </a:p>
        </p:txBody>
      </p:sp>
    </p:spTree>
    <p:extLst>
      <p:ext uri="{BB962C8B-B14F-4D97-AF65-F5344CB8AC3E}">
        <p14:creationId xmlns:p14="http://schemas.microsoft.com/office/powerpoint/2010/main" val="12157617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p:cNvSpPr>
            <a:spLocks noGrp="1"/>
          </p:cNvSpPr>
          <p:nvPr>
            <p:ph type="title"/>
          </p:nvPr>
        </p:nvSpPr>
        <p:spPr/>
        <p:txBody>
          <a:bodyPr/>
          <a:lstStyle/>
          <a:p>
            <a:r>
              <a:rPr altLang="en-US"/>
              <a:t>Forecasting- ETC </a:t>
            </a:r>
          </a:p>
        </p:txBody>
      </p:sp>
      <p:sp>
        <p:nvSpPr>
          <p:cNvPr id="387075" name="Content Placeholder 2"/>
          <p:cNvSpPr>
            <a:spLocks noGrp="1"/>
          </p:cNvSpPr>
          <p:nvPr>
            <p:ph idx="1"/>
          </p:nvPr>
        </p:nvSpPr>
        <p:spPr>
          <a:xfrm>
            <a:off x="457200" y="990600"/>
            <a:ext cx="8229600" cy="5105400"/>
          </a:xfrm>
        </p:spPr>
        <p:txBody>
          <a:bodyPr/>
          <a:lstStyle/>
          <a:p>
            <a:r>
              <a:rPr lang="en-US" altLang="en-US" i="1"/>
              <a:t>Recalculate it, if original estimate are no longer valid now.</a:t>
            </a:r>
          </a:p>
          <a:p>
            <a:r>
              <a:rPr lang="en-US" altLang="en-US" i="1"/>
              <a:t>Calculate it manually based on the progress, if original estimates are still valid</a:t>
            </a:r>
          </a:p>
          <a:p>
            <a:pPr lvl="1"/>
            <a:r>
              <a:rPr lang="en-US" altLang="en-US" i="1"/>
              <a:t>ETC = BAC - EV</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70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EAA1D5-D4E6-4578-AA41-3AE23488A0D5}" type="slidenum">
              <a:rPr lang="en-US" altLang="en-US" sz="1200" smtClean="0">
                <a:solidFill>
                  <a:srgbClr val="898989"/>
                </a:solidFill>
              </a:rPr>
              <a:pPr>
                <a:spcBef>
                  <a:spcPct val="0"/>
                </a:spcBef>
                <a:buFontTx/>
                <a:buNone/>
              </a:pPr>
              <a:t>216</a:t>
            </a:fld>
            <a:endParaRPr lang="en-US" altLang="en-US" sz="1200">
              <a:solidFill>
                <a:srgbClr val="898989"/>
              </a:solidFill>
            </a:endParaRPr>
          </a:p>
        </p:txBody>
      </p:sp>
    </p:spTree>
    <p:extLst>
      <p:ext uri="{BB962C8B-B14F-4D97-AF65-F5344CB8AC3E}">
        <p14:creationId xmlns:p14="http://schemas.microsoft.com/office/powerpoint/2010/main" val="343178702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p:cNvSpPr>
            <a:spLocks noGrp="1"/>
          </p:cNvSpPr>
          <p:nvPr>
            <p:ph type="title"/>
          </p:nvPr>
        </p:nvSpPr>
        <p:spPr/>
        <p:txBody>
          <a:bodyPr/>
          <a:lstStyle/>
          <a:p>
            <a:r>
              <a:rPr altLang="en-US"/>
              <a:t>Forecasting- EAC</a:t>
            </a:r>
          </a:p>
        </p:txBody>
      </p:sp>
      <p:sp>
        <p:nvSpPr>
          <p:cNvPr id="2560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dirty="0"/>
              <a:t>Estimate at Completion(EAC)</a:t>
            </a:r>
          </a:p>
          <a:p>
            <a:pPr marL="50800" indent="3175">
              <a:buFont typeface="+mj-lt"/>
              <a:buAutoNum type="arabicPeriod"/>
              <a:defRPr/>
            </a:pPr>
            <a:r>
              <a:rPr lang="en-US" i="1" dirty="0"/>
              <a:t>EAC </a:t>
            </a:r>
            <a:r>
              <a:rPr lang="en-US" sz="2000" i="1" dirty="0"/>
              <a:t>(atypical)</a:t>
            </a:r>
            <a:r>
              <a:rPr lang="en-US" i="1" dirty="0"/>
              <a:t> = AC + ETC </a:t>
            </a:r>
            <a:r>
              <a:rPr lang="en-US" sz="2400" i="1" dirty="0"/>
              <a:t>(Re-estimated)</a:t>
            </a:r>
            <a:endParaRPr lang="en-US" i="1" dirty="0"/>
          </a:p>
          <a:p>
            <a:pPr marL="50800" indent="3175">
              <a:buFont typeface="+mj-lt"/>
              <a:buAutoNum type="arabicPeriod"/>
              <a:defRPr/>
            </a:pPr>
            <a:r>
              <a:rPr lang="en-US" i="1" dirty="0"/>
              <a:t>EAC </a:t>
            </a:r>
            <a:r>
              <a:rPr lang="en-US" sz="2000" i="1" dirty="0"/>
              <a:t>(atypical)</a:t>
            </a:r>
            <a:r>
              <a:rPr lang="en-US" i="1" dirty="0"/>
              <a:t> = AC + BAC – EV </a:t>
            </a:r>
            <a:r>
              <a:rPr lang="en-US" sz="1800" i="1" dirty="0"/>
              <a:t>(Estimated based on Progress)</a:t>
            </a:r>
            <a:endParaRPr lang="en-US" sz="2400" i="1" dirty="0"/>
          </a:p>
          <a:p>
            <a:pPr marL="50800" indent="3175">
              <a:buFont typeface="+mj-lt"/>
              <a:buAutoNum type="arabicPeriod"/>
              <a:defRPr/>
            </a:pPr>
            <a:r>
              <a:rPr lang="en-US" i="1" dirty="0"/>
              <a:t>EAC </a:t>
            </a:r>
            <a:r>
              <a:rPr lang="en-US" sz="2000" i="1" dirty="0"/>
              <a:t>(typical considering CPI &amp; SPI) </a:t>
            </a:r>
            <a:r>
              <a:rPr lang="en-US" i="1" dirty="0"/>
              <a:t>= AC + ETC/ (CPI x SPI)</a:t>
            </a:r>
          </a:p>
          <a:p>
            <a:pPr marL="50800" indent="3175">
              <a:buFont typeface="+mj-lt"/>
              <a:buAutoNum type="arabicPeriod"/>
              <a:defRPr/>
            </a:pPr>
            <a:r>
              <a:rPr lang="en-US" i="1" dirty="0"/>
              <a:t>EAC </a:t>
            </a:r>
            <a:r>
              <a:rPr lang="en-US" sz="1800" i="1" dirty="0"/>
              <a:t>(typical)</a:t>
            </a:r>
            <a:r>
              <a:rPr lang="en-US" i="1" dirty="0"/>
              <a:t>= AC + ETC / CPI = BAC/CPI</a:t>
            </a:r>
          </a:p>
          <a:p>
            <a:pPr marL="50800" indent="3175">
              <a:buFont typeface="+mj-lt"/>
              <a:buAutoNum type="arabicPeriod"/>
              <a:defRPr/>
            </a:pPr>
            <a:endParaRPr lang="en-US" i="1" dirty="0"/>
          </a:p>
          <a:p>
            <a:pPr marL="50800" lvl="1" indent="3175">
              <a:buFont typeface="Arial" panose="020B0604020202020204" pitchFamily="34" charset="0"/>
              <a:buNone/>
              <a:defRPr/>
            </a:pPr>
            <a:r>
              <a:rPr lang="en-US" sz="2000" i="1" u="sng" dirty="0"/>
              <a:t>If you feel that you will be able to complete the project on time in spite of current delay then you can consider SPI as 1. In that case CR= SPI</a:t>
            </a:r>
          </a:p>
          <a:p>
            <a:pPr marL="50800" indent="3175">
              <a:buFont typeface="+mj-lt"/>
              <a:buAutoNum type="arabicPeriod"/>
              <a:defRPr/>
            </a:pPr>
            <a:endParaRPr lang="en-US" i="1" dirty="0"/>
          </a:p>
          <a:p>
            <a:pPr marL="50800" lvl="2" indent="3175">
              <a:buFont typeface="+mj-lt"/>
              <a:buAutoNum type="arabicPeriod"/>
              <a:defRPr/>
            </a:pPr>
            <a:endParaRPr lang="en-US" sz="3200" i="1" dirty="0"/>
          </a:p>
          <a:p>
            <a:pPr>
              <a:defRPr/>
            </a:pPr>
            <a:endParaRPr lang="en-US" i="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9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1841F0-B6E2-48DD-9C70-A4CDB9B9BAF0}" type="slidenum">
              <a:rPr lang="en-US" altLang="en-US" sz="1200" smtClean="0">
                <a:solidFill>
                  <a:srgbClr val="898989"/>
                </a:solidFill>
              </a:rPr>
              <a:pPr>
                <a:spcBef>
                  <a:spcPct val="0"/>
                </a:spcBef>
                <a:buFontTx/>
                <a:buNone/>
              </a:pPr>
              <a:t>217</a:t>
            </a:fld>
            <a:endParaRPr lang="en-US" altLang="en-US" sz="1200">
              <a:solidFill>
                <a:srgbClr val="898989"/>
              </a:solidFill>
            </a:endParaRPr>
          </a:p>
        </p:txBody>
      </p:sp>
    </p:spTree>
    <p:extLst>
      <p:ext uri="{BB962C8B-B14F-4D97-AF65-F5344CB8AC3E}">
        <p14:creationId xmlns:p14="http://schemas.microsoft.com/office/powerpoint/2010/main" val="374641400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p:cNvSpPr>
            <a:spLocks noGrp="1"/>
          </p:cNvSpPr>
          <p:nvPr>
            <p:ph type="title"/>
          </p:nvPr>
        </p:nvSpPr>
        <p:spPr/>
        <p:txBody>
          <a:bodyPr/>
          <a:lstStyle/>
          <a:p>
            <a:r>
              <a:rPr altLang="en-US"/>
              <a:t>Forecasting- Variance at Completion </a:t>
            </a:r>
          </a:p>
        </p:txBody>
      </p:sp>
      <p:sp>
        <p:nvSpPr>
          <p:cNvPr id="391171" name="Content Placeholder 2"/>
          <p:cNvSpPr>
            <a:spLocks noGrp="1"/>
          </p:cNvSpPr>
          <p:nvPr>
            <p:ph idx="1"/>
          </p:nvPr>
        </p:nvSpPr>
        <p:spPr>
          <a:xfrm>
            <a:off x="457200" y="990600"/>
            <a:ext cx="8229600" cy="5105400"/>
          </a:xfrm>
        </p:spPr>
        <p:txBody>
          <a:bodyPr/>
          <a:lstStyle/>
          <a:p>
            <a:pPr>
              <a:spcBef>
                <a:spcPct val="80000"/>
              </a:spcBef>
            </a:pPr>
            <a:r>
              <a:rPr lang="en-US" altLang="en-US"/>
              <a:t>Variance at Completion (VAC)</a:t>
            </a:r>
          </a:p>
          <a:p>
            <a:pPr>
              <a:buFont typeface="Arial" panose="020B0604020202020204" pitchFamily="34" charset="0"/>
              <a:buNone/>
            </a:pPr>
            <a:r>
              <a:rPr lang="en-US" altLang="en-US"/>
              <a:t>		</a:t>
            </a:r>
            <a:r>
              <a:rPr lang="en-US" altLang="en-US" i="1"/>
              <a:t>VAC = BAC – EAC</a:t>
            </a:r>
          </a:p>
          <a:p>
            <a:endParaRPr lang="en-US" altLang="en-US" i="1"/>
          </a:p>
          <a:p>
            <a:r>
              <a:rPr lang="en-US" altLang="en-US" i="1"/>
              <a:t>Variance at Completion (%)</a:t>
            </a:r>
          </a:p>
          <a:p>
            <a:pPr>
              <a:buFont typeface="Arial" panose="020B0604020202020204" pitchFamily="34" charset="0"/>
              <a:buNone/>
            </a:pPr>
            <a:r>
              <a:rPr lang="en-US" altLang="en-US" i="1"/>
              <a:t>		PVAC= (BAC-EAC)/BAC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1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BFE04B-9D9D-4444-A0C1-8FACCD2E300E}" type="slidenum">
              <a:rPr lang="en-US" altLang="en-US" sz="1200" smtClean="0">
                <a:solidFill>
                  <a:srgbClr val="898989"/>
                </a:solidFill>
              </a:rPr>
              <a:pPr>
                <a:spcBef>
                  <a:spcPct val="0"/>
                </a:spcBef>
                <a:buFontTx/>
                <a:buNone/>
              </a:pPr>
              <a:t>218</a:t>
            </a:fld>
            <a:endParaRPr lang="en-US" altLang="en-US" sz="1200">
              <a:solidFill>
                <a:srgbClr val="898989"/>
              </a:solidFill>
            </a:endParaRPr>
          </a:p>
        </p:txBody>
      </p:sp>
    </p:spTree>
    <p:extLst>
      <p:ext uri="{BB962C8B-B14F-4D97-AF65-F5344CB8AC3E}">
        <p14:creationId xmlns:p14="http://schemas.microsoft.com/office/powerpoint/2010/main" val="16966613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p:cNvSpPr>
            <a:spLocks noGrp="1"/>
          </p:cNvSpPr>
          <p:nvPr>
            <p:ph type="title"/>
          </p:nvPr>
        </p:nvSpPr>
        <p:spPr/>
        <p:txBody>
          <a:bodyPr/>
          <a:lstStyle/>
          <a:p>
            <a:r>
              <a:rPr altLang="en-US"/>
              <a:t>Forecasting: TCPI</a:t>
            </a:r>
          </a:p>
        </p:txBody>
      </p:sp>
      <p:sp>
        <p:nvSpPr>
          <p:cNvPr id="31747" name="Content Placeholder 2"/>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TCPI (</a:t>
            </a:r>
            <a:r>
              <a:rPr lang="en-US" dirty="0"/>
              <a:t>To complete Performance Index) </a:t>
            </a:r>
            <a:r>
              <a:rPr lang="en-US" b="1" dirty="0"/>
              <a:t>can be calculated using BAC or EAC</a:t>
            </a:r>
          </a:p>
          <a:p>
            <a:pPr>
              <a:buFont typeface="Arial" panose="020B0604020202020204" pitchFamily="34" charset="0"/>
              <a:buNone/>
              <a:defRPr/>
            </a:pPr>
            <a:r>
              <a:rPr lang="en-US" dirty="0"/>
              <a:t>	</a:t>
            </a:r>
          </a:p>
          <a:p>
            <a:pPr>
              <a:defRPr/>
            </a:pPr>
            <a:r>
              <a:rPr lang="en-US" dirty="0"/>
              <a:t>	TCPI using BAC = (BAC-EV) / (BAC-AC)</a:t>
            </a:r>
          </a:p>
          <a:p>
            <a:pPr>
              <a:defRPr/>
            </a:pPr>
            <a:r>
              <a:rPr lang="en-US" dirty="0"/>
              <a:t>	TCPI using EAC = (BAC-EV) / (EAC-AC)</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3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E801A4-7631-465D-8681-267BB63FD6A8}" type="slidenum">
              <a:rPr lang="en-US" altLang="en-US" sz="1200" smtClean="0">
                <a:solidFill>
                  <a:srgbClr val="898989"/>
                </a:solidFill>
              </a:rPr>
              <a:pPr>
                <a:spcBef>
                  <a:spcPct val="0"/>
                </a:spcBef>
                <a:buFontTx/>
                <a:buNone/>
              </a:pPr>
              <a:t>219</a:t>
            </a:fld>
            <a:endParaRPr lang="en-US" altLang="en-US" sz="1200">
              <a:solidFill>
                <a:srgbClr val="898989"/>
              </a:solidFill>
            </a:endParaRPr>
          </a:p>
        </p:txBody>
      </p:sp>
    </p:spTree>
    <p:extLst>
      <p:ext uri="{BB962C8B-B14F-4D97-AF65-F5344CB8AC3E}">
        <p14:creationId xmlns:p14="http://schemas.microsoft.com/office/powerpoint/2010/main" val="211309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578A-AA01-4F61-A293-1E3D5345F09C}"/>
              </a:ext>
            </a:extLst>
          </p:cNvPr>
          <p:cNvSpPr>
            <a:spLocks noGrp="1"/>
          </p:cNvSpPr>
          <p:nvPr>
            <p:ph type="title"/>
          </p:nvPr>
        </p:nvSpPr>
        <p:spPr>
          <a:solidFill>
            <a:srgbClr val="FFFF00"/>
          </a:solidFill>
        </p:spPr>
        <p:txBody>
          <a:bodyPr/>
          <a:lstStyle/>
          <a:p>
            <a:r>
              <a:rPr lang="en-US" dirty="0"/>
              <a:t>Benefits of Project Management</a:t>
            </a:r>
          </a:p>
        </p:txBody>
      </p:sp>
      <p:sp>
        <p:nvSpPr>
          <p:cNvPr id="3" name="Content Placeholder 2">
            <a:extLst>
              <a:ext uri="{FF2B5EF4-FFF2-40B4-BE49-F238E27FC236}">
                <a16:creationId xmlns:a16="http://schemas.microsoft.com/office/drawing/2014/main" id="{A6A5219F-A90E-4796-9F95-F1EA97A0E4F6}"/>
              </a:ext>
            </a:extLst>
          </p:cNvPr>
          <p:cNvSpPr>
            <a:spLocks noGrp="1"/>
          </p:cNvSpPr>
          <p:nvPr>
            <p:ph idx="1"/>
          </p:nvPr>
        </p:nvSpPr>
        <p:spPr/>
        <p:txBody>
          <a:bodyPr>
            <a:normAutofit fontScale="70000" lnSpcReduction="20000"/>
          </a:bodyPr>
          <a:lstStyle/>
          <a:p>
            <a:r>
              <a:rPr lang="en-US" dirty="0"/>
              <a:t>Meet business objectives;</a:t>
            </a:r>
          </a:p>
          <a:p>
            <a:r>
              <a:rPr lang="en-US" dirty="0"/>
              <a:t>Satisfy stakeholder expectations;</a:t>
            </a:r>
          </a:p>
          <a:p>
            <a:r>
              <a:rPr lang="en-US" dirty="0"/>
              <a:t>Be more predictable;</a:t>
            </a:r>
          </a:p>
          <a:p>
            <a:r>
              <a:rPr lang="en-IN" dirty="0"/>
              <a:t>Increase chances of success;</a:t>
            </a:r>
          </a:p>
          <a:p>
            <a:r>
              <a:rPr lang="en-IN" dirty="0"/>
              <a:t>Deliver the right products at the right time;</a:t>
            </a:r>
          </a:p>
          <a:p>
            <a:r>
              <a:rPr lang="en-IN" dirty="0"/>
              <a:t>Resolve problems and issues;</a:t>
            </a:r>
          </a:p>
          <a:p>
            <a:r>
              <a:rPr lang="en-IN" dirty="0"/>
              <a:t>Respond to risks in a timely manner;</a:t>
            </a:r>
          </a:p>
          <a:p>
            <a:r>
              <a:rPr lang="en-IN" dirty="0"/>
              <a:t>Optimize the use of organizational resources;</a:t>
            </a:r>
          </a:p>
          <a:p>
            <a:r>
              <a:rPr lang="en-IN" dirty="0"/>
              <a:t>Identify, recover, or terminate failing projects;</a:t>
            </a:r>
          </a:p>
          <a:p>
            <a:r>
              <a:rPr lang="en-IN" dirty="0"/>
              <a:t>Manage constraints (e.g., scope, quality, schedule, costs, resources);</a:t>
            </a:r>
          </a:p>
          <a:p>
            <a:r>
              <a:rPr lang="en-IN" dirty="0"/>
              <a:t>Balance the influence of constraints on the project (e.g., increased scope may increase cost or schedule); and</a:t>
            </a:r>
          </a:p>
          <a:p>
            <a:r>
              <a:rPr lang="en-US" dirty="0"/>
              <a:t>Manage change in a better manner.</a:t>
            </a:r>
          </a:p>
        </p:txBody>
      </p:sp>
      <p:sp>
        <p:nvSpPr>
          <p:cNvPr id="4" name="Footer Placeholder 3">
            <a:extLst>
              <a:ext uri="{FF2B5EF4-FFF2-40B4-BE49-F238E27FC236}">
                <a16:creationId xmlns:a16="http://schemas.microsoft.com/office/drawing/2014/main" id="{2A27AE9B-A166-4F00-AA64-7BDDE48BE51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6B660552-0B03-4057-89AC-EB4A361677EC}"/>
              </a:ext>
            </a:extLst>
          </p:cNvPr>
          <p:cNvSpPr>
            <a:spLocks noGrp="1"/>
          </p:cNvSpPr>
          <p:nvPr>
            <p:ph type="sldNum" sz="quarter" idx="12"/>
          </p:nvPr>
        </p:nvSpPr>
        <p:spPr/>
        <p:txBody>
          <a:bodyPr/>
          <a:lstStyle/>
          <a:p>
            <a:pPr>
              <a:defRPr/>
            </a:pPr>
            <a:fld id="{72DDD327-84E9-44EE-94DF-C6A9CABE3A3A}" type="slidenum">
              <a:rPr lang="en-US" altLang="en-US" smtClean="0"/>
              <a:pPr>
                <a:defRPr/>
              </a:pPr>
              <a:t>22</a:t>
            </a:fld>
            <a:endParaRPr lang="en-US" altLang="en-US"/>
          </a:p>
        </p:txBody>
      </p:sp>
    </p:spTree>
    <p:extLst>
      <p:ext uri="{BB962C8B-B14F-4D97-AF65-F5344CB8AC3E}">
        <p14:creationId xmlns:p14="http://schemas.microsoft.com/office/powerpoint/2010/main" val="21577175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p:cNvSpPr>
            <a:spLocks noGrp="1"/>
          </p:cNvSpPr>
          <p:nvPr>
            <p:ph type="title"/>
          </p:nvPr>
        </p:nvSpPr>
        <p:spPr>
          <a:xfrm>
            <a:off x="0" y="0"/>
            <a:ext cx="9144000" cy="838200"/>
          </a:xfrm>
        </p:spPr>
        <p:txBody>
          <a:bodyPr/>
          <a:lstStyle/>
          <a:p>
            <a:r>
              <a:rPr altLang="en-US"/>
              <a:t>Case Study — Case 1</a:t>
            </a:r>
          </a:p>
        </p:txBody>
      </p:sp>
      <p:sp>
        <p:nvSpPr>
          <p:cNvPr id="397315" name="Content Placeholder 2"/>
          <p:cNvSpPr>
            <a:spLocks noGrp="1"/>
          </p:cNvSpPr>
          <p:nvPr>
            <p:ph idx="4294967295"/>
          </p:nvPr>
        </p:nvSpPr>
        <p:spPr>
          <a:xfrm>
            <a:off x="0" y="990600"/>
            <a:ext cx="8229600" cy="5135563"/>
          </a:xfrm>
        </p:spPr>
        <p:txBody>
          <a:bodyPr/>
          <a:lstStyle/>
          <a:p>
            <a:r>
              <a:rPr lang="en-US" altLang="en-US"/>
              <a:t>PV = $ 500</a:t>
            </a:r>
          </a:p>
          <a:p>
            <a:r>
              <a:rPr lang="en-US" altLang="en-US"/>
              <a:t>EV = $ 500</a:t>
            </a:r>
          </a:p>
          <a:p>
            <a:r>
              <a:rPr lang="en-US" altLang="en-US"/>
              <a:t>AC = $ 500</a:t>
            </a:r>
          </a:p>
        </p:txBody>
      </p:sp>
      <p:sp>
        <p:nvSpPr>
          <p:cNvPr id="8" name="Oval Callout 7"/>
          <p:cNvSpPr/>
          <p:nvPr/>
        </p:nvSpPr>
        <p:spPr>
          <a:xfrm>
            <a:off x="4876800" y="1600200"/>
            <a:ext cx="3505200" cy="2209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rgbClr val="FFFFFF"/>
                </a:solidFill>
                <a:latin typeface="Century" pitchFamily="18" charset="0"/>
              </a:rPr>
              <a:t>This is the ideal situation where everything goes as per plan.</a:t>
            </a:r>
          </a:p>
        </p:txBody>
      </p:sp>
      <p:pic>
        <p:nvPicPr>
          <p:cNvPr id="15365" name="Picture 4" descr="C:\Program Files\Microsoft Office\MEDIA\CAGCAT10\j028320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267200"/>
            <a:ext cx="16557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73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228B03-1227-4A09-86F1-796696EF2382}" type="slidenum">
              <a:rPr lang="en-US" altLang="en-US" sz="1200" smtClean="0">
                <a:solidFill>
                  <a:srgbClr val="898989"/>
                </a:solidFill>
              </a:rPr>
              <a:pPr>
                <a:spcBef>
                  <a:spcPct val="0"/>
                </a:spcBef>
                <a:buFontTx/>
                <a:buNone/>
              </a:pPr>
              <a:t>220</a:t>
            </a:fld>
            <a:endParaRPr lang="en-US" altLang="en-US" sz="1200">
              <a:solidFill>
                <a:srgbClr val="898989"/>
              </a:solidFill>
            </a:endParaRPr>
          </a:p>
        </p:txBody>
      </p:sp>
    </p:spTree>
    <p:extLst>
      <p:ext uri="{BB962C8B-B14F-4D97-AF65-F5344CB8AC3E}">
        <p14:creationId xmlns:p14="http://schemas.microsoft.com/office/powerpoint/2010/main" val="4141861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5"/>
                                        </p:tgtEl>
                                        <p:attrNameLst>
                                          <p:attrName>style.visibility</p:attrName>
                                        </p:attrNameLst>
                                      </p:cBhvr>
                                      <p:to>
                                        <p:strVal val="visible"/>
                                      </p:to>
                                    </p:set>
                                    <p:anim calcmode="lin" valueType="num">
                                      <p:cBhvr additive="base">
                                        <p:cTn id="11" dur="500" fill="hold"/>
                                        <p:tgtEl>
                                          <p:spTgt spid="15365"/>
                                        </p:tgtEl>
                                        <p:attrNameLst>
                                          <p:attrName>ppt_x</p:attrName>
                                        </p:attrNameLst>
                                      </p:cBhvr>
                                      <p:tavLst>
                                        <p:tav tm="0">
                                          <p:val>
                                            <p:strVal val="#ppt_x"/>
                                          </p:val>
                                        </p:tav>
                                        <p:tav tm="100000">
                                          <p:val>
                                            <p:strVal val="#ppt_x"/>
                                          </p:val>
                                        </p:tav>
                                      </p:tavLst>
                                    </p:anim>
                                    <p:anim calcmode="lin" valueType="num">
                                      <p:cBhvr additive="base">
                                        <p:cTn id="12"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p:cNvSpPr>
            <a:spLocks noGrp="1"/>
          </p:cNvSpPr>
          <p:nvPr>
            <p:ph type="title"/>
          </p:nvPr>
        </p:nvSpPr>
        <p:spPr>
          <a:xfrm>
            <a:off x="0" y="0"/>
            <a:ext cx="9144000" cy="838200"/>
          </a:xfrm>
        </p:spPr>
        <p:txBody>
          <a:bodyPr/>
          <a:lstStyle/>
          <a:p>
            <a:r>
              <a:rPr altLang="en-US"/>
              <a:t>Case Study — Case 2</a:t>
            </a:r>
          </a:p>
        </p:txBody>
      </p:sp>
      <p:sp>
        <p:nvSpPr>
          <p:cNvPr id="32771" name="Content Placeholder 2"/>
          <p:cNvSpPr>
            <a:spLocks noGrp="1"/>
          </p:cNvSpPr>
          <p:nvPr>
            <p:ph idx="1"/>
          </p:nvPr>
        </p:nvSpPr>
        <p:spPr>
          <a:xfrm>
            <a:off x="228600" y="990600"/>
            <a:ext cx="4343400" cy="5181600"/>
          </a:xfrm>
        </p:spPr>
        <p:txBody>
          <a:bodyPr/>
          <a:lstStyle/>
          <a:p>
            <a:pPr>
              <a:lnSpc>
                <a:spcPct val="90000"/>
              </a:lnSpc>
            </a:pPr>
            <a:r>
              <a:rPr lang="en-US" altLang="en-US"/>
              <a:t>PV = $ 1,800</a:t>
            </a:r>
          </a:p>
          <a:p>
            <a:pPr>
              <a:lnSpc>
                <a:spcPct val="90000"/>
              </a:lnSpc>
            </a:pPr>
            <a:r>
              <a:rPr lang="en-US" altLang="en-US"/>
              <a:t>EV = $ 1,500</a:t>
            </a:r>
          </a:p>
          <a:p>
            <a:pPr>
              <a:lnSpc>
                <a:spcPct val="90000"/>
              </a:lnSpc>
            </a:pPr>
            <a:r>
              <a:rPr lang="en-US" altLang="en-US"/>
              <a:t>AC = $ 1,700</a:t>
            </a:r>
          </a:p>
          <a:p>
            <a:pPr>
              <a:lnSpc>
                <a:spcPct val="90000"/>
              </a:lnSpc>
            </a:pPr>
            <a:endParaRPr lang="en-US" altLang="en-US"/>
          </a:p>
          <a:p>
            <a:pPr>
              <a:lnSpc>
                <a:spcPct val="90000"/>
              </a:lnSpc>
            </a:pPr>
            <a:r>
              <a:rPr lang="en-US" altLang="en-US"/>
              <a:t>CV = EV – AC = - $ 200</a:t>
            </a:r>
          </a:p>
          <a:p>
            <a:pPr>
              <a:lnSpc>
                <a:spcPct val="90000"/>
              </a:lnSpc>
            </a:pPr>
            <a:r>
              <a:rPr lang="en-US" altLang="en-US"/>
              <a:t>SV = EV – PV = - $ 300</a:t>
            </a:r>
          </a:p>
          <a:p>
            <a:pPr>
              <a:lnSpc>
                <a:spcPct val="90000"/>
              </a:lnSpc>
            </a:pPr>
            <a:r>
              <a:rPr lang="en-US" altLang="en-US"/>
              <a:t>CPI = EV/AC = 0.88</a:t>
            </a:r>
          </a:p>
          <a:p>
            <a:pPr>
              <a:lnSpc>
                <a:spcPct val="90000"/>
              </a:lnSpc>
            </a:pPr>
            <a:r>
              <a:rPr lang="en-US" altLang="en-US"/>
              <a:t>SPI = EV/PV = 0.83</a:t>
            </a:r>
          </a:p>
        </p:txBody>
      </p:sp>
      <p:sp>
        <p:nvSpPr>
          <p:cNvPr id="399364" name="Content Placeholder 5"/>
          <p:cNvSpPr>
            <a:spLocks noGrp="1"/>
          </p:cNvSpPr>
          <p:nvPr>
            <p:ph idx="13"/>
          </p:nvPr>
        </p:nvSpPr>
        <p:spPr/>
        <p:txBody>
          <a:bodyPr/>
          <a:lstStyle/>
          <a:p>
            <a:r>
              <a:rPr lang="en-US" altLang="en-US">
                <a:solidFill>
                  <a:srgbClr val="FF0000"/>
                </a:solidFill>
              </a:rPr>
              <a:t>PV = $ 2,900</a:t>
            </a:r>
          </a:p>
          <a:p>
            <a:r>
              <a:rPr lang="en-US" altLang="en-US">
                <a:solidFill>
                  <a:srgbClr val="FF0000"/>
                </a:solidFill>
              </a:rPr>
              <a:t>EV = $ 2,700 </a:t>
            </a:r>
          </a:p>
          <a:p>
            <a:r>
              <a:rPr lang="en-US" altLang="en-US">
                <a:solidFill>
                  <a:srgbClr val="FF0000"/>
                </a:solidFill>
              </a:rPr>
              <a:t>AC = $ 2,500</a:t>
            </a:r>
          </a:p>
          <a:p>
            <a:endParaRPr lang="en-US" altLang="en-US">
              <a:solidFill>
                <a:srgbClr val="FF0000"/>
              </a:solidFill>
            </a:endParaRPr>
          </a:p>
          <a:p>
            <a:r>
              <a:rPr lang="en-US" altLang="en-US">
                <a:solidFill>
                  <a:srgbClr val="FF0000"/>
                </a:solidFill>
              </a:rPr>
              <a:t>SV = -200</a:t>
            </a:r>
          </a:p>
          <a:p>
            <a:r>
              <a:rPr lang="en-US" altLang="en-US">
                <a:solidFill>
                  <a:srgbClr val="FF0000"/>
                </a:solidFill>
              </a:rPr>
              <a:t>SPI = 0.92 </a:t>
            </a:r>
          </a:p>
          <a:p>
            <a:r>
              <a:rPr lang="en-US" altLang="en-US">
                <a:solidFill>
                  <a:srgbClr val="FF0000"/>
                </a:solidFill>
              </a:rPr>
              <a:t>CV = 200  </a:t>
            </a:r>
          </a:p>
          <a:p>
            <a:r>
              <a:rPr lang="en-US" altLang="en-US">
                <a:solidFill>
                  <a:srgbClr val="FF0000"/>
                </a:solidFill>
              </a:rPr>
              <a:t>CPI = 1.08</a:t>
            </a:r>
          </a:p>
          <a:p>
            <a:endParaRPr lang="en-US" altLang="en-US">
              <a:solidFill>
                <a:srgbClr val="FF0000"/>
              </a:solidFill>
            </a:endParaRPr>
          </a:p>
        </p:txBody>
      </p:sp>
      <p:sp>
        <p:nvSpPr>
          <p:cNvPr id="8" name="Oval Callout 7"/>
          <p:cNvSpPr>
            <a:spLocks noChangeArrowheads="1"/>
          </p:cNvSpPr>
          <p:nvPr/>
        </p:nvSpPr>
        <p:spPr bwMode="auto">
          <a:xfrm>
            <a:off x="228600" y="5638800"/>
            <a:ext cx="3657600" cy="838200"/>
          </a:xfrm>
          <a:prstGeom prst="wedgeEllipseCallout">
            <a:avLst>
              <a:gd name="adj1" fmla="val 45917"/>
              <a:gd name="adj2" fmla="val -138894"/>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FFFFFF"/>
                </a:solidFill>
                <a:latin typeface="Century" panose="02040604050505020304" pitchFamily="18" charset="0"/>
              </a:rPr>
              <a:t>Calculate CV, SV, SPI, SPI</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993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248F67-1285-493B-979E-205872C7638E}" type="slidenum">
              <a:rPr lang="en-US" altLang="en-US" sz="1200" smtClean="0">
                <a:solidFill>
                  <a:srgbClr val="898989"/>
                </a:solidFill>
              </a:rPr>
              <a:pPr>
                <a:spcBef>
                  <a:spcPct val="0"/>
                </a:spcBef>
                <a:buFontTx/>
                <a:buNone/>
              </a:pPr>
              <a:t>221</a:t>
            </a:fld>
            <a:endParaRPr lang="en-US" altLang="en-US" sz="1200">
              <a:solidFill>
                <a:srgbClr val="898989"/>
              </a:solidFill>
            </a:endParaRPr>
          </a:p>
        </p:txBody>
      </p:sp>
    </p:spTree>
    <p:extLst>
      <p:ext uri="{BB962C8B-B14F-4D97-AF65-F5344CB8AC3E}">
        <p14:creationId xmlns:p14="http://schemas.microsoft.com/office/powerpoint/2010/main" val="2057178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32771">
                                            <p:txEl>
                                              <p:pRg st="4" end="4"/>
                                            </p:txEl>
                                          </p:spTgt>
                                        </p:tgtEl>
                                        <p:attrNameLst>
                                          <p:attrName>style.visibility</p:attrName>
                                        </p:attrNameLst>
                                      </p:cBhvr>
                                      <p:to>
                                        <p:strVal val="visible"/>
                                      </p:to>
                                    </p:set>
                                    <p:animEffect transition="in" filter="checkerboard(across)">
                                      <p:cBhvr>
                                        <p:cTn id="10" dur="500"/>
                                        <p:tgtEl>
                                          <p:spTgt spid="32771">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animEffect transition="in" filter="checkerboard(across)">
                                      <p:cBhvr>
                                        <p:cTn id="13" dur="500"/>
                                        <p:tgtEl>
                                          <p:spTgt spid="32771">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2771">
                                            <p:txEl>
                                              <p:pRg st="6" end="6"/>
                                            </p:txEl>
                                          </p:spTgt>
                                        </p:tgtEl>
                                        <p:attrNameLst>
                                          <p:attrName>style.visibility</p:attrName>
                                        </p:attrNameLst>
                                      </p:cBhvr>
                                      <p:to>
                                        <p:strVal val="visible"/>
                                      </p:to>
                                    </p:set>
                                    <p:animEffect transition="in" filter="checkerboard(across)">
                                      <p:cBhvr>
                                        <p:cTn id="16" dur="500"/>
                                        <p:tgtEl>
                                          <p:spTgt spid="32771">
                                            <p:txEl>
                                              <p:pRg st="6" end="6"/>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2771">
                                            <p:txEl>
                                              <p:pRg st="7" end="7"/>
                                            </p:txEl>
                                          </p:spTgt>
                                        </p:tgtEl>
                                        <p:attrNameLst>
                                          <p:attrName>style.visibility</p:attrName>
                                        </p:attrNameLst>
                                      </p:cBhvr>
                                      <p:to>
                                        <p:strVal val="visible"/>
                                      </p:to>
                                    </p:set>
                                    <p:animEffect transition="in" filter="checkerboard(across)">
                                      <p:cBhvr>
                                        <p:cTn id="19" dur="500"/>
                                        <p:tgtEl>
                                          <p:spTgt spid="327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p:cNvSpPr>
            <a:spLocks noGrp="1"/>
          </p:cNvSpPr>
          <p:nvPr>
            <p:ph type="title"/>
          </p:nvPr>
        </p:nvSpPr>
        <p:spPr/>
        <p:txBody>
          <a:bodyPr/>
          <a:lstStyle/>
          <a:p>
            <a:r>
              <a:rPr altLang="en-US" b="1"/>
              <a:t>EVM- Case 3</a:t>
            </a:r>
          </a:p>
        </p:txBody>
      </p:sp>
      <p:sp>
        <p:nvSpPr>
          <p:cNvPr id="8" name="Content Placeholder 7"/>
          <p:cNvSpPr>
            <a:spLocks noGrp="1"/>
          </p:cNvSpPr>
          <p:nvPr>
            <p:ph idx="1"/>
          </p:nvPr>
        </p:nvSpPr>
        <p:spPr>
          <a:xfrm>
            <a:off x="457200" y="990600"/>
            <a:ext cx="8229600" cy="5105400"/>
          </a:xfrm>
        </p:spPr>
        <p:txBody>
          <a:bodyPr>
            <a:normAutofit fontScale="62500" lnSpcReduction="20000"/>
          </a:bodyPr>
          <a:lstStyle/>
          <a:p>
            <a:pPr>
              <a:defRPr/>
            </a:pPr>
            <a:r>
              <a:rPr lang="en-US" dirty="0"/>
              <a:t>PV = $ 1,700   </a:t>
            </a:r>
          </a:p>
          <a:p>
            <a:pPr>
              <a:defRPr/>
            </a:pPr>
            <a:r>
              <a:rPr lang="en-US" dirty="0"/>
              <a:t>BAC = $ 5000</a:t>
            </a:r>
          </a:p>
          <a:p>
            <a:pPr>
              <a:defRPr/>
            </a:pPr>
            <a:r>
              <a:rPr lang="en-US" dirty="0"/>
              <a:t>EV = $ 1,800</a:t>
            </a:r>
          </a:p>
          <a:p>
            <a:pPr>
              <a:defRPr/>
            </a:pPr>
            <a:r>
              <a:rPr lang="en-US" dirty="0"/>
              <a:t>AC = $ 1,600</a:t>
            </a:r>
          </a:p>
          <a:p>
            <a:pPr>
              <a:defRPr/>
            </a:pPr>
            <a:endParaRPr lang="en-US" dirty="0"/>
          </a:p>
          <a:p>
            <a:pPr>
              <a:defRPr/>
            </a:pPr>
            <a:r>
              <a:rPr lang="en-US" dirty="0"/>
              <a:t>CV 	= 200	</a:t>
            </a:r>
          </a:p>
          <a:p>
            <a:pPr>
              <a:defRPr/>
            </a:pPr>
            <a:r>
              <a:rPr lang="en-US" dirty="0"/>
              <a:t>SV 	= 100</a:t>
            </a:r>
          </a:p>
          <a:p>
            <a:pPr>
              <a:defRPr/>
            </a:pPr>
            <a:r>
              <a:rPr lang="en-US" dirty="0"/>
              <a:t>CPI 	= 1.125</a:t>
            </a:r>
          </a:p>
          <a:p>
            <a:pPr>
              <a:defRPr/>
            </a:pPr>
            <a:r>
              <a:rPr lang="en-US" dirty="0"/>
              <a:t>SPI 	= 1.058</a:t>
            </a:r>
          </a:p>
          <a:p>
            <a:pPr>
              <a:defRPr/>
            </a:pPr>
            <a:endParaRPr lang="en-US" dirty="0"/>
          </a:p>
          <a:p>
            <a:pPr>
              <a:defRPr/>
            </a:pPr>
            <a:r>
              <a:rPr lang="en-US" dirty="0"/>
              <a:t>EAC = BAC/ CPI = $4444      </a:t>
            </a:r>
          </a:p>
          <a:p>
            <a:pPr>
              <a:defRPr/>
            </a:pPr>
            <a:r>
              <a:rPr lang="en-US" dirty="0"/>
              <a:t>ETC =EAC-AC	= 4444 – 1600 = $2844 (Org Estimate Incorrect)</a:t>
            </a:r>
          </a:p>
          <a:p>
            <a:pPr>
              <a:defRPr/>
            </a:pPr>
            <a:r>
              <a:rPr lang="en-US" dirty="0"/>
              <a:t>ETC = BAC-EV = 5000 – 1800 = $3200 (Org Estimate Correct)</a:t>
            </a:r>
          </a:p>
          <a:p>
            <a:pPr>
              <a:defRPr/>
            </a:pPr>
            <a:r>
              <a:rPr lang="en-US" dirty="0"/>
              <a:t>VAC = BAC – EAC= $556</a:t>
            </a:r>
          </a:p>
          <a:p>
            <a:pPr>
              <a:defRPr/>
            </a:pPr>
            <a:r>
              <a:rPr lang="en-US" dirty="0"/>
              <a:t>TCPI using BAC = 5000-1800/5000-1600 = 0.941</a:t>
            </a:r>
          </a:p>
          <a:p>
            <a:pPr>
              <a:defRPr/>
            </a:pPr>
            <a:r>
              <a:rPr lang="en-US" dirty="0"/>
              <a:t>TCPI using EAC = 5000-1800/4444-1600 = 1.125</a:t>
            </a:r>
          </a:p>
          <a:p>
            <a:pPr>
              <a:defRPr/>
            </a:pPr>
            <a:endParaRPr lang="en-US" dirty="0"/>
          </a:p>
          <a:p>
            <a:pPr>
              <a:defRPr/>
            </a:pPr>
            <a:endParaRPr lang="en-US" dirty="0"/>
          </a:p>
          <a:p>
            <a:pPr>
              <a:defRPr/>
            </a:pPr>
            <a:endParaRPr lang="en-US" dirty="0"/>
          </a:p>
        </p:txBody>
      </p:sp>
      <p:sp>
        <p:nvSpPr>
          <p:cNvPr id="401412" name="Oval Callout 7"/>
          <p:cNvSpPr>
            <a:spLocks noChangeArrowheads="1"/>
          </p:cNvSpPr>
          <p:nvPr/>
        </p:nvSpPr>
        <p:spPr bwMode="auto">
          <a:xfrm>
            <a:off x="4495800" y="1066800"/>
            <a:ext cx="3505200" cy="1752600"/>
          </a:xfrm>
          <a:prstGeom prst="wedgeEllipseCallout">
            <a:avLst>
              <a:gd name="adj1" fmla="val -92282"/>
              <a:gd name="adj2" fmla="val -16620"/>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FFFFFF"/>
                </a:solidFill>
                <a:latin typeface="Century" panose="02040604050505020304" pitchFamily="18" charset="0"/>
              </a:rPr>
              <a:t>Calculate CV, SV, CPI, SPI, EAC (Typical), ETC, VAC, TCPI</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14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25BDC3-EE82-4A42-8500-217F1D175C1B}" type="slidenum">
              <a:rPr lang="en-US" altLang="en-US" sz="1200" smtClean="0">
                <a:solidFill>
                  <a:srgbClr val="898989"/>
                </a:solidFill>
              </a:rPr>
              <a:pPr>
                <a:spcBef>
                  <a:spcPct val="0"/>
                </a:spcBef>
                <a:buFontTx/>
                <a:buNone/>
              </a:pPr>
              <a:t>222</a:t>
            </a:fld>
            <a:endParaRPr lang="en-US" altLang="en-US" sz="1200">
              <a:solidFill>
                <a:srgbClr val="898989"/>
              </a:solidFill>
            </a:endParaRPr>
          </a:p>
        </p:txBody>
      </p:sp>
    </p:spTree>
    <p:extLst>
      <p:ext uri="{BB962C8B-B14F-4D97-AF65-F5344CB8AC3E}">
        <p14:creationId xmlns:p14="http://schemas.microsoft.com/office/powerpoint/2010/main" val="277233850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34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5BFDBE-F5FF-40BE-AB7F-53C0D3114B7C}" type="slidenum">
              <a:rPr lang="en-US" altLang="en-US" sz="1200" smtClean="0">
                <a:solidFill>
                  <a:srgbClr val="898989"/>
                </a:solidFill>
              </a:rPr>
              <a:pPr>
                <a:spcBef>
                  <a:spcPct val="0"/>
                </a:spcBef>
                <a:buFontTx/>
                <a:buNone/>
              </a:pPr>
              <a:t>223</a:t>
            </a:fld>
            <a:endParaRPr lang="en-US" altLang="en-US" sz="1200">
              <a:solidFill>
                <a:srgbClr val="898989"/>
              </a:solidFill>
            </a:endParaRPr>
          </a:p>
        </p:txBody>
      </p:sp>
    </p:spTree>
    <p:extLst>
      <p:ext uri="{BB962C8B-B14F-4D97-AF65-F5344CB8AC3E}">
        <p14:creationId xmlns:p14="http://schemas.microsoft.com/office/powerpoint/2010/main" val="400639287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2130425"/>
            <a:ext cx="7924800" cy="1470025"/>
          </a:xfrm>
        </p:spPr>
        <p:txBody>
          <a:bodyPr>
            <a:normAutofit fontScale="90000"/>
          </a:bodyPr>
          <a:lstStyle/>
          <a:p>
            <a:pPr eaLnBrk="1" hangingPunct="1">
              <a:defRPr/>
            </a:pP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endParaRPr sz="4000">
              <a:solidFill>
                <a:srgbClr val="FFFF99"/>
              </a:solidFill>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182562" y="2473324"/>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5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EFBF4F-6E16-4537-AA4A-1E42B7EF1D1F}" type="slidenum">
              <a:rPr lang="en-US" altLang="en-US" sz="1200" smtClean="0">
                <a:solidFill>
                  <a:srgbClr val="898989"/>
                </a:solidFill>
              </a:rPr>
              <a:pPr>
                <a:spcBef>
                  <a:spcPct val="0"/>
                </a:spcBef>
                <a:buFontTx/>
                <a:buNone/>
              </a:pPr>
              <a:t>224</a:t>
            </a:fld>
            <a:endParaRPr lang="en-US" altLang="en-US" sz="1200">
              <a:solidFill>
                <a:srgbClr val="898989"/>
              </a:solidFill>
            </a:endParaRPr>
          </a:p>
        </p:txBody>
      </p:sp>
    </p:spTree>
    <p:extLst>
      <p:ext uri="{BB962C8B-B14F-4D97-AF65-F5344CB8AC3E}">
        <p14:creationId xmlns:p14="http://schemas.microsoft.com/office/powerpoint/2010/main" val="94161101"/>
      </p:ext>
    </p:extLst>
  </p:cSld>
  <p:clrMapOvr>
    <a:masterClrMapping/>
  </p:clrMapOvr>
  <p:transition spd="me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3" descr="modeloCalidad-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1146175"/>
            <a:ext cx="5380038"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17"/>
          <p:cNvSpPr>
            <a:spLocks noGrp="1" noChangeArrowheads="1"/>
          </p:cNvSpPr>
          <p:nvPr>
            <p:ph type="title"/>
          </p:nvPr>
        </p:nvSpPr>
        <p:spPr>
          <a:xfrm>
            <a:off x="0" y="0"/>
            <a:ext cx="9144000" cy="838200"/>
          </a:xfrm>
        </p:spPr>
        <p:txBody>
          <a:bodyPr/>
          <a:lstStyle/>
          <a:p>
            <a:r>
              <a:rPr altLang="en-US" sz="3000"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7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3BF56-7851-442C-9295-A8AD08C94C9B}" type="slidenum">
              <a:rPr lang="en-US" altLang="en-US" sz="1200" smtClean="0">
                <a:solidFill>
                  <a:srgbClr val="898989"/>
                </a:solidFill>
              </a:rPr>
              <a:pPr>
                <a:spcBef>
                  <a:spcPct val="0"/>
                </a:spcBef>
                <a:buFontTx/>
                <a:buNone/>
              </a:pPr>
              <a:t>225</a:t>
            </a:fld>
            <a:endParaRPr lang="en-US" altLang="en-US" sz="1200">
              <a:solidFill>
                <a:srgbClr val="898989"/>
              </a:solidFill>
            </a:endParaRPr>
          </a:p>
        </p:txBody>
      </p:sp>
    </p:spTree>
    <p:extLst>
      <p:ext uri="{BB962C8B-B14F-4D97-AF65-F5344CB8AC3E}">
        <p14:creationId xmlns:p14="http://schemas.microsoft.com/office/powerpoint/2010/main" val="238438688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idx="1"/>
          </p:nvPr>
        </p:nvSpPr>
        <p:spPr>
          <a:xfrm>
            <a:off x="457200" y="990600"/>
            <a:ext cx="8229600" cy="5105400"/>
          </a:xfrm>
        </p:spPr>
        <p:txBody>
          <a:bodyPr>
            <a:normAutofit fontScale="70000" lnSpcReduction="20000"/>
          </a:bodyPr>
          <a:lstStyle/>
          <a:p>
            <a:pPr marL="463550" indent="-400050">
              <a:lnSpc>
                <a:spcPct val="120000"/>
              </a:lnSpc>
              <a:buFont typeface="+mj-lt"/>
              <a:buAutoNum type="arabicPeriod"/>
              <a:defRPr/>
            </a:pPr>
            <a:r>
              <a:rPr lang="en-US" sz="3400" dirty="0"/>
              <a:t>‘Quality is Predictability’- Deming</a:t>
            </a:r>
          </a:p>
          <a:p>
            <a:pPr marL="463550" indent="-400050">
              <a:lnSpc>
                <a:spcPct val="120000"/>
              </a:lnSpc>
              <a:buFont typeface="+mj-lt"/>
              <a:buAutoNum type="arabicPeriod"/>
              <a:defRPr/>
            </a:pPr>
            <a:r>
              <a:rPr lang="en-US" sz="3400" dirty="0"/>
              <a:t>‘Conformance to requirements’ - Crosby </a:t>
            </a:r>
          </a:p>
          <a:p>
            <a:pPr marL="463550" indent="-400050">
              <a:lnSpc>
                <a:spcPct val="120000"/>
              </a:lnSpc>
              <a:buFont typeface="+mj-lt"/>
              <a:buAutoNum type="arabicPeriod"/>
              <a:defRPr/>
            </a:pPr>
            <a:r>
              <a:rPr lang="en-US" sz="3400" dirty="0"/>
              <a:t>‘Fitness for use’ - </a:t>
            </a:r>
            <a:r>
              <a:rPr lang="en-US" sz="3400" dirty="0" err="1"/>
              <a:t>Juran</a:t>
            </a:r>
            <a:r>
              <a:rPr lang="en-US" sz="3400" dirty="0"/>
              <a:t> </a:t>
            </a:r>
          </a:p>
          <a:p>
            <a:pPr marL="463550" indent="-400050">
              <a:lnSpc>
                <a:spcPct val="120000"/>
              </a:lnSpc>
              <a:buFont typeface="+mj-lt"/>
              <a:buAutoNum type="arabicPeriod"/>
              <a:defRPr/>
            </a:pPr>
            <a:r>
              <a:rPr lang="en-US" sz="3400" dirty="0"/>
              <a:t>‘Customer’s opinion’- </a:t>
            </a:r>
            <a:r>
              <a:rPr lang="en-US" sz="3400" dirty="0" err="1"/>
              <a:t>Feigenbaum</a:t>
            </a:r>
            <a:endParaRPr lang="en-US" sz="3400" dirty="0"/>
          </a:p>
          <a:p>
            <a:pPr marL="463550" indent="-400050">
              <a:lnSpc>
                <a:spcPct val="120000"/>
              </a:lnSpc>
              <a:buFont typeface="+mj-lt"/>
              <a:buAutoNum type="arabicPeriod"/>
              <a:defRPr/>
            </a:pPr>
            <a:r>
              <a:rPr lang="en-US" sz="3400" dirty="0"/>
              <a:t>‘The totality of characteristics of an entity that bear on its ability to satisfy stated and implied need’ - ISO 8402:1994 </a:t>
            </a:r>
          </a:p>
          <a:p>
            <a:pPr marL="463550" indent="-400050">
              <a:lnSpc>
                <a:spcPct val="120000"/>
              </a:lnSpc>
              <a:buFont typeface="+mj-lt"/>
              <a:buAutoNum type="arabicPeriod"/>
              <a:defRPr/>
            </a:pPr>
            <a:r>
              <a:rPr lang="en-US" sz="3400" dirty="0"/>
              <a:t>Conformance to “Valid Requirements“.</a:t>
            </a:r>
          </a:p>
          <a:p>
            <a:pPr marL="463550" indent="-400050">
              <a:lnSpc>
                <a:spcPct val="120000"/>
              </a:lnSpc>
              <a:buFont typeface="+mj-lt"/>
              <a:buAutoNum type="arabicPeriod"/>
              <a:defRPr/>
            </a:pPr>
            <a:r>
              <a:rPr lang="en-US" sz="3400" dirty="0"/>
              <a:t>Customers' perception of the value of the suppliers‘ work output.</a:t>
            </a:r>
          </a:p>
          <a:p>
            <a:pPr marL="463550" indent="-400050">
              <a:lnSpc>
                <a:spcPct val="120000"/>
              </a:lnSpc>
              <a:buFont typeface="+mj-lt"/>
              <a:buAutoNum type="arabicPeriod"/>
              <a:defRPr/>
            </a:pPr>
            <a:r>
              <a:rPr lang="en-US" sz="3400" dirty="0"/>
              <a:t>A perceived degree of excellence with a minimum, usually set forth by the customer. </a:t>
            </a:r>
          </a:p>
          <a:p>
            <a:pPr marL="463550" indent="-400050">
              <a:lnSpc>
                <a:spcPct val="120000"/>
              </a:lnSpc>
              <a:buFont typeface="+mj-lt"/>
              <a:buAutoNum type="arabicPeriod"/>
              <a:defRPr/>
            </a:pPr>
            <a:r>
              <a:rPr lang="en-US" sz="3400" dirty="0"/>
              <a:t>Best value for money.  </a:t>
            </a:r>
          </a:p>
          <a:p>
            <a:pPr>
              <a:defRPr/>
            </a:pPr>
            <a:endParaRPr lang="en-US" dirty="0"/>
          </a:p>
        </p:txBody>
      </p:sp>
      <p:sp>
        <p:nvSpPr>
          <p:cNvPr id="409603" name="Rectangle 17"/>
          <p:cNvSpPr>
            <a:spLocks noGrp="1" noChangeArrowheads="1"/>
          </p:cNvSpPr>
          <p:nvPr>
            <p:ph type="title"/>
          </p:nvPr>
        </p:nvSpPr>
        <p:spPr/>
        <p:txBody>
          <a:bodyPr/>
          <a:lstStyle/>
          <a:p>
            <a:r>
              <a:rPr altLang="en-US" sz="3000" b="1"/>
              <a:t>Quality Definitions from Quality Gurus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9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97D83AF-C8E9-484C-8279-9AB97D1A85B1}" type="slidenum">
              <a:rPr lang="en-US" altLang="en-US" sz="1200" smtClean="0">
                <a:solidFill>
                  <a:srgbClr val="898989"/>
                </a:solidFill>
              </a:rPr>
              <a:pPr>
                <a:spcBef>
                  <a:spcPct val="0"/>
                </a:spcBef>
                <a:buFontTx/>
                <a:buNone/>
              </a:pPr>
              <a:t>226</a:t>
            </a:fld>
            <a:endParaRPr lang="en-US" altLang="en-US" sz="1200">
              <a:solidFill>
                <a:srgbClr val="898989"/>
              </a:solidFill>
            </a:endParaRPr>
          </a:p>
        </p:txBody>
      </p:sp>
    </p:spTree>
    <p:extLst>
      <p:ext uri="{BB962C8B-B14F-4D97-AF65-F5344CB8AC3E}">
        <p14:creationId xmlns:p14="http://schemas.microsoft.com/office/powerpoint/2010/main" val="164794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3"/>
          <p:cNvSpPr>
            <a:spLocks noGrp="1"/>
          </p:cNvSpPr>
          <p:nvPr>
            <p:ph type="title"/>
          </p:nvPr>
        </p:nvSpPr>
        <p:spPr/>
        <p:txBody>
          <a:bodyPr/>
          <a:lstStyle/>
          <a:p>
            <a:r>
              <a:rPr altLang="en-US"/>
              <a:t>Quality Gurus</a:t>
            </a:r>
          </a:p>
        </p:txBody>
      </p:sp>
      <p:sp>
        <p:nvSpPr>
          <p:cNvPr id="5" name="Content Placeholder 4"/>
          <p:cNvSpPr>
            <a:spLocks noGrp="1"/>
          </p:cNvSpPr>
          <p:nvPr>
            <p:ph idx="1"/>
          </p:nvPr>
        </p:nvSpPr>
        <p:spPr>
          <a:xfrm>
            <a:off x="457200" y="990600"/>
            <a:ext cx="8458200" cy="5135563"/>
          </a:xfrm>
        </p:spPr>
        <p:txBody>
          <a:bodyPr>
            <a:normAutofit lnSpcReduction="10000"/>
          </a:bodyPr>
          <a:lstStyle/>
          <a:p>
            <a:pPr marL="457200" indent="-457200">
              <a:buFont typeface="Calibri" pitchFamily="34" charset="0"/>
              <a:buAutoNum type="arabicPeriod"/>
              <a:defRPr/>
            </a:pPr>
            <a:r>
              <a:rPr lang="en-US" sz="1800" b="1"/>
              <a:t>Philip B Corssby- </a:t>
            </a:r>
            <a:r>
              <a:rPr lang="en-US" sz="1800"/>
              <a:t>Popularized concept of </a:t>
            </a:r>
            <a:r>
              <a:rPr lang="en-US" sz="1800" u="sng"/>
              <a:t>Zero Defect</a:t>
            </a:r>
            <a:r>
              <a:rPr lang="en-US" sz="1800"/>
              <a:t>. He eliminate defects complete not only reduce it to acceptable quality level</a:t>
            </a:r>
          </a:p>
          <a:p>
            <a:pPr marL="457200" indent="-457200">
              <a:buFont typeface="Calibri" pitchFamily="34" charset="0"/>
              <a:buAutoNum type="arabicPeriod"/>
              <a:defRPr/>
            </a:pPr>
            <a:r>
              <a:rPr lang="en-US" sz="1800" b="1"/>
              <a:t>Dr. Eliyahu M Goldratt-</a:t>
            </a:r>
            <a:r>
              <a:rPr lang="en-US" sz="1800"/>
              <a:t> </a:t>
            </a:r>
            <a:r>
              <a:rPr lang="en-US" sz="1800" u="sng"/>
              <a:t>Theory of Constraints</a:t>
            </a:r>
            <a:r>
              <a:rPr lang="en-US" sz="1800"/>
              <a:t>. Focus on single element on process chain which can address 99% problems.</a:t>
            </a:r>
          </a:p>
          <a:p>
            <a:pPr marL="457200" indent="-457200">
              <a:buFont typeface="Calibri" pitchFamily="34" charset="0"/>
              <a:buAutoNum type="arabicPeriod"/>
              <a:defRPr/>
            </a:pPr>
            <a:r>
              <a:rPr lang="en-US" sz="1800" b="1"/>
              <a:t>Dr. Edward Deming- </a:t>
            </a:r>
            <a:r>
              <a:rPr lang="en-US" sz="1800" u="sng"/>
              <a:t>Deming Cycle </a:t>
            </a:r>
            <a:r>
              <a:rPr lang="en-US" sz="1800"/>
              <a:t>(85% Quality Problems are related to Management)</a:t>
            </a:r>
          </a:p>
          <a:p>
            <a:pPr marL="457200" indent="-457200">
              <a:buFont typeface="Calibri" pitchFamily="34" charset="0"/>
              <a:buAutoNum type="arabicPeriod"/>
              <a:defRPr/>
            </a:pPr>
            <a:r>
              <a:rPr lang="en-US" sz="1800" b="1"/>
              <a:t>Dr. Joseph M Juran- </a:t>
            </a:r>
            <a:r>
              <a:rPr lang="en-US" sz="1800"/>
              <a:t>Developed </a:t>
            </a:r>
            <a:r>
              <a:rPr lang="en-US" sz="1800" u="sng"/>
              <a:t>Quality Triology </a:t>
            </a:r>
            <a:r>
              <a:rPr lang="en-US" sz="1800"/>
              <a:t>(Q-Planning, Q-Improvement, Q-Control)</a:t>
            </a:r>
          </a:p>
          <a:p>
            <a:pPr marL="457200" indent="-457200">
              <a:buFont typeface="Calibri" pitchFamily="34" charset="0"/>
              <a:buAutoNum type="arabicPeriod"/>
              <a:defRPr/>
            </a:pPr>
            <a:r>
              <a:rPr lang="en-US" sz="1800" b="1"/>
              <a:t>Dr. Walter Shewhart- </a:t>
            </a:r>
            <a:r>
              <a:rPr lang="en-US" sz="1800" u="sng"/>
              <a:t>PDCA </a:t>
            </a:r>
            <a:r>
              <a:rPr lang="en-US" sz="1800"/>
              <a:t>(Theory of process control or Shewart Transformation Process)</a:t>
            </a:r>
          </a:p>
          <a:p>
            <a:pPr marL="457200" indent="-457200">
              <a:buFont typeface="Calibri" pitchFamily="34" charset="0"/>
              <a:buAutoNum type="arabicPeriod"/>
              <a:defRPr/>
            </a:pPr>
            <a:r>
              <a:rPr lang="en-US" sz="1800" b="1"/>
              <a:t>Dr. Genichi Taguchi- </a:t>
            </a:r>
            <a:r>
              <a:rPr lang="en-US" sz="1800" u="sng"/>
              <a:t>Taguchi Methodology </a:t>
            </a:r>
            <a:r>
              <a:rPr lang="en-US" sz="1800"/>
              <a:t>or Designing in Quality (Making a design which is less sensitive to variation rather than control the manufacturing variation)</a:t>
            </a:r>
          </a:p>
          <a:p>
            <a:pPr marL="457200" indent="-457200">
              <a:buFont typeface="Calibri" pitchFamily="34" charset="0"/>
              <a:buAutoNum type="arabicPeriod"/>
              <a:defRPr/>
            </a:pPr>
            <a:r>
              <a:rPr lang="en-US" sz="1800" b="1"/>
              <a:t>Dr. Kaoru Ishikawa- </a:t>
            </a:r>
            <a:r>
              <a:rPr lang="en-US" sz="1800"/>
              <a:t>Philosophy of Total Quality, </a:t>
            </a:r>
            <a:r>
              <a:rPr lang="en-US" sz="1800" u="sng"/>
              <a:t>Ishikawa Diagram</a:t>
            </a:r>
          </a:p>
          <a:p>
            <a:pPr marL="457200" indent="-457200">
              <a:buFont typeface="Calibri" pitchFamily="34" charset="0"/>
              <a:buAutoNum type="arabicPeriod"/>
              <a:defRPr/>
            </a:pPr>
            <a:r>
              <a:rPr lang="en-US" sz="1800" b="1"/>
              <a:t>Shigeo Shingo- </a:t>
            </a:r>
            <a:r>
              <a:rPr lang="en-US" sz="1800" u="sng"/>
              <a:t>Developed lean concepts</a:t>
            </a:r>
            <a:r>
              <a:rPr lang="en-US" sz="1800"/>
              <a:t>, refined JIT (lean manufacturing)</a:t>
            </a:r>
          </a:p>
          <a:p>
            <a:pPr marL="457200" indent="-457200">
              <a:buFont typeface="Calibri" pitchFamily="34" charset="0"/>
              <a:buAutoNum type="arabicPeriod"/>
              <a:defRPr/>
            </a:pPr>
            <a:r>
              <a:rPr lang="en-US" sz="1800" b="1"/>
              <a:t>Taiichi Ohno- </a:t>
            </a:r>
            <a:r>
              <a:rPr lang="en-US" sz="1800"/>
              <a:t>Developed concept of </a:t>
            </a:r>
            <a:r>
              <a:rPr lang="en-US" sz="1800" u="sng"/>
              <a:t>Seven Wastes</a:t>
            </a:r>
            <a:r>
              <a:rPr lang="en-US" sz="1800"/>
              <a:t>; this is used to identify non-value-added activity</a:t>
            </a:r>
          </a:p>
          <a:p>
            <a:pPr marL="457200" indent="-457200">
              <a:buFont typeface="Calibri" pitchFamily="34" charset="0"/>
              <a:buAutoNum type="arabicPeriod"/>
              <a:defRPr/>
            </a:pPr>
            <a:r>
              <a:rPr lang="en-US" sz="1800" b="1"/>
              <a:t>Armand V Feigenbaum: </a:t>
            </a:r>
            <a:r>
              <a:rPr lang="en-US" sz="1800"/>
              <a:t>Developed Idea of </a:t>
            </a:r>
            <a:r>
              <a:rPr lang="en-US" sz="1800" u="sng"/>
              <a:t>Total Quality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16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0FAE84-E75B-478A-95FB-69C6F6CC8945}" type="slidenum">
              <a:rPr lang="en-US" altLang="en-US" sz="1200" smtClean="0">
                <a:solidFill>
                  <a:srgbClr val="898989"/>
                </a:solidFill>
              </a:rPr>
              <a:pPr>
                <a:spcBef>
                  <a:spcPct val="0"/>
                </a:spcBef>
                <a:buFontTx/>
                <a:buNone/>
              </a:pPr>
              <a:t>227</a:t>
            </a:fld>
            <a:endParaRPr lang="en-US" altLang="en-US" sz="1200">
              <a:solidFill>
                <a:srgbClr val="898989"/>
              </a:solidFill>
            </a:endParaRPr>
          </a:p>
        </p:txBody>
      </p:sp>
    </p:spTree>
    <p:extLst>
      <p:ext uri="{BB962C8B-B14F-4D97-AF65-F5344CB8AC3E}">
        <p14:creationId xmlns:p14="http://schemas.microsoft.com/office/powerpoint/2010/main" val="147641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checkerboard(across)">
                                      <p:cBhvr>
                                        <p:cTn id="42" dur="500"/>
                                        <p:tgtEl>
                                          <p:spTgt spid="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checkerboard(across)">
                                      <p:cBhvr>
                                        <p:cTn id="47" dur="500"/>
                                        <p:tgtEl>
                                          <p:spTgt spid="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checkerboard(across)">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a:spLocks noGrp="1" noChangeArrowheads="1"/>
          </p:cNvSpPr>
          <p:nvPr>
            <p:ph idx="1"/>
          </p:nvPr>
        </p:nvSpPr>
        <p:spPr>
          <a:xfrm>
            <a:off x="457200" y="2362200"/>
            <a:ext cx="8153400" cy="3763963"/>
          </a:xfrm>
        </p:spPr>
        <p:txBody>
          <a:bodyPr/>
          <a:lstStyle/>
          <a:p>
            <a:pPr marL="457200" lvl="1" indent="0">
              <a:buFont typeface="Arial" panose="020B0604020202020204" pitchFamily="34" charset="0"/>
              <a:buNone/>
            </a:pPr>
            <a:r>
              <a:rPr lang="en-US" altLang="en-US" b="1"/>
              <a:t>Processes and activities of the performing organization that determine quality policies, objectives, and responsibilities so that the project will satisfy the needs for which it was undertaken</a:t>
            </a:r>
          </a:p>
        </p:txBody>
      </p:sp>
      <p:sp>
        <p:nvSpPr>
          <p:cNvPr id="413699" name="Rectangle 17"/>
          <p:cNvSpPr>
            <a:spLocks noGrp="1" noChangeArrowheads="1"/>
          </p:cNvSpPr>
          <p:nvPr>
            <p:ph type="title"/>
          </p:nvPr>
        </p:nvSpPr>
        <p:spPr>
          <a:xfrm>
            <a:off x="0" y="0"/>
            <a:ext cx="9144000" cy="838200"/>
          </a:xfrm>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37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9A33ED-3D1F-40B8-AA7E-DA473BBCD149}" type="slidenum">
              <a:rPr lang="en-US" altLang="en-US" sz="1200" smtClean="0">
                <a:solidFill>
                  <a:srgbClr val="898989"/>
                </a:solidFill>
              </a:rPr>
              <a:pPr>
                <a:spcBef>
                  <a:spcPct val="0"/>
                </a:spcBef>
                <a:buFontTx/>
                <a:buNone/>
              </a:pPr>
              <a:t>228</a:t>
            </a:fld>
            <a:endParaRPr lang="en-US" altLang="en-US" sz="1200">
              <a:solidFill>
                <a:srgbClr val="898989"/>
              </a:solidFill>
            </a:endParaRPr>
          </a:p>
        </p:txBody>
      </p:sp>
    </p:spTree>
    <p:extLst>
      <p:ext uri="{BB962C8B-B14F-4D97-AF65-F5344CB8AC3E}">
        <p14:creationId xmlns:p14="http://schemas.microsoft.com/office/powerpoint/2010/main" val="375179743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a:spLocks noGrp="1" noChangeArrowheads="1"/>
          </p:cNvSpPr>
          <p:nvPr>
            <p:ph idx="1"/>
          </p:nvPr>
        </p:nvSpPr>
        <p:spPr>
          <a:xfrm>
            <a:off x="457200" y="990600"/>
            <a:ext cx="7924800" cy="3243965"/>
          </a:xfrm>
        </p:spPr>
        <p:txBody>
          <a:bodyPr>
            <a:spAutoFit/>
          </a:bodyPr>
          <a:lstStyle/>
          <a:p>
            <a:pPr marL="971550" lvl="1" indent="-514350">
              <a:lnSpc>
                <a:spcPct val="200000"/>
              </a:lnSpc>
              <a:buFont typeface="+mj-lt"/>
              <a:buAutoNum type="arabicPeriod" startAt="24"/>
              <a:defRPr/>
            </a:pPr>
            <a:r>
              <a:rPr lang="en-US" sz="3200" dirty="0"/>
              <a:t>Plan Quality Management [PLANNING]</a:t>
            </a:r>
          </a:p>
          <a:p>
            <a:pPr marL="914400" lvl="1" indent="-457200">
              <a:lnSpc>
                <a:spcPct val="200000"/>
              </a:lnSpc>
              <a:buFont typeface="Calibri" pitchFamily="34" charset="0"/>
              <a:buAutoNum type="arabicPeriod" startAt="24"/>
              <a:defRPr/>
            </a:pPr>
            <a:r>
              <a:rPr lang="en-US" sz="3200" dirty="0"/>
              <a:t>Perform Quality Assurance [EXECUTING]</a:t>
            </a:r>
          </a:p>
          <a:p>
            <a:pPr marL="914400" lvl="1" indent="-457200">
              <a:lnSpc>
                <a:spcPct val="200000"/>
              </a:lnSpc>
              <a:buFont typeface="Calibri" pitchFamily="34" charset="0"/>
              <a:buAutoNum type="arabicPeriod" startAt="24"/>
              <a:defRPr/>
            </a:pPr>
            <a:r>
              <a:rPr lang="en-US" sz="3200" dirty="0"/>
              <a:t>Control Quality [M&amp;C]</a:t>
            </a:r>
          </a:p>
        </p:txBody>
      </p:sp>
      <p:sp>
        <p:nvSpPr>
          <p:cNvPr id="415747" name="Rectangle 3"/>
          <p:cNvSpPr>
            <a:spLocks noGrp="1" noChangeArrowheads="1"/>
          </p:cNvSpPr>
          <p:nvPr>
            <p:ph type="title"/>
          </p:nvPr>
        </p:nvSpPr>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5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2BB76A-211D-4779-903F-6B89F8D941C3}" type="slidenum">
              <a:rPr lang="en-US" altLang="en-US" sz="1200" smtClean="0">
                <a:solidFill>
                  <a:srgbClr val="898989"/>
                </a:solidFill>
              </a:rPr>
              <a:pPr>
                <a:spcBef>
                  <a:spcPct val="0"/>
                </a:spcBef>
                <a:buFontTx/>
                <a:buNone/>
              </a:pPr>
              <a:t>229</a:t>
            </a:fld>
            <a:endParaRPr lang="en-US" altLang="en-US" sz="1200">
              <a:solidFill>
                <a:srgbClr val="898989"/>
              </a:solidFill>
            </a:endParaRPr>
          </a:p>
        </p:txBody>
      </p:sp>
    </p:spTree>
    <p:extLst>
      <p:ext uri="{BB962C8B-B14F-4D97-AF65-F5344CB8AC3E}">
        <p14:creationId xmlns:p14="http://schemas.microsoft.com/office/powerpoint/2010/main" val="233720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4915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49156" name="Title 3"/>
          <p:cNvSpPr>
            <a:spLocks noGrp="1"/>
          </p:cNvSpPr>
          <p:nvPr>
            <p:ph type="title"/>
          </p:nvPr>
        </p:nvSpPr>
        <p:spPr/>
        <p:txBody>
          <a:bodyPr/>
          <a:lstStyle/>
          <a:p>
            <a:r>
              <a:rPr altLang="en-US"/>
              <a:t>What is Program?</a:t>
            </a:r>
          </a:p>
        </p:txBody>
      </p:sp>
      <p:sp>
        <p:nvSpPr>
          <p:cNvPr id="5" name="Content Placeholder 4"/>
          <p:cNvSpPr>
            <a:spLocks noGrp="1"/>
          </p:cNvSpPr>
          <p:nvPr>
            <p:ph idx="1"/>
          </p:nvPr>
        </p:nvSpPr>
        <p:spPr>
          <a:xfrm>
            <a:off x="457200" y="990599"/>
            <a:ext cx="8229600" cy="5318125"/>
          </a:xfrm>
        </p:spPr>
        <p:txBody>
          <a:bodyPr>
            <a:normAutofit fontScale="70000" lnSpcReduction="20000"/>
          </a:bodyPr>
          <a:lstStyle/>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Group of </a:t>
            </a:r>
            <a:r>
              <a:rPr lang="en-US" u="sng" dirty="0">
                <a:ea typeface="Microsoft YaHei" charset="0"/>
                <a:cs typeface="Microsoft YaHei" charset="0"/>
              </a:rPr>
              <a:t>related projects </a:t>
            </a:r>
            <a:r>
              <a:rPr lang="en-US" dirty="0">
                <a:ea typeface="Microsoft YaHei" charset="0"/>
                <a:cs typeface="Microsoft YaHei" charset="0"/>
              </a:rPr>
              <a:t>managed in a </a:t>
            </a:r>
            <a:r>
              <a:rPr lang="en-US" u="sng" dirty="0">
                <a:ea typeface="Microsoft YaHei" charset="0"/>
                <a:cs typeface="Microsoft YaHei" charset="0"/>
              </a:rPr>
              <a:t>coordinated way </a:t>
            </a:r>
            <a:r>
              <a:rPr lang="en-US" dirty="0">
                <a:ea typeface="Microsoft YaHei" charset="0"/>
                <a:cs typeface="Microsoft YaHei" charset="0"/>
              </a:rPr>
              <a:t>to obtain the </a:t>
            </a:r>
            <a:r>
              <a:rPr lang="en-US" u="sng" dirty="0">
                <a:ea typeface="Microsoft YaHei" charset="0"/>
                <a:cs typeface="Microsoft YaHei" charset="0"/>
              </a:rPr>
              <a:t>benefits and control </a:t>
            </a:r>
            <a:r>
              <a:rPr lang="en-US" dirty="0">
                <a:ea typeface="Microsoft YaHei" charset="0"/>
                <a:cs typeface="Microsoft YaHei" charset="0"/>
              </a:rPr>
              <a:t>which will not be possible from managing them individually</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Scope is least important. Benefit(s) are primary goal. Program manager is not responsible for delivery but for benefit realization. Addition/removal of projects in a program is in the hand of Program Manager</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Several projects are required under a program because of different technology, different skills &amp; different kind of teams, parallel work, different type of deliverables.</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i="1" dirty="0">
                <a:solidFill>
                  <a:srgbClr val="FF0000"/>
                </a:solidFill>
                <a:ea typeface="Microsoft YaHei" charset="0"/>
                <a:cs typeface="Microsoft YaHei" charset="0"/>
              </a:rPr>
              <a:t>e.g. Bringing a new product (from conceptualization to Sale all project), New satellite in space, Health improvement of a cancer patient. An IT company want to enter into new market with Cloud Services for the customer.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818629-57B4-4A6F-A65B-D26C9A9207A3}" type="slidenum">
              <a:rPr lang="en-US" altLang="en-US" sz="1200" smtClean="0">
                <a:solidFill>
                  <a:srgbClr val="898989"/>
                </a:solidFill>
              </a:rPr>
              <a:pPr>
                <a:spcBef>
                  <a:spcPct val="0"/>
                </a:spcBef>
                <a:buFontTx/>
                <a:buNone/>
              </a:pPr>
              <a:t>23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4</a:t>
            </a:r>
            <a:r>
              <a:rPr altLang="en-US" sz="4800" b="1" dirty="0"/>
              <a:t>. Plan Quality Management</a:t>
            </a:r>
          </a:p>
        </p:txBody>
      </p:sp>
      <p:sp>
        <p:nvSpPr>
          <p:cNvPr id="417795" name="Text Box 11"/>
          <p:cNvSpPr>
            <a:spLocks noGrp="1" noChangeArrowheads="1"/>
          </p:cNvSpPr>
          <p:nvPr>
            <p:ph idx="1"/>
          </p:nvPr>
        </p:nvSpPr>
        <p:spPr>
          <a:xfrm>
            <a:off x="457200" y="2362200"/>
            <a:ext cx="8153400" cy="3763963"/>
          </a:xfrm>
        </p:spPr>
        <p:txBody>
          <a:bodyPr/>
          <a:lstStyle/>
          <a:p>
            <a:pPr marL="0" indent="0">
              <a:buFont typeface="Arial" panose="020B0604020202020204" pitchFamily="34" charset="0"/>
              <a:buNone/>
            </a:pPr>
            <a:r>
              <a:rPr lang="en-US" altLang="en-US" sz="2800" b="1"/>
              <a:t>Identifying quality requirements and/or standards for the project and product, and documenting how the project will demonstrate compliance.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7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29C17DB-A052-4E7C-B426-C9A97A2C441E}" type="slidenum">
              <a:rPr lang="en-US" altLang="en-US" sz="1200" smtClean="0">
                <a:solidFill>
                  <a:srgbClr val="898989"/>
                </a:solidFill>
              </a:rPr>
              <a:pPr>
                <a:spcBef>
                  <a:spcPct val="0"/>
                </a:spcBef>
                <a:buFontTx/>
                <a:buNone/>
              </a:pPr>
              <a:t>230</a:t>
            </a:fld>
            <a:endParaRPr lang="en-US" altLang="en-US" sz="1200">
              <a:solidFill>
                <a:srgbClr val="898989"/>
              </a:solidFill>
            </a:endParaRPr>
          </a:p>
        </p:txBody>
      </p:sp>
    </p:spTree>
    <p:extLst>
      <p:ext uri="{BB962C8B-B14F-4D97-AF65-F5344CB8AC3E}">
        <p14:creationId xmlns:p14="http://schemas.microsoft.com/office/powerpoint/2010/main" val="29650396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Benchmarking</a:t>
            </a:r>
          </a:p>
          <a:p>
            <a:pPr lvl="1"/>
            <a:r>
              <a:rPr lang="en-US" sz="1400" dirty="0"/>
              <a:t>• Brainstorming</a:t>
            </a:r>
          </a:p>
          <a:p>
            <a:pPr lvl="1"/>
            <a:r>
              <a:rPr lang="en-US" sz="1400" dirty="0"/>
              <a:t>• Interviews</a:t>
            </a:r>
          </a:p>
          <a:p>
            <a:r>
              <a:rPr lang="en-US" sz="1600" dirty="0"/>
              <a:t>.3 Data analysis</a:t>
            </a:r>
          </a:p>
          <a:p>
            <a:pPr lvl="1"/>
            <a:r>
              <a:rPr lang="en-US" sz="1400" dirty="0"/>
              <a:t>• Cost-benefit analysis</a:t>
            </a:r>
          </a:p>
          <a:p>
            <a:pPr lvl="1"/>
            <a:r>
              <a:rPr lang="en-US" sz="1400" dirty="0"/>
              <a:t>• Cost of quality</a:t>
            </a:r>
          </a:p>
          <a:p>
            <a:r>
              <a:rPr lang="en-US" sz="1600" dirty="0"/>
              <a:t>.4 Decision making</a:t>
            </a:r>
          </a:p>
          <a:p>
            <a:pPr lvl="1"/>
            <a:r>
              <a:rPr lang="en-US" sz="1400" dirty="0"/>
              <a:t>• Multicriteria 	decision 	analysis</a:t>
            </a:r>
          </a:p>
          <a:p>
            <a:r>
              <a:rPr lang="en-US" sz="1600" dirty="0"/>
              <a:t>.5 Data representation</a:t>
            </a:r>
          </a:p>
          <a:p>
            <a:pPr lvl="1"/>
            <a:r>
              <a:rPr lang="en-US" sz="1400" dirty="0"/>
              <a:t>• Flowcharts</a:t>
            </a:r>
          </a:p>
          <a:p>
            <a:pPr lvl="1"/>
            <a:r>
              <a:rPr lang="en-US" sz="1400" dirty="0"/>
              <a:t>• Logical data model</a:t>
            </a:r>
          </a:p>
          <a:p>
            <a:pPr lvl="1"/>
            <a:r>
              <a:rPr lang="en-US" sz="1400" dirty="0"/>
              <a:t>• Matrix diagrams</a:t>
            </a:r>
          </a:p>
          <a:p>
            <a:pPr lvl="1"/>
            <a:r>
              <a:rPr lang="en-US" sz="1400" dirty="0"/>
              <a:t>• Mind mapping</a:t>
            </a:r>
          </a:p>
          <a:p>
            <a:r>
              <a:rPr lang="en-IN" sz="1600" dirty="0"/>
              <a:t>.6 Test and inspection 	planning</a:t>
            </a:r>
          </a:p>
          <a:p>
            <a:r>
              <a:rPr lang="en-US" sz="1600" dirty="0"/>
              <a:t>.7 Meetings</a:t>
            </a:r>
            <a:endParaRPr lang="en-US" altLang="en-US" sz="1600" dirty="0"/>
          </a:p>
        </p:txBody>
      </p:sp>
      <p:sp>
        <p:nvSpPr>
          <p:cNvPr id="59394" name="Title 3"/>
          <p:cNvSpPr>
            <a:spLocks noGrp="1"/>
          </p:cNvSpPr>
          <p:nvPr>
            <p:ph type="title"/>
          </p:nvPr>
        </p:nvSpPr>
        <p:spPr/>
        <p:txBody>
          <a:bodyPr>
            <a:normAutofit/>
          </a:bodyPr>
          <a:lstStyle/>
          <a:p>
            <a:pPr>
              <a:defRPr/>
            </a:pPr>
            <a:r>
              <a:rPr dirty="0"/>
              <a:t>Plan Quality Management</a:t>
            </a:r>
          </a:p>
        </p:txBody>
      </p:sp>
      <p:sp>
        <p:nvSpPr>
          <p:cNvPr id="419843" name="Content Placeholder 4"/>
          <p:cNvSpPr>
            <a:spLocks noGrp="1"/>
          </p:cNvSpPr>
          <p:nvPr>
            <p:ph sz="quarter" idx="12"/>
          </p:nvPr>
        </p:nvSpPr>
        <p:spPr>
          <a:xfrm>
            <a:off x="228601" y="1211262"/>
            <a:ext cx="3047998" cy="5113338"/>
          </a:xfrm>
        </p:spPr>
        <p:txBody>
          <a:bodyPr/>
          <a:lstStyle/>
          <a:p>
            <a:r>
              <a:rPr lang="en-US" sz="1800" dirty="0"/>
              <a:t>.1 Project charter</a:t>
            </a:r>
          </a:p>
          <a:p>
            <a:r>
              <a:rPr lang="en-US" sz="1800" dirty="0"/>
              <a:t>.2 PMP</a:t>
            </a:r>
          </a:p>
          <a:p>
            <a:pPr lvl="1"/>
            <a:r>
              <a:rPr lang="en-US" sz="1600" dirty="0"/>
              <a:t>• Requirements management 	plan</a:t>
            </a:r>
          </a:p>
          <a:p>
            <a:pPr lvl="1"/>
            <a:r>
              <a:rPr lang="en-US" sz="1600" dirty="0"/>
              <a:t>• Risk management plan</a:t>
            </a:r>
          </a:p>
          <a:p>
            <a:pPr lvl="1"/>
            <a:r>
              <a:rPr lang="en-US" sz="1600" dirty="0"/>
              <a:t>• Stakeholder engagement 	plan</a:t>
            </a:r>
          </a:p>
          <a:p>
            <a:pPr lvl="1"/>
            <a:r>
              <a:rPr lang="en-US" sz="1600" dirty="0"/>
              <a:t>• Scope baseline</a:t>
            </a:r>
          </a:p>
          <a:p>
            <a:r>
              <a:rPr lang="en-US" sz="1800" dirty="0"/>
              <a:t>.3 Project documents</a:t>
            </a:r>
          </a:p>
          <a:p>
            <a:pPr lvl="1"/>
            <a:r>
              <a:rPr lang="en-US" sz="1600" dirty="0"/>
              <a:t>• Assumption log</a:t>
            </a:r>
          </a:p>
          <a:p>
            <a:pPr lvl="1"/>
            <a:r>
              <a:rPr lang="en-US" sz="1600" dirty="0"/>
              <a:t>• Requirements documentation</a:t>
            </a:r>
          </a:p>
          <a:p>
            <a:pPr lvl="1"/>
            <a:r>
              <a:rPr lang="en-US" sz="1600" dirty="0"/>
              <a:t>• Requirements traceability 	matrix</a:t>
            </a:r>
          </a:p>
          <a:p>
            <a:pPr lvl="1"/>
            <a:r>
              <a:rPr lang="en-US" sz="1600" dirty="0"/>
              <a:t>• Risk register</a:t>
            </a:r>
          </a:p>
          <a:p>
            <a:pPr lvl="1"/>
            <a:r>
              <a:rPr lang="en-US" sz="1600" dirty="0"/>
              <a:t>• Stakeholder register</a:t>
            </a:r>
          </a:p>
          <a:p>
            <a:r>
              <a:rPr lang="en-US" sz="1800" dirty="0"/>
              <a:t>.4 EEFs</a:t>
            </a:r>
          </a:p>
          <a:p>
            <a:r>
              <a:rPr lang="en-US" sz="1800" dirty="0"/>
              <a:t>.5 OPAs</a:t>
            </a:r>
            <a:endParaRPr lang="en-US" altLang="en-US" sz="1800" dirty="0"/>
          </a:p>
        </p:txBody>
      </p:sp>
      <p:sp>
        <p:nvSpPr>
          <p:cNvPr id="419845" name="Text Placeholder 6"/>
          <p:cNvSpPr>
            <a:spLocks noGrp="1"/>
          </p:cNvSpPr>
          <p:nvPr>
            <p:ph type="body" sz="quarter" idx="14"/>
          </p:nvPr>
        </p:nvSpPr>
        <p:spPr/>
        <p:txBody>
          <a:bodyPr/>
          <a:lstStyle/>
          <a:p>
            <a:r>
              <a:rPr lang="en-US" dirty="0"/>
              <a:t>.1 Quality management 	plan</a:t>
            </a:r>
          </a:p>
          <a:p>
            <a:r>
              <a:rPr lang="en-US" dirty="0"/>
              <a:t>.2 Quality metrics</a:t>
            </a:r>
          </a:p>
          <a:p>
            <a:r>
              <a:rPr lang="en-US" dirty="0"/>
              <a:t>.3 PMP updates</a:t>
            </a:r>
          </a:p>
          <a:p>
            <a:pPr lvl="1"/>
            <a:r>
              <a:rPr lang="en-US" dirty="0"/>
              <a:t>• Risk management 	plan</a:t>
            </a:r>
          </a:p>
          <a:p>
            <a:pPr lvl="1"/>
            <a:r>
              <a:rPr lang="en-US" dirty="0"/>
              <a:t>• Scope baseline</a:t>
            </a:r>
          </a:p>
          <a:p>
            <a:r>
              <a:rPr lang="en-US" dirty="0"/>
              <a:t>.4 Project documents 	updates</a:t>
            </a:r>
          </a:p>
          <a:p>
            <a:pPr lvl="1"/>
            <a:r>
              <a:rPr lang="en-US" dirty="0"/>
              <a:t>• Lessons learned 	register</a:t>
            </a:r>
          </a:p>
          <a:p>
            <a:pPr lvl="1"/>
            <a:r>
              <a:rPr lang="en-US" dirty="0"/>
              <a:t>• Requirements 	traceability matrix</a:t>
            </a:r>
          </a:p>
          <a:p>
            <a:pPr lvl="1"/>
            <a:r>
              <a:rPr lang="en-US" dirty="0"/>
              <a:t>• Risk register</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PLAN</a:t>
            </a:r>
          </a:p>
        </p:txBody>
      </p:sp>
      <p:sp>
        <p:nvSpPr>
          <p:cNvPr id="4198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4DD0F7-78B8-4F62-AA9E-054FE5AF1A2B}" type="slidenum">
              <a:rPr lang="en-US" altLang="en-US" sz="1200" smtClean="0">
                <a:solidFill>
                  <a:srgbClr val="898989"/>
                </a:solidFill>
              </a:rPr>
              <a:pPr>
                <a:spcBef>
                  <a:spcPct val="0"/>
                </a:spcBef>
                <a:buFontTx/>
                <a:buNone/>
              </a:pPr>
              <a:t>231</a:t>
            </a:fld>
            <a:endParaRPr lang="en-US" altLang="en-US" sz="1200">
              <a:solidFill>
                <a:srgbClr val="898989"/>
              </a:solidFill>
            </a:endParaRPr>
          </a:p>
        </p:txBody>
      </p:sp>
    </p:spTree>
    <p:extLst>
      <p:ext uri="{BB962C8B-B14F-4D97-AF65-F5344CB8AC3E}">
        <p14:creationId xmlns:p14="http://schemas.microsoft.com/office/powerpoint/2010/main" val="94030011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6"/>
          <p:cNvSpPr txBox="1">
            <a:spLocks noChangeArrowheads="1"/>
          </p:cNvSpPr>
          <p:nvPr/>
        </p:nvSpPr>
        <p:spPr bwMode="auto">
          <a:xfrm>
            <a:off x="946150" y="1779588"/>
            <a:ext cx="3500438" cy="3879850"/>
          </a:xfrm>
          <a:prstGeom prst="rect">
            <a:avLst/>
          </a:prstGeom>
          <a:solidFill>
            <a:srgbClr val="FFFFFF"/>
          </a:solidFill>
          <a:ln w="25400">
            <a:solidFill>
              <a:srgbClr val="60BB46"/>
            </a:solidFill>
            <a:miter lim="800000"/>
            <a:headEnd/>
            <a:tailEnd/>
          </a:ln>
        </p:spPr>
        <p:txBody>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3937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Prevention Costs</a:t>
            </a:r>
          </a:p>
          <a:p>
            <a:pPr eaLnBrk="1" hangingPunct="1">
              <a:spcBef>
                <a:spcPct val="0"/>
              </a:spcBef>
              <a:spcAft>
                <a:spcPts val="1000"/>
              </a:spcAft>
              <a:buFontTx/>
              <a:buNone/>
            </a:pPr>
            <a:r>
              <a:rPr lang="en-US" altLang="en-US" sz="2000"/>
              <a:t>(Build a quality product)</a:t>
            </a:r>
          </a:p>
          <a:p>
            <a:pPr eaLnBrk="1" hangingPunct="1">
              <a:spcBef>
                <a:spcPct val="0"/>
              </a:spcBef>
              <a:buFont typeface="Symbol" panose="05050102010706020507" pitchFamily="18" charset="2"/>
              <a:buChar char="·"/>
            </a:pPr>
            <a:r>
              <a:rPr lang="en-US" altLang="en-US" sz="1600"/>
              <a:t>Training</a:t>
            </a:r>
          </a:p>
          <a:p>
            <a:pPr eaLnBrk="1" hangingPunct="1">
              <a:spcBef>
                <a:spcPct val="0"/>
              </a:spcBef>
              <a:buFont typeface="Symbol" panose="05050102010706020507" pitchFamily="18" charset="2"/>
              <a:buChar char="·"/>
            </a:pPr>
            <a:r>
              <a:rPr lang="en-US" altLang="en-US" sz="1600"/>
              <a:t>Document processes</a:t>
            </a:r>
          </a:p>
          <a:p>
            <a:pPr eaLnBrk="1" hangingPunct="1">
              <a:spcBef>
                <a:spcPct val="0"/>
              </a:spcBef>
              <a:buFont typeface="Symbol" panose="05050102010706020507" pitchFamily="18" charset="2"/>
              <a:buChar char="·"/>
            </a:pPr>
            <a:r>
              <a:rPr lang="en-US" altLang="en-US" sz="1600"/>
              <a:t>Equipment</a:t>
            </a:r>
          </a:p>
          <a:p>
            <a:pPr eaLnBrk="1" hangingPunct="1">
              <a:spcBef>
                <a:spcPct val="0"/>
              </a:spcBef>
              <a:buFont typeface="Symbol" panose="05050102010706020507" pitchFamily="18" charset="2"/>
              <a:buChar char="·"/>
            </a:pPr>
            <a:r>
              <a:rPr lang="en-US" altLang="en-US" sz="1600"/>
              <a:t>Time to do it right</a:t>
            </a:r>
          </a:p>
          <a:p>
            <a:pPr eaLnBrk="1" hangingPunct="1">
              <a:spcBef>
                <a:spcPct val="0"/>
              </a:spcBef>
              <a:spcAft>
                <a:spcPts val="1000"/>
              </a:spcAft>
              <a:buFontTx/>
              <a:buNone/>
            </a:pPr>
            <a:endParaRPr lang="en-US" altLang="en-US" sz="1600"/>
          </a:p>
          <a:p>
            <a:pPr eaLnBrk="1" hangingPunct="1">
              <a:spcBef>
                <a:spcPct val="0"/>
              </a:spcBef>
              <a:spcAft>
                <a:spcPts val="1000"/>
              </a:spcAft>
              <a:buFontTx/>
              <a:buNone/>
            </a:pPr>
            <a:r>
              <a:rPr lang="en-US" altLang="en-US" sz="2000" b="1"/>
              <a:t>Appraisal Costs</a:t>
            </a:r>
            <a:br>
              <a:rPr lang="en-US" altLang="en-US" sz="2000" b="1"/>
            </a:br>
            <a:r>
              <a:rPr lang="en-US" altLang="en-US" sz="2000"/>
              <a:t>(Assess the quality)</a:t>
            </a:r>
          </a:p>
          <a:p>
            <a:pPr marL="0" lvl="1" eaLnBrk="1" hangingPunct="1">
              <a:spcBef>
                <a:spcPct val="0"/>
              </a:spcBef>
              <a:buFont typeface="Symbol" panose="05050102010706020507" pitchFamily="18" charset="2"/>
              <a:buChar char="·"/>
            </a:pPr>
            <a:r>
              <a:rPr lang="en-US" altLang="en-US" sz="1600"/>
              <a:t>Testing</a:t>
            </a:r>
          </a:p>
          <a:p>
            <a:pPr eaLnBrk="1" hangingPunct="1">
              <a:spcBef>
                <a:spcPct val="0"/>
              </a:spcBef>
              <a:buFont typeface="Symbol" panose="05050102010706020507" pitchFamily="18" charset="2"/>
              <a:buChar char="·"/>
            </a:pPr>
            <a:r>
              <a:rPr lang="en-US" altLang="en-US" sz="1600"/>
              <a:t>Destructive testing loss</a:t>
            </a:r>
          </a:p>
          <a:p>
            <a:pPr eaLnBrk="1" hangingPunct="1">
              <a:spcBef>
                <a:spcPct val="0"/>
              </a:spcBef>
              <a:buFont typeface="Symbol" panose="05050102010706020507" pitchFamily="18" charset="2"/>
              <a:buChar char="·"/>
            </a:pPr>
            <a:r>
              <a:rPr lang="en-US" altLang="en-US" sz="1600"/>
              <a:t>Inspections</a:t>
            </a:r>
          </a:p>
        </p:txBody>
      </p:sp>
      <p:sp>
        <p:nvSpPr>
          <p:cNvPr id="10247" name="Text Box 7"/>
          <p:cNvSpPr txBox="1">
            <a:spLocks noChangeArrowheads="1"/>
          </p:cNvSpPr>
          <p:nvPr/>
        </p:nvSpPr>
        <p:spPr bwMode="auto">
          <a:xfrm>
            <a:off x="4949825" y="1797050"/>
            <a:ext cx="3327400" cy="3846513"/>
          </a:xfrm>
          <a:prstGeom prst="rect">
            <a:avLst/>
          </a:prstGeom>
          <a:solidFill>
            <a:srgbClr val="FFFFFF"/>
          </a:solidFill>
          <a:ln w="25400">
            <a:solidFill>
              <a:srgbClr val="60BB46"/>
            </a:solidFill>
            <a:miter lim="800000"/>
            <a:headEnd/>
            <a:tailEnd/>
          </a:ln>
        </p:spPr>
        <p:txBody>
          <a:bodyPr/>
          <a:lstStyle/>
          <a:p>
            <a:pPr>
              <a:spcAft>
                <a:spcPts val="1000"/>
              </a:spcAft>
              <a:defRPr/>
            </a:pPr>
            <a:r>
              <a:rPr lang="en-US" sz="2000" b="1" dirty="0">
                <a:latin typeface="Calibri" pitchFamily="34" charset="0"/>
              </a:rPr>
              <a:t>Internal Failure Costs</a:t>
            </a:r>
            <a:br>
              <a:rPr lang="en-US" sz="2000" b="1" dirty="0">
                <a:latin typeface="Calibri" pitchFamily="34" charset="0"/>
              </a:rPr>
            </a:br>
            <a:r>
              <a:rPr lang="en-US" sz="2000" dirty="0">
                <a:latin typeface="Calibri" pitchFamily="34" charset="0"/>
              </a:rPr>
              <a:t>(Failures found by the project)</a:t>
            </a:r>
          </a:p>
          <a:p>
            <a:pPr lvl="1" indent="-346075">
              <a:buFont typeface="Symbol" pitchFamily="18" charset="2"/>
              <a:buChar char="·"/>
              <a:defRPr/>
            </a:pPr>
            <a:r>
              <a:rPr lang="en-US" sz="1600" dirty="0">
                <a:latin typeface="Calibri" pitchFamily="34" charset="0"/>
              </a:rPr>
              <a:t>Rework</a:t>
            </a:r>
          </a:p>
          <a:p>
            <a:pPr marL="457200" indent="-346075">
              <a:buFont typeface="Symbol" pitchFamily="18" charset="2"/>
              <a:buChar char="·"/>
              <a:defRPr/>
            </a:pPr>
            <a:r>
              <a:rPr lang="en-US" sz="1600" dirty="0">
                <a:latin typeface="Calibri" pitchFamily="34" charset="0"/>
              </a:rPr>
              <a:t>Scrap</a:t>
            </a:r>
          </a:p>
          <a:p>
            <a:pPr>
              <a:spcAft>
                <a:spcPts val="1000"/>
              </a:spcAft>
              <a:defRPr/>
            </a:pPr>
            <a:endParaRPr lang="en-US" sz="2000" b="1" dirty="0">
              <a:latin typeface="Calibri" pitchFamily="34" charset="0"/>
            </a:endParaRPr>
          </a:p>
          <a:p>
            <a:pPr>
              <a:spcAft>
                <a:spcPts val="1000"/>
              </a:spcAft>
              <a:defRPr/>
            </a:pPr>
            <a:r>
              <a:rPr lang="en-US" sz="2000" b="1" dirty="0">
                <a:latin typeface="Calibri" pitchFamily="34" charset="0"/>
              </a:rPr>
              <a:t>External Failure Costs </a:t>
            </a:r>
            <a:br>
              <a:rPr lang="en-US" sz="2000" b="1" dirty="0">
                <a:latin typeface="Calibri" pitchFamily="34" charset="0"/>
              </a:rPr>
            </a:br>
            <a:r>
              <a:rPr lang="en-US" sz="2000" dirty="0">
                <a:latin typeface="Calibri" pitchFamily="34" charset="0"/>
              </a:rPr>
              <a:t>(Failures found by the customer) </a:t>
            </a:r>
          </a:p>
          <a:p>
            <a:pPr marL="111125" lvl="1" indent="346075">
              <a:buFont typeface="Symbol" pitchFamily="18" charset="2"/>
              <a:buChar char="·"/>
              <a:defRPr/>
            </a:pPr>
            <a:r>
              <a:rPr lang="en-US" sz="1600" dirty="0">
                <a:latin typeface="Calibri" pitchFamily="34" charset="0"/>
              </a:rPr>
              <a:t>Liabilities</a:t>
            </a:r>
            <a:endParaRPr lang="en-US" sz="2000" b="1" dirty="0">
              <a:latin typeface="Calibri" pitchFamily="34" charset="0"/>
            </a:endParaRPr>
          </a:p>
          <a:p>
            <a:pPr marL="111125" indent="346075">
              <a:buFont typeface="Symbol" pitchFamily="18" charset="2"/>
              <a:buChar char="·"/>
              <a:defRPr/>
            </a:pPr>
            <a:r>
              <a:rPr lang="en-US" sz="1600" dirty="0">
                <a:latin typeface="Calibri" pitchFamily="34" charset="0"/>
              </a:rPr>
              <a:t>Warranty work</a:t>
            </a:r>
          </a:p>
          <a:p>
            <a:pPr marL="111125" indent="346075">
              <a:buFont typeface="Symbol" pitchFamily="18" charset="2"/>
              <a:buChar char="·"/>
              <a:defRPr/>
            </a:pPr>
            <a:r>
              <a:rPr lang="en-US" sz="1600" dirty="0">
                <a:latin typeface="Calibri" pitchFamily="34" charset="0"/>
              </a:rPr>
              <a:t>Lost business</a:t>
            </a:r>
            <a:endParaRPr lang="en-US" sz="4400" dirty="0"/>
          </a:p>
        </p:txBody>
      </p:sp>
      <p:sp>
        <p:nvSpPr>
          <p:cNvPr id="421892" name="Text Box 8"/>
          <p:cNvSpPr txBox="1">
            <a:spLocks noChangeArrowheads="1"/>
          </p:cNvSpPr>
          <p:nvPr/>
        </p:nvSpPr>
        <p:spPr bwMode="auto">
          <a:xfrm>
            <a:off x="279400" y="1276350"/>
            <a:ext cx="8721725" cy="40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                           Cost of Conformance                         Cost of Nonconformance</a:t>
            </a:r>
            <a:endParaRPr lang="en-US" altLang="en-US" sz="4400">
              <a:latin typeface="Arial" panose="020B0604020202020204" pitchFamily="34" charset="0"/>
            </a:endParaRPr>
          </a:p>
        </p:txBody>
      </p:sp>
      <p:sp>
        <p:nvSpPr>
          <p:cNvPr id="421893" name="Text Box 9"/>
          <p:cNvSpPr txBox="1">
            <a:spLocks noChangeArrowheads="1"/>
          </p:cNvSpPr>
          <p:nvPr/>
        </p:nvSpPr>
        <p:spPr bwMode="auto">
          <a:xfrm>
            <a:off x="914400" y="5767388"/>
            <a:ext cx="29956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600" b="1"/>
              <a:t>Money spent during the project</a:t>
            </a:r>
            <a:br>
              <a:rPr lang="en-US" altLang="en-US" sz="1600" b="1"/>
            </a:br>
            <a:r>
              <a:rPr lang="en-US" altLang="en-US" sz="1600" b="1"/>
              <a:t>to avoid failures</a:t>
            </a:r>
          </a:p>
        </p:txBody>
      </p:sp>
      <p:sp>
        <p:nvSpPr>
          <p:cNvPr id="421894" name="Text Box 10"/>
          <p:cNvSpPr txBox="1">
            <a:spLocks noChangeArrowheads="1"/>
          </p:cNvSpPr>
          <p:nvPr/>
        </p:nvSpPr>
        <p:spPr bwMode="auto">
          <a:xfrm>
            <a:off x="5003800" y="5719763"/>
            <a:ext cx="324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400" b="1"/>
              <a:t>Money spent during and after the project because of failures</a:t>
            </a:r>
            <a:endParaRPr lang="en-US" altLang="en-US" sz="4800" b="1">
              <a:latin typeface="Arial" panose="020B0604020202020204" pitchFamily="34" charset="0"/>
            </a:endParaRPr>
          </a:p>
        </p:txBody>
      </p:sp>
      <p:sp>
        <p:nvSpPr>
          <p:cNvPr id="9" name="Rectangle 8"/>
          <p:cNvSpPr/>
          <p:nvPr/>
        </p:nvSpPr>
        <p:spPr>
          <a:xfrm>
            <a:off x="925513" y="644842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Guide Fifth Edition</a:t>
            </a:r>
            <a:endParaRPr lang="en-IN" sz="900" dirty="0">
              <a:solidFill>
                <a:schemeClr val="tx1"/>
              </a:solidFill>
            </a:endParaRPr>
          </a:p>
        </p:txBody>
      </p:sp>
      <p:sp>
        <p:nvSpPr>
          <p:cNvPr id="16392" name="Rectangle 27"/>
          <p:cNvSpPr>
            <a:spLocks noGrp="1" noChangeArrowheads="1"/>
          </p:cNvSpPr>
          <p:nvPr>
            <p:ph type="title"/>
          </p:nvPr>
        </p:nvSpPr>
        <p:spPr>
          <a:xfrm>
            <a:off x="0" y="0"/>
            <a:ext cx="9144000" cy="838200"/>
          </a:xfrm>
        </p:spPr>
        <p:txBody>
          <a:bodyPr>
            <a:normAutofit fontScale="90000"/>
          </a:bodyPr>
          <a:lstStyle/>
          <a:p>
            <a:pPr>
              <a:defRPr/>
            </a:pPr>
            <a:r>
              <a:rPr sz="5400" b="1"/>
              <a:t>Cost of Quality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18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58C840-97B2-4CFB-9277-96EF81C74629}" type="slidenum">
              <a:rPr lang="en-US" altLang="en-US" sz="1200" smtClean="0">
                <a:solidFill>
                  <a:srgbClr val="898989"/>
                </a:solidFill>
              </a:rPr>
              <a:pPr>
                <a:spcBef>
                  <a:spcPct val="0"/>
                </a:spcBef>
                <a:buFontTx/>
                <a:buNone/>
              </a:pPr>
              <a:t>232</a:t>
            </a:fld>
            <a:endParaRPr lang="en-US" altLang="en-US" sz="1200">
              <a:solidFill>
                <a:srgbClr val="898989"/>
              </a:solidFill>
            </a:endParaRPr>
          </a:p>
        </p:txBody>
      </p:sp>
    </p:spTree>
    <p:extLst>
      <p:ext uri="{BB962C8B-B14F-4D97-AF65-F5344CB8AC3E}">
        <p14:creationId xmlns:p14="http://schemas.microsoft.com/office/powerpoint/2010/main" val="5959537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32"/>
          <p:cNvSpPr>
            <a:spLocks noChangeArrowheads="1"/>
          </p:cNvSpPr>
          <p:nvPr/>
        </p:nvSpPr>
        <p:spPr bwMode="auto">
          <a:xfrm>
            <a:off x="304800" y="3200400"/>
            <a:ext cx="8839200" cy="3055938"/>
          </a:xfrm>
          <a:prstGeom prst="rect">
            <a:avLst/>
          </a:prstGeom>
          <a:gradFill rotWithShape="0">
            <a:gsLst>
              <a:gs pos="0">
                <a:schemeClr val="accent1"/>
              </a:gs>
              <a:gs pos="100000">
                <a:schemeClr val="accent1">
                  <a:gamma/>
                  <a:shade val="46275"/>
                  <a:invGamma/>
                </a:schemeClr>
              </a:gs>
            </a:gsLst>
            <a:lin ang="5400000" scaled="1"/>
          </a:gradFill>
          <a:ln w="12700">
            <a:solidFill>
              <a:schemeClr val="tx1"/>
            </a:solidFill>
            <a:miter lim="800000"/>
            <a:headEnd/>
            <a:tailEnd/>
          </a:ln>
          <a:effectLst/>
        </p:spPr>
        <p:txBody>
          <a:bodyPr wrap="none" anchor="ctr"/>
          <a:lstStyle/>
          <a:p>
            <a:pPr>
              <a:defRPr/>
            </a:pPr>
            <a:endParaRPr lang="en-US"/>
          </a:p>
        </p:txBody>
      </p:sp>
      <p:grpSp>
        <p:nvGrpSpPr>
          <p:cNvPr id="423939" name="Group 1034"/>
          <p:cNvGrpSpPr>
            <a:grpSpLocks/>
          </p:cNvGrpSpPr>
          <p:nvPr/>
        </p:nvGrpSpPr>
        <p:grpSpPr bwMode="auto">
          <a:xfrm>
            <a:off x="304800" y="2286000"/>
            <a:ext cx="8839200" cy="949325"/>
            <a:chOff x="192" y="1440"/>
            <a:chExt cx="5568" cy="598"/>
          </a:xfrm>
        </p:grpSpPr>
        <p:pic>
          <p:nvPicPr>
            <p:cNvPr id="423990" name="Picture 10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440"/>
              <a:ext cx="1992"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23991" name="Line 1036"/>
            <p:cNvSpPr>
              <a:spLocks noChangeShapeType="1"/>
            </p:cNvSpPr>
            <p:nvPr/>
          </p:nvSpPr>
          <p:spPr bwMode="auto">
            <a:xfrm>
              <a:off x="257" y="2016"/>
              <a:ext cx="55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3940" name="Group 1037"/>
          <p:cNvGrpSpPr>
            <a:grpSpLocks/>
          </p:cNvGrpSpPr>
          <p:nvPr/>
        </p:nvGrpSpPr>
        <p:grpSpPr bwMode="auto">
          <a:xfrm>
            <a:off x="4497388" y="1436688"/>
            <a:ext cx="2970212" cy="1916112"/>
            <a:chOff x="2825" y="857"/>
            <a:chExt cx="1871" cy="1207"/>
          </a:xfrm>
        </p:grpSpPr>
        <p:sp>
          <p:nvSpPr>
            <p:cNvPr id="423972" name="Line 1038"/>
            <p:cNvSpPr>
              <a:spLocks noChangeShapeType="1"/>
            </p:cNvSpPr>
            <p:nvPr/>
          </p:nvSpPr>
          <p:spPr bwMode="auto">
            <a:xfrm flipH="1">
              <a:off x="3257" y="969"/>
              <a:ext cx="159"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3" name="Line 1039"/>
            <p:cNvSpPr>
              <a:spLocks noChangeShapeType="1"/>
            </p:cNvSpPr>
            <p:nvPr/>
          </p:nvSpPr>
          <p:spPr bwMode="auto">
            <a:xfrm flipH="1">
              <a:off x="3113" y="1257"/>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4" name="Line 1040"/>
            <p:cNvSpPr>
              <a:spLocks noChangeShapeType="1"/>
            </p:cNvSpPr>
            <p:nvPr/>
          </p:nvSpPr>
          <p:spPr bwMode="auto">
            <a:xfrm flipH="1">
              <a:off x="3017" y="1353"/>
              <a:ext cx="111" cy="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5" name="Line 1041"/>
            <p:cNvSpPr>
              <a:spLocks noChangeShapeType="1"/>
            </p:cNvSpPr>
            <p:nvPr/>
          </p:nvSpPr>
          <p:spPr bwMode="auto">
            <a:xfrm flipH="1">
              <a:off x="2873" y="1545"/>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6" name="Line 1042"/>
            <p:cNvSpPr>
              <a:spLocks noChangeShapeType="1"/>
            </p:cNvSpPr>
            <p:nvPr/>
          </p:nvSpPr>
          <p:spPr bwMode="auto">
            <a:xfrm flipH="1">
              <a:off x="2825" y="1641"/>
              <a:ext cx="63" cy="3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7" name="Line 1043"/>
            <p:cNvSpPr>
              <a:spLocks noChangeShapeType="1"/>
            </p:cNvSpPr>
            <p:nvPr/>
          </p:nvSpPr>
          <p:spPr bwMode="auto">
            <a:xfrm>
              <a:off x="3417" y="969"/>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8" name="Line 1044"/>
            <p:cNvSpPr>
              <a:spLocks noChangeShapeType="1"/>
            </p:cNvSpPr>
            <p:nvPr/>
          </p:nvSpPr>
          <p:spPr bwMode="auto">
            <a:xfrm flipV="1">
              <a:off x="3513" y="857"/>
              <a:ext cx="31"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9" name="Line 1045"/>
            <p:cNvSpPr>
              <a:spLocks noChangeShapeType="1"/>
            </p:cNvSpPr>
            <p:nvPr/>
          </p:nvSpPr>
          <p:spPr bwMode="auto">
            <a:xfrm>
              <a:off x="3561" y="873"/>
              <a:ext cx="175"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0" name="Line 1046"/>
            <p:cNvSpPr>
              <a:spLocks noChangeShapeType="1"/>
            </p:cNvSpPr>
            <p:nvPr/>
          </p:nvSpPr>
          <p:spPr bwMode="auto">
            <a:xfrm>
              <a:off x="3753" y="921"/>
              <a:ext cx="31"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1" name="Line 1047"/>
            <p:cNvSpPr>
              <a:spLocks noChangeShapeType="1"/>
            </p:cNvSpPr>
            <p:nvPr/>
          </p:nvSpPr>
          <p:spPr bwMode="auto">
            <a:xfrm flipV="1">
              <a:off x="3801" y="953"/>
              <a:ext cx="79"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2" name="Line 1048"/>
            <p:cNvSpPr>
              <a:spLocks noChangeShapeType="1"/>
            </p:cNvSpPr>
            <p:nvPr/>
          </p:nvSpPr>
          <p:spPr bwMode="auto">
            <a:xfrm>
              <a:off x="3897" y="969"/>
              <a:ext cx="223"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3" name="Line 1049"/>
            <p:cNvSpPr>
              <a:spLocks noChangeShapeType="1"/>
            </p:cNvSpPr>
            <p:nvPr/>
          </p:nvSpPr>
          <p:spPr bwMode="auto">
            <a:xfrm>
              <a:off x="4137" y="1065"/>
              <a:ext cx="79"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4" name="Line 1050"/>
            <p:cNvSpPr>
              <a:spLocks noChangeShapeType="1"/>
            </p:cNvSpPr>
            <p:nvPr/>
          </p:nvSpPr>
          <p:spPr bwMode="auto">
            <a:xfrm>
              <a:off x="4233" y="1209"/>
              <a:ext cx="31"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5" name="Line 1051"/>
            <p:cNvSpPr>
              <a:spLocks noChangeShapeType="1"/>
            </p:cNvSpPr>
            <p:nvPr/>
          </p:nvSpPr>
          <p:spPr bwMode="auto">
            <a:xfrm>
              <a:off x="4281" y="1353"/>
              <a:ext cx="127"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6" name="Line 1052"/>
            <p:cNvSpPr>
              <a:spLocks noChangeShapeType="1"/>
            </p:cNvSpPr>
            <p:nvPr/>
          </p:nvSpPr>
          <p:spPr bwMode="auto">
            <a:xfrm>
              <a:off x="4425" y="1497"/>
              <a:ext cx="271" cy="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Rectangle 1053"/>
            <p:cNvSpPr>
              <a:spLocks noChangeArrowheads="1"/>
            </p:cNvSpPr>
            <p:nvPr/>
          </p:nvSpPr>
          <p:spPr bwMode="auto">
            <a:xfrm>
              <a:off x="3072" y="163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DOCUMENTED</a:t>
              </a:r>
            </a:p>
            <a:p>
              <a:pPr algn="ctr">
                <a:defRPr/>
              </a:pPr>
              <a:r>
                <a:rPr lang="en-US" sz="1600" b="1">
                  <a:effectLst>
                    <a:outerShdw blurRad="38100" dist="38100" dir="2700000" algn="tl">
                      <a:srgbClr val="C0C0C0"/>
                    </a:outerShdw>
                  </a:effectLst>
                </a:rPr>
                <a:t>REWORK</a:t>
              </a:r>
            </a:p>
          </p:txBody>
        </p:sp>
        <p:sp>
          <p:nvSpPr>
            <p:cNvPr id="34" name="Rectangle 1054"/>
            <p:cNvSpPr>
              <a:spLocks noChangeArrowheads="1"/>
            </p:cNvSpPr>
            <p:nvPr/>
          </p:nvSpPr>
          <p:spPr bwMode="auto">
            <a:xfrm>
              <a:off x="3360" y="1200"/>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SCRAP</a:t>
              </a:r>
            </a:p>
          </p:txBody>
        </p:sp>
        <p:sp>
          <p:nvSpPr>
            <p:cNvPr id="35" name="Rectangle 1055"/>
            <p:cNvSpPr>
              <a:spLocks noChangeArrowheads="1"/>
            </p:cNvSpPr>
            <p:nvPr/>
          </p:nvSpPr>
          <p:spPr bwMode="auto">
            <a:xfrm>
              <a:off x="4080" y="1824"/>
              <a:ext cx="240"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WARRANTY</a:t>
              </a:r>
            </a:p>
            <a:p>
              <a:pPr algn="ctr">
                <a:defRPr/>
              </a:pPr>
              <a:r>
                <a:rPr lang="en-US" sz="1600" b="1">
                  <a:effectLst>
                    <a:outerShdw blurRad="38100" dist="38100" dir="2700000" algn="tl">
                      <a:srgbClr val="C0C0C0"/>
                    </a:outerShdw>
                  </a:effectLst>
                </a:rPr>
                <a:t>WORK</a:t>
              </a:r>
            </a:p>
          </p:txBody>
        </p:sp>
      </p:grpSp>
      <p:grpSp>
        <p:nvGrpSpPr>
          <p:cNvPr id="4" name="Group 1056"/>
          <p:cNvGrpSpPr>
            <a:grpSpLocks/>
          </p:cNvGrpSpPr>
          <p:nvPr/>
        </p:nvGrpSpPr>
        <p:grpSpPr bwMode="auto">
          <a:xfrm>
            <a:off x="3341688" y="3138488"/>
            <a:ext cx="4672012" cy="3198812"/>
            <a:chOff x="2105" y="1977"/>
            <a:chExt cx="2943" cy="2063"/>
          </a:xfrm>
        </p:grpSpPr>
        <p:sp>
          <p:nvSpPr>
            <p:cNvPr id="423945" name="Freeform 1057"/>
            <p:cNvSpPr>
              <a:spLocks/>
            </p:cNvSpPr>
            <p:nvPr/>
          </p:nvSpPr>
          <p:spPr bwMode="auto">
            <a:xfrm>
              <a:off x="2112" y="2016"/>
              <a:ext cx="2928" cy="2016"/>
            </a:xfrm>
            <a:custGeom>
              <a:avLst/>
              <a:gdLst>
                <a:gd name="T0" fmla="*/ 720 w 2928"/>
                <a:gd name="T1" fmla="*/ 0 h 2016"/>
                <a:gd name="T2" fmla="*/ 336 w 2928"/>
                <a:gd name="T3" fmla="*/ 336 h 2016"/>
                <a:gd name="T4" fmla="*/ 0 w 2928"/>
                <a:gd name="T5" fmla="*/ 960 h 2016"/>
                <a:gd name="T6" fmla="*/ 0 w 2928"/>
                <a:gd name="T7" fmla="*/ 1584 h 2016"/>
                <a:gd name="T8" fmla="*/ 480 w 2928"/>
                <a:gd name="T9" fmla="*/ 1728 h 2016"/>
                <a:gd name="T10" fmla="*/ 912 w 2928"/>
                <a:gd name="T11" fmla="*/ 2016 h 2016"/>
                <a:gd name="T12" fmla="*/ 1824 w 2928"/>
                <a:gd name="T13" fmla="*/ 2016 h 2016"/>
                <a:gd name="T14" fmla="*/ 2688 w 2928"/>
                <a:gd name="T15" fmla="*/ 1680 h 2016"/>
                <a:gd name="T16" fmla="*/ 2880 w 2928"/>
                <a:gd name="T17" fmla="*/ 1440 h 2016"/>
                <a:gd name="T18" fmla="*/ 2832 w 2928"/>
                <a:gd name="T19" fmla="*/ 1248 h 2016"/>
                <a:gd name="T20" fmla="*/ 2928 w 2928"/>
                <a:gd name="T21" fmla="*/ 864 h 2016"/>
                <a:gd name="T22" fmla="*/ 2592 w 2928"/>
                <a:gd name="T23" fmla="*/ 0 h 2016"/>
                <a:gd name="T24" fmla="*/ 720 w 2928"/>
                <a:gd name="T25" fmla="*/ 0 h 20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28"/>
                <a:gd name="T40" fmla="*/ 0 h 2016"/>
                <a:gd name="T41" fmla="*/ 2928 w 2928"/>
                <a:gd name="T42" fmla="*/ 2016 h 20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28" h="2016">
                  <a:moveTo>
                    <a:pt x="720" y="0"/>
                  </a:moveTo>
                  <a:lnTo>
                    <a:pt x="336" y="336"/>
                  </a:lnTo>
                  <a:lnTo>
                    <a:pt x="0" y="960"/>
                  </a:lnTo>
                  <a:lnTo>
                    <a:pt x="0" y="1584"/>
                  </a:lnTo>
                  <a:lnTo>
                    <a:pt x="480" y="1728"/>
                  </a:lnTo>
                  <a:lnTo>
                    <a:pt x="912" y="2016"/>
                  </a:lnTo>
                  <a:lnTo>
                    <a:pt x="1824" y="2016"/>
                  </a:lnTo>
                  <a:lnTo>
                    <a:pt x="2688" y="1680"/>
                  </a:lnTo>
                  <a:lnTo>
                    <a:pt x="2880" y="1440"/>
                  </a:lnTo>
                  <a:lnTo>
                    <a:pt x="2832" y="1248"/>
                  </a:lnTo>
                  <a:lnTo>
                    <a:pt x="2928" y="864"/>
                  </a:lnTo>
                  <a:lnTo>
                    <a:pt x="2592" y="0"/>
                  </a:lnTo>
                  <a:lnTo>
                    <a:pt x="720" y="0"/>
                  </a:lnTo>
                  <a:close/>
                </a:path>
              </a:pathLst>
            </a:custGeom>
            <a:solidFill>
              <a:schemeClr val="bg1"/>
            </a:solidFill>
            <a:ln>
              <a:noFill/>
            </a:ln>
            <a:extLst>
              <a:ext uri="{91240B29-F687-4F45-9708-019B960494DF}">
                <a14:hiddenLine xmlns:a14="http://schemas.microsoft.com/office/drawing/2010/main" w="12700" cap="flat" cmpd="sng">
                  <a:solidFill>
                    <a:srgbClr val="000000"/>
                  </a:solidFill>
                  <a:prstDash val="solid"/>
                  <a:round/>
                  <a:headEnd/>
                  <a:tailEnd/>
                </a14:hiddenLine>
              </a:ext>
            </a:extLst>
          </p:spPr>
          <p:txBody>
            <a:bodyPr wrap="none" anchor="ctr"/>
            <a:lstStyle/>
            <a:p>
              <a:endParaRPr lang="en-US"/>
            </a:p>
          </p:txBody>
        </p:sp>
        <p:sp>
          <p:nvSpPr>
            <p:cNvPr id="423946" name="Line 1058"/>
            <p:cNvSpPr>
              <a:spLocks noChangeShapeType="1"/>
            </p:cNvSpPr>
            <p:nvPr/>
          </p:nvSpPr>
          <p:spPr bwMode="auto">
            <a:xfrm flipH="1">
              <a:off x="2441" y="1977"/>
              <a:ext cx="399" cy="3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7" name="Line 1059"/>
            <p:cNvSpPr>
              <a:spLocks noChangeShapeType="1"/>
            </p:cNvSpPr>
            <p:nvPr/>
          </p:nvSpPr>
          <p:spPr bwMode="auto">
            <a:xfrm flipH="1">
              <a:off x="2105" y="2361"/>
              <a:ext cx="351"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8" name="Line 1060"/>
            <p:cNvSpPr>
              <a:spLocks noChangeShapeType="1"/>
            </p:cNvSpPr>
            <p:nvPr/>
          </p:nvSpPr>
          <p:spPr bwMode="auto">
            <a:xfrm>
              <a:off x="2112" y="2985"/>
              <a:ext cx="0"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9" name="Line 1061"/>
            <p:cNvSpPr>
              <a:spLocks noChangeShapeType="1"/>
            </p:cNvSpPr>
            <p:nvPr/>
          </p:nvSpPr>
          <p:spPr bwMode="auto">
            <a:xfrm>
              <a:off x="2121" y="3609"/>
              <a:ext cx="4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0" name="Line 1062"/>
            <p:cNvSpPr>
              <a:spLocks noChangeShapeType="1"/>
            </p:cNvSpPr>
            <p:nvPr/>
          </p:nvSpPr>
          <p:spPr bwMode="auto">
            <a:xfrm>
              <a:off x="2601" y="3753"/>
              <a:ext cx="415"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1" name="Line 1063"/>
            <p:cNvSpPr>
              <a:spLocks noChangeShapeType="1"/>
            </p:cNvSpPr>
            <p:nvPr/>
          </p:nvSpPr>
          <p:spPr bwMode="auto">
            <a:xfrm>
              <a:off x="3033" y="4032"/>
              <a:ext cx="89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2" name="Line 1064"/>
            <p:cNvSpPr>
              <a:spLocks noChangeShapeType="1"/>
            </p:cNvSpPr>
            <p:nvPr/>
          </p:nvSpPr>
          <p:spPr bwMode="auto">
            <a:xfrm flipV="1">
              <a:off x="3945" y="3689"/>
              <a:ext cx="799"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3" name="Line 1065"/>
            <p:cNvSpPr>
              <a:spLocks noChangeShapeType="1"/>
            </p:cNvSpPr>
            <p:nvPr/>
          </p:nvSpPr>
          <p:spPr bwMode="auto">
            <a:xfrm flipV="1">
              <a:off x="4761" y="3497"/>
              <a:ext cx="223"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4" name="Line 1066"/>
            <p:cNvSpPr>
              <a:spLocks noChangeShapeType="1"/>
            </p:cNvSpPr>
            <p:nvPr/>
          </p:nvSpPr>
          <p:spPr bwMode="auto">
            <a:xfrm flipH="1" flipV="1">
              <a:off x="4937" y="3257"/>
              <a:ext cx="63"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5" name="Line 1067"/>
            <p:cNvSpPr>
              <a:spLocks noChangeShapeType="1"/>
            </p:cNvSpPr>
            <p:nvPr/>
          </p:nvSpPr>
          <p:spPr bwMode="auto">
            <a:xfrm>
              <a:off x="4713" y="1977"/>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6" name="Line 1068"/>
            <p:cNvSpPr>
              <a:spLocks noChangeShapeType="1"/>
            </p:cNvSpPr>
            <p:nvPr/>
          </p:nvSpPr>
          <p:spPr bwMode="auto">
            <a:xfrm>
              <a:off x="4809" y="2217"/>
              <a:ext cx="223" cy="6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7" name="Line 1069"/>
            <p:cNvSpPr>
              <a:spLocks noChangeShapeType="1"/>
            </p:cNvSpPr>
            <p:nvPr/>
          </p:nvSpPr>
          <p:spPr bwMode="auto">
            <a:xfrm flipH="1">
              <a:off x="4985" y="2889"/>
              <a:ext cx="63"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8" name="Line 1070"/>
            <p:cNvSpPr>
              <a:spLocks noChangeShapeType="1"/>
            </p:cNvSpPr>
            <p:nvPr/>
          </p:nvSpPr>
          <p:spPr bwMode="auto">
            <a:xfrm flipH="1">
              <a:off x="4937" y="3129"/>
              <a:ext cx="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 name="Rectangle 1071"/>
            <p:cNvSpPr>
              <a:spLocks noChangeArrowheads="1"/>
            </p:cNvSpPr>
            <p:nvPr/>
          </p:nvSpPr>
          <p:spPr bwMode="auto">
            <a:xfrm>
              <a:off x="3888" y="211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 PENALTIES</a:t>
              </a:r>
            </a:p>
          </p:txBody>
        </p:sp>
        <p:sp>
          <p:nvSpPr>
            <p:cNvPr id="52" name="Rectangle 1072"/>
            <p:cNvSpPr>
              <a:spLocks noChangeArrowheads="1"/>
            </p:cNvSpPr>
            <p:nvPr/>
          </p:nvSpPr>
          <p:spPr bwMode="auto">
            <a:xfrm>
              <a:off x="4140" y="2448"/>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RUSH</a:t>
              </a:r>
            </a:p>
            <a:p>
              <a:pPr algn="ctr">
                <a:defRPr/>
              </a:pPr>
              <a:r>
                <a:rPr lang="en-US" sz="1600" b="1">
                  <a:effectLst>
                    <a:outerShdw blurRad="38100" dist="38100" dir="2700000" algn="tl">
                      <a:srgbClr val="C0C0C0"/>
                    </a:outerShdw>
                  </a:effectLst>
                </a:rPr>
                <a:t>DELIVERIES</a:t>
              </a:r>
            </a:p>
          </p:txBody>
        </p:sp>
        <p:sp>
          <p:nvSpPr>
            <p:cNvPr id="53" name="Rectangle 1073"/>
            <p:cNvSpPr>
              <a:spLocks noChangeArrowheads="1"/>
            </p:cNvSpPr>
            <p:nvPr/>
          </p:nvSpPr>
          <p:spPr bwMode="auto">
            <a:xfrm>
              <a:off x="2400" y="24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OVERTIME</a:t>
              </a:r>
            </a:p>
          </p:txBody>
        </p:sp>
        <p:sp>
          <p:nvSpPr>
            <p:cNvPr id="54" name="Rectangle 1074"/>
            <p:cNvSpPr>
              <a:spLocks noChangeArrowheads="1"/>
            </p:cNvSpPr>
            <p:nvPr/>
          </p:nvSpPr>
          <p:spPr bwMode="auto">
            <a:xfrm>
              <a:off x="3168"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HIDDEN</a:t>
              </a:r>
            </a:p>
            <a:p>
              <a:pPr algn="ctr">
                <a:defRPr/>
              </a:pPr>
              <a:r>
                <a:rPr lang="en-US" sz="1600" b="1">
                  <a:effectLst>
                    <a:outerShdw blurRad="38100" dist="38100" dir="2700000" algn="tl">
                      <a:srgbClr val="C0C0C0"/>
                    </a:outerShdw>
                  </a:effectLst>
                </a:rPr>
                <a:t>REWORK</a:t>
              </a:r>
            </a:p>
          </p:txBody>
        </p:sp>
        <p:sp>
          <p:nvSpPr>
            <p:cNvPr id="55" name="Rectangle 1075"/>
            <p:cNvSpPr>
              <a:spLocks noChangeArrowheads="1"/>
            </p:cNvSpPr>
            <p:nvPr/>
          </p:nvSpPr>
          <p:spPr bwMode="auto">
            <a:xfrm>
              <a:off x="2784" y="2064"/>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FAILURE </a:t>
              </a:r>
            </a:p>
            <a:p>
              <a:pPr algn="ctr">
                <a:defRPr/>
              </a:pPr>
              <a:r>
                <a:rPr lang="en-US" sz="1600" b="1">
                  <a:effectLst>
                    <a:outerShdw blurRad="38100" dist="38100" dir="2700000" algn="tl">
                      <a:srgbClr val="C0C0C0"/>
                    </a:outerShdw>
                  </a:effectLst>
                </a:rPr>
                <a:t>ANALYSIS</a:t>
              </a:r>
            </a:p>
          </p:txBody>
        </p:sp>
        <p:sp>
          <p:nvSpPr>
            <p:cNvPr id="56" name="Rectangle 1076"/>
            <p:cNvSpPr>
              <a:spLocks noChangeArrowheads="1"/>
            </p:cNvSpPr>
            <p:nvPr/>
          </p:nvSpPr>
          <p:spPr bwMode="auto">
            <a:xfrm>
              <a:off x="3696" y="3600"/>
              <a:ext cx="624" cy="24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DUPLICATION </a:t>
              </a:r>
            </a:p>
            <a:p>
              <a:pPr algn="ctr">
                <a:defRPr/>
              </a:pPr>
              <a:r>
                <a:rPr lang="en-US" sz="1600" b="1">
                  <a:effectLst>
                    <a:outerShdw blurRad="38100" dist="38100" dir="2700000" algn="tl">
                      <a:srgbClr val="C0C0C0"/>
                    </a:outerShdw>
                  </a:effectLst>
                </a:rPr>
                <a:t>OF EFFORT</a:t>
              </a:r>
            </a:p>
          </p:txBody>
        </p:sp>
        <p:sp>
          <p:nvSpPr>
            <p:cNvPr id="57" name="Rectangle 1077"/>
            <p:cNvSpPr>
              <a:spLocks noChangeArrowheads="1"/>
            </p:cNvSpPr>
            <p:nvPr/>
          </p:nvSpPr>
          <p:spPr bwMode="auto">
            <a:xfrm>
              <a:off x="4176" y="27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MISSED </a:t>
              </a:r>
            </a:p>
            <a:p>
              <a:pPr algn="ctr">
                <a:defRPr/>
              </a:pPr>
              <a:r>
                <a:rPr lang="en-US" sz="1600" b="1">
                  <a:effectLst>
                    <a:outerShdw blurRad="38100" dist="38100" dir="2700000" algn="tl">
                      <a:srgbClr val="C0C0C0"/>
                    </a:outerShdw>
                  </a:effectLst>
                </a:rPr>
                <a:t>OPPORTUNITIES</a:t>
              </a:r>
            </a:p>
          </p:txBody>
        </p:sp>
        <p:sp>
          <p:nvSpPr>
            <p:cNvPr id="58" name="Rectangle 1078"/>
            <p:cNvSpPr>
              <a:spLocks noChangeArrowheads="1"/>
            </p:cNvSpPr>
            <p:nvPr/>
          </p:nvSpPr>
          <p:spPr bwMode="auto">
            <a:xfrm>
              <a:off x="2784" y="3504"/>
              <a:ext cx="624" cy="25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a:t>
              </a:r>
            </a:p>
            <a:p>
              <a:pPr algn="ctr">
                <a:defRPr/>
              </a:pPr>
              <a:r>
                <a:rPr lang="en-US" sz="1600" b="1">
                  <a:effectLst>
                    <a:outerShdw blurRad="38100" dist="38100" dir="2700000" algn="tl">
                      <a:srgbClr val="C0C0C0"/>
                    </a:outerShdw>
                  </a:effectLst>
                </a:rPr>
                <a:t>DELIVERIES</a:t>
              </a:r>
            </a:p>
          </p:txBody>
        </p:sp>
        <p:sp>
          <p:nvSpPr>
            <p:cNvPr id="59" name="Rectangle 1079"/>
            <p:cNvSpPr>
              <a:spLocks noChangeArrowheads="1"/>
            </p:cNvSpPr>
            <p:nvPr/>
          </p:nvSpPr>
          <p:spPr bwMode="auto">
            <a:xfrm>
              <a:off x="3156" y="2652"/>
              <a:ext cx="624" cy="250"/>
            </a:xfrm>
            <a:prstGeom prst="rect">
              <a:avLst/>
            </a:prstGeom>
            <a:noFill/>
            <a:ln w="12700">
              <a:noFill/>
              <a:miter lim="800000"/>
              <a:headEnd/>
              <a:tailEnd/>
            </a:ln>
            <a:effectLst/>
          </p:spPr>
          <p:txBody>
            <a:bodyPr wrap="none" lIns="90488" tIns="44450" rIns="90488" bIns="44450" anchor="ctr"/>
            <a:lstStyle/>
            <a:p>
              <a:pPr algn="ctr">
                <a:defRPr/>
              </a:pPr>
              <a:r>
                <a:rPr lang="en-US" sz="1400" b="1">
                  <a:effectLst>
                    <a:outerShdw blurRad="38100" dist="38100" dir="2700000" algn="tl">
                      <a:srgbClr val="C0C0C0"/>
                    </a:outerShdw>
                  </a:effectLst>
                </a:rPr>
                <a:t>CUSTOMER</a:t>
              </a:r>
            </a:p>
            <a:p>
              <a:pPr algn="ctr">
                <a:defRPr/>
              </a:pPr>
              <a:r>
                <a:rPr lang="en-US" sz="1400" b="1">
                  <a:effectLst>
                    <a:outerShdw blurRad="38100" dist="38100" dir="2700000" algn="tl">
                      <a:srgbClr val="C0C0C0"/>
                    </a:outerShdw>
                  </a:effectLst>
                </a:rPr>
                <a:t>DISSATISFACTION</a:t>
              </a:r>
            </a:p>
          </p:txBody>
        </p:sp>
        <p:sp>
          <p:nvSpPr>
            <p:cNvPr id="60" name="Rectangle 1080"/>
            <p:cNvSpPr>
              <a:spLocks noChangeArrowheads="1"/>
            </p:cNvSpPr>
            <p:nvPr/>
          </p:nvSpPr>
          <p:spPr bwMode="auto">
            <a:xfrm>
              <a:off x="2220" y="3216"/>
              <a:ext cx="624" cy="24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REDESIGN</a:t>
              </a:r>
            </a:p>
          </p:txBody>
        </p:sp>
        <p:sp>
          <p:nvSpPr>
            <p:cNvPr id="61" name="Rectangle 1081"/>
            <p:cNvSpPr>
              <a:spLocks noChangeArrowheads="1"/>
            </p:cNvSpPr>
            <p:nvPr/>
          </p:nvSpPr>
          <p:spPr bwMode="auto">
            <a:xfrm>
              <a:off x="3408" y="2304"/>
              <a:ext cx="624" cy="25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CONFUSION</a:t>
              </a:r>
            </a:p>
          </p:txBody>
        </p:sp>
        <p:sp>
          <p:nvSpPr>
            <p:cNvPr id="62" name="Rectangle 1082"/>
            <p:cNvSpPr>
              <a:spLocks noChangeArrowheads="1"/>
            </p:cNvSpPr>
            <p:nvPr/>
          </p:nvSpPr>
          <p:spPr bwMode="auto">
            <a:xfrm>
              <a:off x="2376" y="2916"/>
              <a:ext cx="624" cy="243"/>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PRODUCT</a:t>
              </a:r>
            </a:p>
            <a:p>
              <a:pPr algn="ctr">
                <a:defRPr/>
              </a:pPr>
              <a:r>
                <a:rPr lang="en-US" sz="1600" b="1">
                  <a:effectLst>
                    <a:outerShdw blurRad="38100" dist="38100" dir="2700000" algn="tl">
                      <a:srgbClr val="C0C0C0"/>
                    </a:outerShdw>
                  </a:effectLst>
                </a:rPr>
                <a:t>IMAGE</a:t>
              </a:r>
            </a:p>
          </p:txBody>
        </p:sp>
        <p:sp>
          <p:nvSpPr>
            <p:cNvPr id="63" name="Rectangle 1083"/>
            <p:cNvSpPr>
              <a:spLocks noChangeArrowheads="1"/>
            </p:cNvSpPr>
            <p:nvPr/>
          </p:nvSpPr>
          <p:spPr bwMode="auto">
            <a:xfrm>
              <a:off x="4044"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CORPORATE</a:t>
              </a:r>
            </a:p>
            <a:p>
              <a:pPr algn="ctr">
                <a:defRPr/>
              </a:pPr>
              <a:r>
                <a:rPr lang="en-US" sz="1600" b="1">
                  <a:effectLst>
                    <a:outerShdw blurRad="38100" dist="38100" dir="2700000" algn="tl">
                      <a:srgbClr val="C0C0C0"/>
                    </a:outerShdw>
                  </a:effectLst>
                </a:rPr>
                <a:t>IMAGE</a:t>
              </a:r>
            </a:p>
          </p:txBody>
        </p:sp>
      </p:grpSp>
      <p:sp>
        <p:nvSpPr>
          <p:cNvPr id="423942" name="Rectangle 27"/>
          <p:cNvSpPr>
            <a:spLocks noGrp="1" noChangeArrowheads="1"/>
          </p:cNvSpPr>
          <p:nvPr>
            <p:ph type="title"/>
          </p:nvPr>
        </p:nvSpPr>
        <p:spPr>
          <a:xfrm>
            <a:off x="0" y="0"/>
            <a:ext cx="9144000" cy="838200"/>
          </a:xfrm>
        </p:spPr>
        <p:txBody>
          <a:bodyPr/>
          <a:lstStyle/>
          <a:p>
            <a:r>
              <a:rPr altLang="en-US" b="1"/>
              <a:t>Cost of Nonconformance- Iceberg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39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8C0C61-836C-4872-B6EB-7F9D23E92680}" type="slidenum">
              <a:rPr lang="en-US" altLang="en-US" sz="1200" smtClean="0">
                <a:solidFill>
                  <a:srgbClr val="898989"/>
                </a:solidFill>
              </a:rPr>
              <a:pPr>
                <a:spcBef>
                  <a:spcPct val="0"/>
                </a:spcBef>
                <a:buFontTx/>
                <a:buNone/>
              </a:pPr>
              <a:t>233</a:t>
            </a:fld>
            <a:endParaRPr lang="en-US" altLang="en-US" sz="1200">
              <a:solidFill>
                <a:srgbClr val="898989"/>
              </a:solidFill>
            </a:endParaRPr>
          </a:p>
        </p:txBody>
      </p:sp>
    </p:spTree>
    <p:extLst>
      <p:ext uri="{BB962C8B-B14F-4D97-AF65-F5344CB8AC3E}">
        <p14:creationId xmlns:p14="http://schemas.microsoft.com/office/powerpoint/2010/main" val="242443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4"/>
          <p:cNvSpPr>
            <a:spLocks noGrp="1"/>
          </p:cNvSpPr>
          <p:nvPr>
            <p:ph type="title"/>
          </p:nvPr>
        </p:nvSpPr>
        <p:spPr>
          <a:xfrm>
            <a:off x="0" y="0"/>
            <a:ext cx="9144000" cy="838200"/>
          </a:xfrm>
        </p:spPr>
        <p:txBody>
          <a:bodyPr/>
          <a:lstStyle/>
          <a:p>
            <a:r>
              <a:rPr altLang="en-US" b="1"/>
              <a:t>Exercise-21</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sections of QMP of your project OR</a:t>
            </a:r>
          </a:p>
          <a:p>
            <a:pPr marL="514350" indent="-514350">
              <a:buFont typeface="+mj-lt"/>
              <a:buAutoNum type="alphaLcPeriod"/>
              <a:defRPr/>
            </a:pPr>
            <a:r>
              <a:rPr lang="en-US" sz="2800" b="1" dirty="0"/>
              <a:t>Write Quality Metrics for your projects, their goal, and threshold values OR</a:t>
            </a:r>
          </a:p>
          <a:p>
            <a:pPr marL="514350" indent="-514350">
              <a:buFont typeface="+mj-lt"/>
              <a:buAutoNum type="alphaLcPeriod"/>
              <a:defRPr/>
            </a:pPr>
            <a:r>
              <a:rPr lang="en-US" sz="2800" b="1" dirty="0"/>
              <a:t>Identify the name of checklists used in your project</a:t>
            </a:r>
          </a:p>
          <a:p>
            <a:pPr marL="342900" lvl="1" indent="-342900" algn="ctr">
              <a:buClr>
                <a:schemeClr val="accent1"/>
              </a:buClr>
              <a:buFont typeface="Wingdings" pitchFamily="2" charset="2"/>
              <a:buNone/>
              <a:defRPr/>
            </a:pPr>
            <a:endParaRPr lang="en-US" b="1" dirty="0">
              <a:latin typeface="Kabel Bk BT" pitchFamily="34" charset="0"/>
            </a:endParaRPr>
          </a:p>
        </p:txBody>
      </p:sp>
      <p:sp>
        <p:nvSpPr>
          <p:cNvPr id="4259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259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1C23E3-895C-4D03-A2E1-E1DB681AD393}" type="slidenum">
              <a:rPr lang="en-US" altLang="en-US" sz="1200" smtClean="0">
                <a:solidFill>
                  <a:srgbClr val="898989"/>
                </a:solidFill>
              </a:rPr>
              <a:pPr>
                <a:spcBef>
                  <a:spcPct val="0"/>
                </a:spcBef>
                <a:buFontTx/>
                <a:buNone/>
              </a:pPr>
              <a:t>234</a:t>
            </a:fld>
            <a:endParaRPr lang="en-US" altLang="en-US" sz="1200">
              <a:solidFill>
                <a:srgbClr val="898989"/>
              </a:solidFill>
            </a:endParaRPr>
          </a:p>
        </p:txBody>
      </p:sp>
    </p:spTree>
    <p:extLst>
      <p:ext uri="{BB962C8B-B14F-4D97-AF65-F5344CB8AC3E}">
        <p14:creationId xmlns:p14="http://schemas.microsoft.com/office/powerpoint/2010/main" val="31040626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9"/>
          <p:cNvSpPr>
            <a:spLocks noGrp="1"/>
          </p:cNvSpPr>
          <p:nvPr>
            <p:ph idx="1"/>
          </p:nvPr>
        </p:nvSpPr>
        <p:spPr/>
        <p:txBody>
          <a:bodyPr/>
          <a:lstStyle/>
          <a:p>
            <a:pPr marL="0" indent="0" algn="just">
              <a:buNone/>
              <a:defRPr/>
            </a:pPr>
            <a:r>
              <a:rPr lang="en-IN" dirty="0"/>
              <a:t>The process of translating the quality management plan into executable quality activities that incorporate the organization’s quality policies into the project. </a:t>
            </a:r>
            <a:r>
              <a:rPr lang="en-US" altLang="en-US" b="1" dirty="0"/>
              <a:t> </a:t>
            </a:r>
          </a:p>
          <a:p>
            <a:pPr algn="just">
              <a:defRPr/>
            </a:pPr>
            <a:endParaRPr lang="en-US" altLang="en-US" dirty="0"/>
          </a:p>
        </p:txBody>
      </p:sp>
      <p:sp>
        <p:nvSpPr>
          <p:cNvPr id="428035" name="Rectangle 27"/>
          <p:cNvSpPr>
            <a:spLocks noGrp="1" noChangeArrowheads="1"/>
          </p:cNvSpPr>
          <p:nvPr>
            <p:ph type="title"/>
          </p:nvPr>
        </p:nvSpPr>
        <p:spPr>
          <a:xfrm>
            <a:off x="0" y="0"/>
            <a:ext cx="9144000" cy="838200"/>
          </a:xfrm>
        </p:spPr>
        <p:txBody>
          <a:bodyPr/>
          <a:lstStyle/>
          <a:p>
            <a:r>
              <a:rPr altLang="en-US" sz="4400" b="1" dirty="0"/>
              <a:t>2</a:t>
            </a:r>
            <a:r>
              <a:rPr lang="en-US" altLang="en-US" sz="4400" b="1" dirty="0"/>
              <a:t>5</a:t>
            </a:r>
            <a:r>
              <a:rPr altLang="en-US" sz="4400" b="1" dirty="0"/>
              <a:t>. </a:t>
            </a:r>
            <a:r>
              <a:rPr lang="en-US" altLang="en-US" sz="4400" b="1" dirty="0"/>
              <a:t>Manage Quality</a:t>
            </a:r>
            <a:endParaRPr altLang="en-US" sz="4400"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8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290364-E394-467E-A40D-D095EE1B11DC}" type="slidenum">
              <a:rPr lang="en-US" altLang="en-US" sz="1200" smtClean="0">
                <a:solidFill>
                  <a:srgbClr val="898989"/>
                </a:solidFill>
              </a:rPr>
              <a:pPr>
                <a:spcBef>
                  <a:spcPct val="0"/>
                </a:spcBef>
                <a:buFontTx/>
                <a:buNone/>
              </a:pPr>
              <a:t>235</a:t>
            </a:fld>
            <a:endParaRPr lang="en-US" altLang="en-US" sz="1200">
              <a:solidFill>
                <a:srgbClr val="898989"/>
              </a:solidFill>
            </a:endParaRPr>
          </a:p>
        </p:txBody>
      </p:sp>
    </p:spTree>
    <p:extLst>
      <p:ext uri="{BB962C8B-B14F-4D97-AF65-F5344CB8AC3E}">
        <p14:creationId xmlns:p14="http://schemas.microsoft.com/office/powerpoint/2010/main" val="30032956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Text Placeholder 5"/>
          <p:cNvSpPr>
            <a:spLocks noGrp="1"/>
          </p:cNvSpPr>
          <p:nvPr>
            <p:ph type="body" sz="quarter" idx="13"/>
          </p:nvPr>
        </p:nvSpPr>
        <p:spPr/>
        <p:txBody>
          <a:bodyPr/>
          <a:lstStyle/>
          <a:p>
            <a:r>
              <a:rPr lang="en-US" sz="1400" dirty="0"/>
              <a:t>.1 Data gathering</a:t>
            </a:r>
          </a:p>
          <a:p>
            <a:pPr lvl="1"/>
            <a:r>
              <a:rPr lang="en-US" sz="1200" dirty="0"/>
              <a:t>• Checklists</a:t>
            </a:r>
          </a:p>
          <a:p>
            <a:r>
              <a:rPr lang="en-US" sz="1400" dirty="0"/>
              <a:t>.2 Data analysis</a:t>
            </a:r>
          </a:p>
          <a:p>
            <a:pPr lvl="1"/>
            <a:r>
              <a:rPr lang="en-US" sz="1200" dirty="0"/>
              <a:t>• Alternatives analysis</a:t>
            </a:r>
          </a:p>
          <a:p>
            <a:pPr lvl="1"/>
            <a:r>
              <a:rPr lang="en-US" sz="1200" dirty="0"/>
              <a:t>• Document analysis</a:t>
            </a:r>
          </a:p>
          <a:p>
            <a:pPr lvl="1"/>
            <a:r>
              <a:rPr lang="en-US" sz="1200" dirty="0"/>
              <a:t>• Process analysis</a:t>
            </a:r>
          </a:p>
          <a:p>
            <a:pPr lvl="1"/>
            <a:r>
              <a:rPr lang="en-US" sz="1200" dirty="0"/>
              <a:t>• Root cause analysis</a:t>
            </a:r>
          </a:p>
          <a:p>
            <a:r>
              <a:rPr lang="en-US" sz="1400" dirty="0"/>
              <a:t>.3 Decision making</a:t>
            </a:r>
          </a:p>
          <a:p>
            <a:pPr lvl="1"/>
            <a:r>
              <a:rPr lang="en-US" sz="1200" dirty="0"/>
              <a:t>• Multicriteria decision analysis</a:t>
            </a:r>
          </a:p>
          <a:p>
            <a:r>
              <a:rPr lang="en-US" sz="1400" dirty="0"/>
              <a:t>.4 Data representation</a:t>
            </a:r>
          </a:p>
          <a:p>
            <a:pPr lvl="1"/>
            <a:r>
              <a:rPr lang="en-US" sz="1200" dirty="0"/>
              <a:t>• Affinity diagrams</a:t>
            </a:r>
          </a:p>
          <a:p>
            <a:pPr lvl="1"/>
            <a:r>
              <a:rPr lang="en-US" sz="1200" dirty="0"/>
              <a:t>• Cause-and-effect diagrams</a:t>
            </a:r>
          </a:p>
          <a:p>
            <a:pPr lvl="1"/>
            <a:r>
              <a:rPr lang="en-US" sz="1200" dirty="0"/>
              <a:t>• Flowcharts</a:t>
            </a:r>
          </a:p>
          <a:p>
            <a:pPr lvl="1"/>
            <a:r>
              <a:rPr lang="en-US" sz="1200" dirty="0"/>
              <a:t>• Histograms</a:t>
            </a:r>
          </a:p>
          <a:p>
            <a:pPr lvl="1"/>
            <a:r>
              <a:rPr lang="en-US" sz="1200" dirty="0"/>
              <a:t>• Matrix diagrams</a:t>
            </a:r>
          </a:p>
          <a:p>
            <a:pPr lvl="1"/>
            <a:r>
              <a:rPr lang="en-US" sz="1200" dirty="0"/>
              <a:t>• Scatter diagrams</a:t>
            </a:r>
          </a:p>
          <a:p>
            <a:r>
              <a:rPr lang="en-US" sz="1400" dirty="0"/>
              <a:t>.5 Audits</a:t>
            </a:r>
          </a:p>
          <a:p>
            <a:r>
              <a:rPr lang="en-US" sz="1400" dirty="0"/>
              <a:t>.6 Design for X</a:t>
            </a:r>
          </a:p>
          <a:p>
            <a:r>
              <a:rPr lang="en-US" sz="1400" dirty="0"/>
              <a:t>.7 Problem solving</a:t>
            </a:r>
          </a:p>
          <a:p>
            <a:r>
              <a:rPr lang="en-US" sz="1400" dirty="0"/>
              <a:t>.8 Quality improvement 	methods</a:t>
            </a:r>
            <a:endParaRPr lang="en-US" altLang="en-US" sz="1400" dirty="0"/>
          </a:p>
        </p:txBody>
      </p:sp>
      <p:sp>
        <p:nvSpPr>
          <p:cNvPr id="64514" name="Title 3"/>
          <p:cNvSpPr>
            <a:spLocks noGrp="1"/>
          </p:cNvSpPr>
          <p:nvPr>
            <p:ph type="title"/>
          </p:nvPr>
        </p:nvSpPr>
        <p:spPr/>
        <p:txBody>
          <a:bodyPr>
            <a:normAutofit/>
          </a:bodyPr>
          <a:lstStyle/>
          <a:p>
            <a:pPr>
              <a:defRPr/>
            </a:pPr>
            <a:r>
              <a:rPr lang="en-US" dirty="0"/>
              <a:t>Manage Quality</a:t>
            </a:r>
            <a:endParaRPr dirty="0"/>
          </a:p>
        </p:txBody>
      </p:sp>
      <p:sp>
        <p:nvSpPr>
          <p:cNvPr id="430083" name="Content Placeholder 4"/>
          <p:cNvSpPr>
            <a:spLocks noGrp="1"/>
          </p:cNvSpPr>
          <p:nvPr>
            <p:ph sz="quarter" idx="12"/>
          </p:nvPr>
        </p:nvSpPr>
        <p:spPr/>
        <p:txBody>
          <a:bodyPr/>
          <a:lstStyle/>
          <a:p>
            <a:r>
              <a:rPr lang="en-US" dirty="0"/>
              <a:t>.1 PMP</a:t>
            </a:r>
          </a:p>
          <a:p>
            <a:pPr lvl="1"/>
            <a:r>
              <a:rPr lang="en-US" dirty="0"/>
              <a:t>• Quality management 	plan</a:t>
            </a:r>
          </a:p>
          <a:p>
            <a:r>
              <a:rPr lang="en-US" dirty="0"/>
              <a:t>.2 Project documents</a:t>
            </a:r>
          </a:p>
          <a:p>
            <a:pPr lvl="1"/>
            <a:r>
              <a:rPr lang="en-US" dirty="0"/>
              <a:t>• Lessons learned 	register</a:t>
            </a:r>
          </a:p>
          <a:p>
            <a:pPr lvl="1"/>
            <a:r>
              <a:rPr lang="en-US" dirty="0"/>
              <a:t>• Quality control 	measurements</a:t>
            </a:r>
          </a:p>
          <a:p>
            <a:pPr lvl="1"/>
            <a:r>
              <a:rPr lang="en-US" dirty="0"/>
              <a:t>• Quality metrics</a:t>
            </a:r>
          </a:p>
          <a:p>
            <a:pPr lvl="1"/>
            <a:r>
              <a:rPr lang="en-US" dirty="0"/>
              <a:t>• Risk report</a:t>
            </a:r>
          </a:p>
          <a:p>
            <a:r>
              <a:rPr lang="en-US" dirty="0"/>
              <a:t>.3 OPAs</a:t>
            </a:r>
            <a:endParaRPr lang="en-US" altLang="en-US" dirty="0"/>
          </a:p>
        </p:txBody>
      </p:sp>
      <p:sp>
        <p:nvSpPr>
          <p:cNvPr id="430085" name="Text Placeholder 6"/>
          <p:cNvSpPr>
            <a:spLocks noGrp="1"/>
          </p:cNvSpPr>
          <p:nvPr>
            <p:ph type="body" sz="quarter" idx="14"/>
          </p:nvPr>
        </p:nvSpPr>
        <p:spPr/>
        <p:txBody>
          <a:bodyPr/>
          <a:lstStyle/>
          <a:p>
            <a:r>
              <a:rPr lang="en-US" sz="1800" dirty="0"/>
              <a:t>.1 Quality reports</a:t>
            </a:r>
          </a:p>
          <a:p>
            <a:r>
              <a:rPr lang="en-US" sz="1800" dirty="0"/>
              <a:t>.2 Test and evaluation</a:t>
            </a:r>
          </a:p>
          <a:p>
            <a:pPr lvl="1"/>
            <a:r>
              <a:rPr lang="en-US" sz="1600" dirty="0"/>
              <a:t>documents</a:t>
            </a:r>
          </a:p>
          <a:p>
            <a:r>
              <a:rPr lang="en-US" sz="1800" dirty="0"/>
              <a:t>.3 Change requests</a:t>
            </a:r>
          </a:p>
          <a:p>
            <a:r>
              <a:rPr lang="en-US" sz="1800" dirty="0"/>
              <a:t>.4 PMP updates</a:t>
            </a:r>
          </a:p>
          <a:p>
            <a:pPr lvl="1"/>
            <a:r>
              <a:rPr lang="en-US" sz="1600" dirty="0"/>
              <a:t>• Quality management 	plan</a:t>
            </a:r>
          </a:p>
          <a:p>
            <a:pPr lvl="1"/>
            <a:r>
              <a:rPr lang="en-US" sz="1600" dirty="0"/>
              <a:t>• Scope baseline</a:t>
            </a:r>
          </a:p>
          <a:p>
            <a:pPr lvl="1"/>
            <a:r>
              <a:rPr lang="en-US" sz="1600" dirty="0"/>
              <a:t>• Schedule baseline</a:t>
            </a:r>
          </a:p>
          <a:p>
            <a:pPr lvl="1"/>
            <a:r>
              <a:rPr lang="en-US" sz="1600" dirty="0"/>
              <a:t>• Cost baseline</a:t>
            </a:r>
          </a:p>
          <a:p>
            <a:r>
              <a:rPr lang="en-US" sz="1800" dirty="0"/>
              <a:t>.5 Project documents 	updates</a:t>
            </a:r>
          </a:p>
          <a:p>
            <a:pPr lvl="1"/>
            <a:r>
              <a:rPr lang="en-US" sz="1600" dirty="0"/>
              <a:t>• Issue log</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EXEC</a:t>
            </a:r>
          </a:p>
        </p:txBody>
      </p:sp>
      <p:sp>
        <p:nvSpPr>
          <p:cNvPr id="4300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77B75A-47F7-413B-97B5-15884C0B9444}" type="slidenum">
              <a:rPr lang="en-US" altLang="en-US" sz="1200" smtClean="0">
                <a:solidFill>
                  <a:srgbClr val="898989"/>
                </a:solidFill>
              </a:rPr>
              <a:pPr>
                <a:spcBef>
                  <a:spcPct val="0"/>
                </a:spcBef>
                <a:buFontTx/>
                <a:buNone/>
              </a:pPr>
              <a:t>236</a:t>
            </a:fld>
            <a:endParaRPr lang="en-US" altLang="en-US" sz="1200">
              <a:solidFill>
                <a:srgbClr val="898989"/>
              </a:solidFill>
            </a:endParaRPr>
          </a:p>
        </p:txBody>
      </p:sp>
    </p:spTree>
    <p:extLst>
      <p:ext uri="{BB962C8B-B14F-4D97-AF65-F5344CB8AC3E}">
        <p14:creationId xmlns:p14="http://schemas.microsoft.com/office/powerpoint/2010/main" val="28129406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a:t>Exercise-22</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number of NCs were discovered in your project corresponding to the processes</a:t>
            </a:r>
          </a:p>
          <a:p>
            <a:pPr marL="514350" indent="-514350">
              <a:buFont typeface="+mj-lt"/>
              <a:buAutoNum type="alphaLcPeriod"/>
              <a:defRPr/>
            </a:pPr>
            <a:r>
              <a:rPr lang="en-US" sz="2800" b="1" dirty="0"/>
              <a:t>Who is responsible to close NCs and report their status</a:t>
            </a:r>
          </a:p>
          <a:p>
            <a:pPr marL="514350" indent="-514350">
              <a:buFont typeface="+mj-lt"/>
              <a:buAutoNum type="alphaLcPeriod"/>
              <a:defRPr/>
            </a:pPr>
            <a:r>
              <a:rPr lang="en-US" sz="2800" b="1" dirty="0"/>
              <a:t>List the corrective or preventive actions suggested by auditors</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237</a:t>
            </a:fld>
            <a:endParaRPr lang="en-US" altLang="en-US" sz="1200">
              <a:solidFill>
                <a:srgbClr val="898989"/>
              </a:solidFill>
            </a:endParaRPr>
          </a:p>
        </p:txBody>
      </p:sp>
    </p:spTree>
    <p:extLst>
      <p:ext uri="{BB962C8B-B14F-4D97-AF65-F5344CB8AC3E}">
        <p14:creationId xmlns:p14="http://schemas.microsoft.com/office/powerpoint/2010/main" val="205293562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Content Placeholder 19"/>
          <p:cNvSpPr>
            <a:spLocks noGrp="1"/>
          </p:cNvSpPr>
          <p:nvPr>
            <p:ph idx="1"/>
          </p:nvPr>
        </p:nvSpPr>
        <p:spPr/>
        <p:txBody>
          <a:bodyPr/>
          <a:lstStyle/>
          <a:p>
            <a:pPr marL="0" indent="0">
              <a:buNone/>
            </a:pPr>
            <a:r>
              <a:rPr lang="en-US" altLang="en-US" b="1" dirty="0"/>
              <a:t>Monitoring and recording results of executing the quality activities to assess performance and recommend necessary changes. </a:t>
            </a:r>
          </a:p>
          <a:p>
            <a:endParaRPr lang="en-US" altLang="en-US" dirty="0"/>
          </a:p>
        </p:txBody>
      </p:sp>
      <p:sp>
        <p:nvSpPr>
          <p:cNvPr id="434179"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6</a:t>
            </a:r>
            <a:r>
              <a:rPr altLang="en-US" sz="4800" b="1" dirty="0"/>
              <a:t>. Control Quality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34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47600A-23F5-4350-9EC4-EA259D594B04}" type="slidenum">
              <a:rPr lang="en-US" altLang="en-US" sz="1200" smtClean="0">
                <a:solidFill>
                  <a:srgbClr val="898989"/>
                </a:solidFill>
              </a:rPr>
              <a:pPr>
                <a:spcBef>
                  <a:spcPct val="0"/>
                </a:spcBef>
                <a:buFontTx/>
                <a:buNone/>
              </a:pPr>
              <a:t>238</a:t>
            </a:fld>
            <a:endParaRPr lang="en-US" altLang="en-US" sz="1200">
              <a:solidFill>
                <a:srgbClr val="898989"/>
              </a:solidFill>
            </a:endParaRPr>
          </a:p>
        </p:txBody>
      </p:sp>
    </p:spTree>
    <p:extLst>
      <p:ext uri="{BB962C8B-B14F-4D97-AF65-F5344CB8AC3E}">
        <p14:creationId xmlns:p14="http://schemas.microsoft.com/office/powerpoint/2010/main" val="38112879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8" name="Text Placeholder 5"/>
          <p:cNvSpPr>
            <a:spLocks noGrp="1"/>
          </p:cNvSpPr>
          <p:nvPr>
            <p:ph type="body" sz="quarter" idx="13"/>
          </p:nvPr>
        </p:nvSpPr>
        <p:spPr/>
        <p:txBody>
          <a:bodyPr/>
          <a:lstStyle/>
          <a:p>
            <a:r>
              <a:rPr lang="en-US" sz="1600" dirty="0"/>
              <a:t>.1 Data gathering</a:t>
            </a:r>
          </a:p>
          <a:p>
            <a:pPr lvl="1"/>
            <a:r>
              <a:rPr lang="en-US" sz="1400" dirty="0"/>
              <a:t>• Checklists</a:t>
            </a:r>
          </a:p>
          <a:p>
            <a:pPr lvl="1"/>
            <a:r>
              <a:rPr lang="en-US" sz="1400" dirty="0"/>
              <a:t>• Check sheets</a:t>
            </a:r>
          </a:p>
          <a:p>
            <a:pPr lvl="1"/>
            <a:r>
              <a:rPr lang="en-US" sz="1400" dirty="0"/>
              <a:t>• Statistical sampling</a:t>
            </a:r>
          </a:p>
          <a:p>
            <a:pPr lvl="1"/>
            <a:r>
              <a:rPr lang="en-US" sz="1400" dirty="0"/>
              <a:t>• Questionnaires and 	surveys</a:t>
            </a:r>
          </a:p>
          <a:p>
            <a:r>
              <a:rPr lang="en-US" sz="1600" dirty="0"/>
              <a:t>.2 Data analysis</a:t>
            </a:r>
          </a:p>
          <a:p>
            <a:pPr lvl="1"/>
            <a:r>
              <a:rPr lang="en-US" sz="1400" dirty="0"/>
              <a:t>• Performance reviews</a:t>
            </a:r>
          </a:p>
          <a:p>
            <a:pPr lvl="1"/>
            <a:r>
              <a:rPr lang="en-US" sz="1400" dirty="0"/>
              <a:t>• Root cause analysis</a:t>
            </a:r>
          </a:p>
          <a:p>
            <a:r>
              <a:rPr lang="en-US" sz="1600" dirty="0"/>
              <a:t>.3 Inspection</a:t>
            </a:r>
          </a:p>
          <a:p>
            <a:r>
              <a:rPr lang="en-US" sz="1600" dirty="0"/>
              <a:t>.4 Testing/product 	evaluations</a:t>
            </a:r>
          </a:p>
          <a:p>
            <a:r>
              <a:rPr lang="en-US" sz="1600" dirty="0"/>
              <a:t>.5 Data representation</a:t>
            </a:r>
          </a:p>
          <a:p>
            <a:pPr lvl="1"/>
            <a:r>
              <a:rPr lang="en-US" sz="1400" dirty="0"/>
              <a:t>• Cause-and-effect diagrams</a:t>
            </a:r>
          </a:p>
          <a:p>
            <a:pPr lvl="1"/>
            <a:r>
              <a:rPr lang="en-US" sz="1400" dirty="0"/>
              <a:t>• Control charts</a:t>
            </a:r>
          </a:p>
          <a:p>
            <a:pPr lvl="1"/>
            <a:r>
              <a:rPr lang="en-US" sz="1400" dirty="0"/>
              <a:t>• Histogram</a:t>
            </a:r>
          </a:p>
          <a:p>
            <a:pPr lvl="1"/>
            <a:r>
              <a:rPr lang="en-US" sz="1400" dirty="0"/>
              <a:t>• Scatter diagrams</a:t>
            </a:r>
          </a:p>
          <a:p>
            <a:r>
              <a:rPr lang="en-US" sz="1600" dirty="0"/>
              <a:t>.6 Meetings</a:t>
            </a:r>
            <a:endParaRPr lang="en-US" altLang="en-US" sz="1600" dirty="0"/>
          </a:p>
        </p:txBody>
      </p:sp>
      <p:sp>
        <p:nvSpPr>
          <p:cNvPr id="67586" name="Title 3"/>
          <p:cNvSpPr>
            <a:spLocks noGrp="1"/>
          </p:cNvSpPr>
          <p:nvPr>
            <p:ph type="title"/>
          </p:nvPr>
        </p:nvSpPr>
        <p:spPr/>
        <p:txBody>
          <a:bodyPr>
            <a:normAutofit/>
          </a:bodyPr>
          <a:lstStyle/>
          <a:p>
            <a:pPr>
              <a:defRPr/>
            </a:pPr>
            <a:r>
              <a:rPr dirty="0"/>
              <a:t>Control Quality</a:t>
            </a:r>
          </a:p>
        </p:txBody>
      </p:sp>
      <p:sp>
        <p:nvSpPr>
          <p:cNvPr id="436227" name="Content Placeholder 4"/>
          <p:cNvSpPr>
            <a:spLocks noGrp="1"/>
          </p:cNvSpPr>
          <p:nvPr>
            <p:ph sz="quarter" idx="12"/>
          </p:nvPr>
        </p:nvSpPr>
        <p:spPr/>
        <p:txBody>
          <a:bodyPr/>
          <a:lstStyle/>
          <a:p>
            <a:r>
              <a:rPr lang="en-US" sz="1800" dirty="0"/>
              <a:t>.1 Project management 	plan</a:t>
            </a:r>
          </a:p>
          <a:p>
            <a:pPr lvl="1"/>
            <a:r>
              <a:rPr lang="en-US" sz="1600" dirty="0"/>
              <a:t>• Quality management plan</a:t>
            </a:r>
          </a:p>
          <a:p>
            <a:r>
              <a:rPr lang="en-US" sz="1800" dirty="0"/>
              <a:t>.2 Project documents</a:t>
            </a:r>
          </a:p>
          <a:p>
            <a:pPr lvl="1"/>
            <a:r>
              <a:rPr lang="en-US" sz="1600" dirty="0"/>
              <a:t>• Lessons learned register</a:t>
            </a:r>
          </a:p>
          <a:p>
            <a:pPr lvl="1"/>
            <a:r>
              <a:rPr lang="en-US" sz="1600" dirty="0"/>
              <a:t>• Quality metrics</a:t>
            </a:r>
          </a:p>
          <a:p>
            <a:pPr lvl="1"/>
            <a:r>
              <a:rPr lang="en-US" sz="1600" dirty="0"/>
              <a:t>• Test and evaluation 	</a:t>
            </a:r>
            <a:r>
              <a:rPr lang="en-US" dirty="0"/>
              <a:t>documents</a:t>
            </a:r>
          </a:p>
          <a:p>
            <a:r>
              <a:rPr lang="en-US" sz="1800" dirty="0"/>
              <a:t>.3 Approved change 	requests</a:t>
            </a:r>
          </a:p>
          <a:p>
            <a:r>
              <a:rPr lang="en-US" sz="1800" dirty="0"/>
              <a:t>.4 Deliverables</a:t>
            </a:r>
          </a:p>
          <a:p>
            <a:r>
              <a:rPr lang="en-US" sz="1800" dirty="0"/>
              <a:t>.5 Work performance data</a:t>
            </a:r>
          </a:p>
          <a:p>
            <a:r>
              <a:rPr lang="en-US" sz="1800" dirty="0"/>
              <a:t>.6 EEFs</a:t>
            </a:r>
          </a:p>
          <a:p>
            <a:r>
              <a:rPr lang="en-US" sz="1800" dirty="0"/>
              <a:t>.7 OPAs</a:t>
            </a:r>
            <a:endParaRPr lang="en-US" altLang="en-US" sz="1800" dirty="0"/>
          </a:p>
        </p:txBody>
      </p:sp>
      <p:sp>
        <p:nvSpPr>
          <p:cNvPr id="436229" name="Text Placeholder 6"/>
          <p:cNvSpPr>
            <a:spLocks noGrp="1"/>
          </p:cNvSpPr>
          <p:nvPr>
            <p:ph type="body" sz="quarter" idx="14"/>
          </p:nvPr>
        </p:nvSpPr>
        <p:spPr/>
        <p:txBody>
          <a:bodyPr/>
          <a:lstStyle/>
          <a:p>
            <a:r>
              <a:rPr lang="en-US" altLang="en-US" sz="1800" dirty="0"/>
              <a:t>.1 </a:t>
            </a:r>
            <a:r>
              <a:rPr lang="en-US" sz="1800" dirty="0"/>
              <a:t>Quality control 	measurements</a:t>
            </a:r>
          </a:p>
          <a:p>
            <a:r>
              <a:rPr lang="en-US" sz="1800" dirty="0"/>
              <a:t>.2 Verified deliverables</a:t>
            </a:r>
          </a:p>
          <a:p>
            <a:r>
              <a:rPr lang="en-US" sz="1800" dirty="0"/>
              <a:t>.3 Work performance</a:t>
            </a:r>
          </a:p>
          <a:p>
            <a:pPr lvl="1"/>
            <a:r>
              <a:rPr lang="en-US" dirty="0"/>
              <a:t>information</a:t>
            </a:r>
          </a:p>
          <a:p>
            <a:r>
              <a:rPr lang="en-US" sz="1800" dirty="0"/>
              <a:t>.4 Change requests</a:t>
            </a:r>
          </a:p>
          <a:p>
            <a:r>
              <a:rPr lang="en-US" sz="1800" dirty="0"/>
              <a:t>.5 PMP updates</a:t>
            </a:r>
          </a:p>
          <a:p>
            <a:pPr lvl="1"/>
            <a:r>
              <a:rPr lang="en-US" sz="1600" dirty="0"/>
              <a:t>• Quality management 	plan</a:t>
            </a:r>
          </a:p>
          <a:p>
            <a:r>
              <a:rPr lang="en-US" sz="1800" dirty="0"/>
              <a:t>.6 Project documents 	updates</a:t>
            </a:r>
          </a:p>
          <a:p>
            <a:pPr lvl="1"/>
            <a:r>
              <a:rPr lang="en-US" sz="1600" dirty="0"/>
              <a:t>• Issue log</a:t>
            </a:r>
          </a:p>
          <a:p>
            <a:pPr lvl="1"/>
            <a:r>
              <a:rPr lang="en-US" sz="1600" dirty="0"/>
              <a:t>• Lessons learned register</a:t>
            </a:r>
          </a:p>
          <a:p>
            <a:pPr lvl="1"/>
            <a:r>
              <a:rPr lang="en-US" sz="1600" dirty="0"/>
              <a:t>• Risk register</a:t>
            </a:r>
          </a:p>
          <a:p>
            <a:pPr lvl="1"/>
            <a:r>
              <a:rPr lang="en-US" sz="1600" dirty="0"/>
              <a:t>• Test and evaluation</a:t>
            </a:r>
          </a:p>
          <a:p>
            <a:pPr lvl="1"/>
            <a:r>
              <a:rPr lang="en-US" sz="1600" dirty="0"/>
              <a:t>documents</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M&amp;C</a:t>
            </a:r>
          </a:p>
        </p:txBody>
      </p:sp>
      <p:sp>
        <p:nvSpPr>
          <p:cNvPr id="4362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C0B16D-ED9E-4DA1-9E44-AC9FA30E318F}" type="slidenum">
              <a:rPr lang="en-US" altLang="en-US" sz="1200" smtClean="0">
                <a:solidFill>
                  <a:srgbClr val="898989"/>
                </a:solidFill>
              </a:rPr>
              <a:pPr>
                <a:spcBef>
                  <a:spcPct val="0"/>
                </a:spcBef>
                <a:buFontTx/>
                <a:buNone/>
              </a:pPr>
              <a:t>239</a:t>
            </a:fld>
            <a:endParaRPr lang="en-US" altLang="en-US" sz="1200">
              <a:solidFill>
                <a:srgbClr val="898989"/>
              </a:solidFill>
            </a:endParaRPr>
          </a:p>
        </p:txBody>
      </p:sp>
    </p:spTree>
    <p:extLst>
      <p:ext uri="{BB962C8B-B14F-4D97-AF65-F5344CB8AC3E}">
        <p14:creationId xmlns:p14="http://schemas.microsoft.com/office/powerpoint/2010/main" val="2558422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51204" name="Title 3"/>
          <p:cNvSpPr>
            <a:spLocks noGrp="1"/>
          </p:cNvSpPr>
          <p:nvPr>
            <p:ph type="title"/>
          </p:nvPr>
        </p:nvSpPr>
        <p:spPr/>
        <p:txBody>
          <a:bodyPr/>
          <a:lstStyle/>
          <a:p>
            <a:r>
              <a:rPr altLang="en-US">
                <a:ea typeface="Microsoft YaHei" panose="020B0503020204020204" pitchFamily="34" charset="-122"/>
              </a:rPr>
              <a:t>Project Portfolio Management</a:t>
            </a:r>
            <a:endParaRPr altLang="en-US"/>
          </a:p>
        </p:txBody>
      </p:sp>
      <p:sp>
        <p:nvSpPr>
          <p:cNvPr id="5" name="Content Placeholder 4"/>
          <p:cNvSpPr>
            <a:spLocks noGrp="1"/>
          </p:cNvSpPr>
          <p:nvPr>
            <p:ph idx="1"/>
          </p:nvPr>
        </p:nvSpPr>
        <p:spPr>
          <a:xfrm>
            <a:off x="540327" y="1068388"/>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sz="2500" dirty="0">
                <a:ea typeface="Microsoft YaHei" charset="0"/>
                <a:cs typeface="Microsoft YaHei" charset="0"/>
              </a:rPr>
              <a:t>Collection of projects or programs and other work that are grouped together to facilitate effective management of that work to meet strategic business objectives</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sz="2500" dirty="0">
              <a:ea typeface="Microsoft YaHei" charset="0"/>
              <a:cs typeface="Microsoft YaHei" charset="0"/>
            </a:endParaRPr>
          </a:p>
          <a:p>
            <a:pPr lvl="2">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5146CC9-F9A2-4685-874D-A05EEACAEBA3}" type="slidenum">
              <a:rPr lang="en-US" altLang="en-US" sz="1200" smtClean="0">
                <a:solidFill>
                  <a:srgbClr val="898989"/>
                </a:solidFill>
              </a:rPr>
              <a:pPr>
                <a:spcBef>
                  <a:spcPct val="0"/>
                </a:spcBef>
                <a:buFontTx/>
                <a:buNone/>
              </a:pPr>
              <a:t>24</a:t>
            </a:fld>
            <a:endParaRPr lang="en-US" altLang="en-US" sz="1200" dirty="0">
              <a:solidFill>
                <a:srgbClr val="898989"/>
              </a:solidFill>
            </a:endParaRPr>
          </a:p>
        </p:txBody>
      </p:sp>
      <p:sp>
        <p:nvSpPr>
          <p:cNvPr id="3" name="Rectangle 2"/>
          <p:cNvSpPr/>
          <p:nvPr/>
        </p:nvSpPr>
        <p:spPr>
          <a:xfrm>
            <a:off x="2750127" y="2789526"/>
            <a:ext cx="2743200" cy="450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 (Mission/Vision)</a:t>
            </a:r>
          </a:p>
        </p:txBody>
      </p:sp>
      <p:sp>
        <p:nvSpPr>
          <p:cNvPr id="4" name="Rectangle 3"/>
          <p:cNvSpPr/>
          <p:nvPr/>
        </p:nvSpPr>
        <p:spPr>
          <a:xfrm>
            <a:off x="1981200" y="3595110"/>
            <a:ext cx="1447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Laptop</a:t>
            </a:r>
          </a:p>
        </p:txBody>
      </p:sp>
      <p:sp>
        <p:nvSpPr>
          <p:cNvPr id="6" name="Rectangle 5"/>
          <p:cNvSpPr/>
          <p:nvPr/>
        </p:nvSpPr>
        <p:spPr>
          <a:xfrm>
            <a:off x="7620000" y="3429000"/>
            <a:ext cx="1433945" cy="986631"/>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Consumer Electronics Company</a:t>
            </a:r>
          </a:p>
        </p:txBody>
      </p:sp>
      <p:sp>
        <p:nvSpPr>
          <p:cNvPr id="7" name="Rectangle 6"/>
          <p:cNvSpPr/>
          <p:nvPr/>
        </p:nvSpPr>
        <p:spPr>
          <a:xfrm>
            <a:off x="3588327" y="3581255"/>
            <a:ext cx="1066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TV</a:t>
            </a:r>
          </a:p>
        </p:txBody>
      </p:sp>
      <p:sp>
        <p:nvSpPr>
          <p:cNvPr id="8" name="Rectangle 7"/>
          <p:cNvSpPr/>
          <p:nvPr/>
        </p:nvSpPr>
        <p:spPr>
          <a:xfrm>
            <a:off x="4828309"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9" name="Rectangle 8"/>
          <p:cNvSpPr/>
          <p:nvPr/>
        </p:nvSpPr>
        <p:spPr>
          <a:xfrm>
            <a:off x="5992091"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0" name="Rectangle 9"/>
          <p:cNvSpPr/>
          <p:nvPr/>
        </p:nvSpPr>
        <p:spPr>
          <a:xfrm>
            <a:off x="588818" y="3429000"/>
            <a:ext cx="1143000" cy="1759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Portfolios</a:t>
            </a:r>
          </a:p>
        </p:txBody>
      </p:sp>
      <p:sp>
        <p:nvSpPr>
          <p:cNvPr id="13" name="Rectangle 12"/>
          <p:cNvSpPr/>
          <p:nvPr/>
        </p:nvSpPr>
        <p:spPr>
          <a:xfrm>
            <a:off x="1981200" y="4731183"/>
            <a:ext cx="1447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14" name="Rectangle 13"/>
          <p:cNvSpPr/>
          <p:nvPr/>
        </p:nvSpPr>
        <p:spPr>
          <a:xfrm>
            <a:off x="3616036" y="4745759"/>
            <a:ext cx="1676400"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Education</a:t>
            </a:r>
          </a:p>
        </p:txBody>
      </p:sp>
      <p:sp>
        <p:nvSpPr>
          <p:cNvPr id="15" name="Rectangle 14"/>
          <p:cNvSpPr/>
          <p:nvPr/>
        </p:nvSpPr>
        <p:spPr>
          <a:xfrm>
            <a:off x="5479472" y="474576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Rehabilitation</a:t>
            </a:r>
          </a:p>
        </p:txBody>
      </p:sp>
      <p:sp>
        <p:nvSpPr>
          <p:cNvPr id="21" name="Rectangle 20"/>
          <p:cNvSpPr/>
          <p:nvPr/>
        </p:nvSpPr>
        <p:spPr>
          <a:xfrm>
            <a:off x="7620000" y="4745759"/>
            <a:ext cx="1454727" cy="740641"/>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 NGO</a:t>
            </a:r>
          </a:p>
        </p:txBody>
      </p:sp>
      <p:sp>
        <p:nvSpPr>
          <p:cNvPr id="22" name="Rectangle 21"/>
          <p:cNvSpPr/>
          <p:nvPr/>
        </p:nvSpPr>
        <p:spPr>
          <a:xfrm>
            <a:off x="7620000" y="2755864"/>
            <a:ext cx="1364673" cy="52073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Strategy</a:t>
            </a:r>
          </a:p>
        </p:txBody>
      </p:sp>
      <p:sp>
        <p:nvSpPr>
          <p:cNvPr id="19" name="Freeform 18"/>
          <p:cNvSpPr/>
          <p:nvPr/>
        </p:nvSpPr>
        <p:spPr>
          <a:xfrm>
            <a:off x="1869539" y="3366552"/>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00B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903920" y="4495800"/>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FFFF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3C80765-5703-4F13-B3AD-6EBAE95D6F7F}"/>
              </a:ext>
            </a:extLst>
          </p:cNvPr>
          <p:cNvCxnSpPr>
            <a:cxnSpLocks/>
            <a:stCxn id="22" idx="1"/>
          </p:cNvCxnSpPr>
          <p:nvPr/>
        </p:nvCxnSpPr>
        <p:spPr>
          <a:xfrm flipH="1">
            <a:off x="6553200" y="3016232"/>
            <a:ext cx="1066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D18541-BDC2-4F7B-9D7A-CA309DB82A1E}"/>
              </a:ext>
            </a:extLst>
          </p:cNvPr>
          <p:cNvCxnSpPr>
            <a:cxnSpLocks/>
            <a:stCxn id="6" idx="1"/>
          </p:cNvCxnSpPr>
          <p:nvPr/>
        </p:nvCxnSpPr>
        <p:spPr>
          <a:xfrm flipH="1">
            <a:off x="6982691" y="3922316"/>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22C3DA-1BD8-4CBE-AAEE-35C6A907C992}"/>
              </a:ext>
            </a:extLst>
          </p:cNvPr>
          <p:cNvCxnSpPr>
            <a:cxnSpLocks/>
            <a:stCxn id="21" idx="1"/>
          </p:cNvCxnSpPr>
          <p:nvPr/>
        </p:nvCxnSpPr>
        <p:spPr>
          <a:xfrm flipH="1">
            <a:off x="7128419" y="5116080"/>
            <a:ext cx="4915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7 Basic Quality Tools</a:t>
            </a:r>
          </a:p>
        </p:txBody>
      </p:sp>
      <p:sp>
        <p:nvSpPr>
          <p:cNvPr id="10" name="Content Placeholder 9"/>
          <p:cNvSpPr>
            <a:spLocks noGrp="1"/>
          </p:cNvSpPr>
          <p:nvPr>
            <p:ph idx="1"/>
          </p:nvPr>
        </p:nvSpPr>
        <p:spPr/>
        <p:txBody>
          <a:bodyPr/>
          <a:lstStyle/>
          <a:p>
            <a:pPr marL="514350" indent="-514350">
              <a:buFont typeface="+mj-lt"/>
              <a:buAutoNum type="arabicPeriod"/>
            </a:pPr>
            <a:r>
              <a:rPr lang="en-US" dirty="0"/>
              <a:t>Cause &amp; Effect Diagram/ Fish Bone Diagram</a:t>
            </a:r>
          </a:p>
          <a:p>
            <a:pPr marL="514350" indent="-514350">
              <a:buFont typeface="+mj-lt"/>
              <a:buAutoNum type="arabicPeriod"/>
            </a:pPr>
            <a:r>
              <a:rPr lang="en-US" dirty="0"/>
              <a:t>Flowcharts</a:t>
            </a:r>
          </a:p>
          <a:p>
            <a:pPr marL="514350" indent="-514350">
              <a:buFont typeface="+mj-lt"/>
              <a:buAutoNum type="arabicPeriod"/>
            </a:pPr>
            <a:r>
              <a:rPr lang="en-US" dirty="0" err="1"/>
              <a:t>Checksheets</a:t>
            </a:r>
            <a:endParaRPr lang="en-US" dirty="0"/>
          </a:p>
          <a:p>
            <a:pPr marL="514350" indent="-514350">
              <a:buFont typeface="+mj-lt"/>
              <a:buAutoNum type="arabicPeriod"/>
            </a:pPr>
            <a:r>
              <a:rPr lang="en-US" dirty="0"/>
              <a:t>Pareto Diagram</a:t>
            </a:r>
          </a:p>
          <a:p>
            <a:pPr marL="514350" indent="-514350">
              <a:buFont typeface="+mj-lt"/>
              <a:buAutoNum type="arabicPeriod"/>
            </a:pPr>
            <a:r>
              <a:rPr lang="en-US" dirty="0"/>
              <a:t>Histograms</a:t>
            </a:r>
          </a:p>
          <a:p>
            <a:pPr marL="514350" indent="-514350">
              <a:buFont typeface="+mj-lt"/>
              <a:buAutoNum type="arabicPeriod"/>
            </a:pPr>
            <a:r>
              <a:rPr lang="en-US" dirty="0"/>
              <a:t>Control Charts</a:t>
            </a:r>
          </a:p>
          <a:p>
            <a:pPr marL="514350" indent="-514350">
              <a:buFont typeface="+mj-lt"/>
              <a:buAutoNum type="arabicPeriod"/>
            </a:pPr>
            <a:r>
              <a:rPr lang="en-US" dirty="0"/>
              <a:t>Scatter Diagrams</a:t>
            </a:r>
          </a:p>
          <a:p>
            <a:endParaRPr lang="en-US" dirty="0"/>
          </a:p>
        </p:txBody>
      </p:sp>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240</a:t>
            </a:fld>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3944124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7 Basic Quality Tools</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585" y="832539"/>
            <a:ext cx="7468015" cy="5768563"/>
          </a:xfrm>
        </p:spPr>
      </p:pic>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241</a:t>
            </a:fld>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11771522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22463" y="1060450"/>
          <a:ext cx="4830763" cy="1296988"/>
        </p:xfrm>
        <a:graphic>
          <a:graphicData uri="http://schemas.openxmlformats.org/drawingml/2006/table">
            <a:tbl>
              <a:tblPr/>
              <a:tblGrid>
                <a:gridCol w="1131106">
                  <a:extLst>
                    <a:ext uri="{9D8B030D-6E8A-4147-A177-3AD203B41FA5}">
                      <a16:colId xmlns:a16="http://schemas.microsoft.com/office/drawing/2014/main" val="20000"/>
                    </a:ext>
                  </a:extLst>
                </a:gridCol>
                <a:gridCol w="1699946">
                  <a:extLst>
                    <a:ext uri="{9D8B030D-6E8A-4147-A177-3AD203B41FA5}">
                      <a16:colId xmlns:a16="http://schemas.microsoft.com/office/drawing/2014/main" val="20001"/>
                    </a:ext>
                  </a:extLst>
                </a:gridCol>
                <a:gridCol w="1999711">
                  <a:extLst>
                    <a:ext uri="{9D8B030D-6E8A-4147-A177-3AD203B41FA5}">
                      <a16:colId xmlns:a16="http://schemas.microsoft.com/office/drawing/2014/main" val="20002"/>
                    </a:ext>
                  </a:extLst>
                </a:gridCol>
              </a:tblGrid>
              <a:tr h="324247">
                <a:tc>
                  <a:txBody>
                    <a:bodyPr/>
                    <a:lstStyle/>
                    <a:p>
                      <a:pPr algn="l" fontAlgn="b"/>
                      <a:r>
                        <a:rPr lang="en-US" sz="2000" b="0" i="0" u="none" strike="noStrike">
                          <a:solidFill>
                            <a:srgbClr val="000000"/>
                          </a:solidFill>
                          <a:latin typeface="Calibri"/>
                        </a:rPr>
                        <a:t>Sigma</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Yield</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Defects in Millions</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4247">
                <a:tc>
                  <a:txBody>
                    <a:bodyPr/>
                    <a:lstStyle/>
                    <a:p>
                      <a:pPr algn="l" fontAlgn="b"/>
                      <a:r>
                        <a:rPr lang="en-US" sz="2000" b="0" i="0" u="none" strike="noStrike">
                          <a:solidFill>
                            <a:srgbClr val="000000"/>
                          </a:solidFill>
                          <a:latin typeface="Calibri"/>
                        </a:rPr>
                        <a:t>+/-2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95.44%</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45600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4247">
                <a:tc>
                  <a:txBody>
                    <a:bodyPr/>
                    <a:lstStyle/>
                    <a:p>
                      <a:pPr algn="l" fontAlgn="b"/>
                      <a:r>
                        <a:rPr lang="en-US" sz="2000" b="0" i="0" u="none" strike="noStrike">
                          <a:solidFill>
                            <a:srgbClr val="000000"/>
                          </a:solidFill>
                          <a:latin typeface="Calibri"/>
                        </a:rPr>
                        <a:t>+/-3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99.73%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2700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4247">
                <a:tc>
                  <a:txBody>
                    <a:bodyPr/>
                    <a:lstStyle/>
                    <a:p>
                      <a:pPr algn="l" fontAlgn="b"/>
                      <a:r>
                        <a:rPr lang="en-US" sz="2000" b="0" i="0" u="none" strike="noStrike">
                          <a:solidFill>
                            <a:srgbClr val="000000"/>
                          </a:solidFill>
                          <a:latin typeface="Calibri"/>
                        </a:rPr>
                        <a:t>+/-6</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99.9999997%</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0.002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1914525" y="2605088"/>
          <a:ext cx="4854575" cy="3030716"/>
        </p:xfrm>
        <a:graphic>
          <a:graphicData uri="http://schemas.openxmlformats.org/drawingml/2006/table">
            <a:tbl>
              <a:tblPr/>
              <a:tblGrid>
                <a:gridCol w="2030648">
                  <a:extLst>
                    <a:ext uri="{9D8B030D-6E8A-4147-A177-3AD203B41FA5}">
                      <a16:colId xmlns:a16="http://schemas.microsoft.com/office/drawing/2014/main" val="20000"/>
                    </a:ext>
                  </a:extLst>
                </a:gridCol>
                <a:gridCol w="1317178">
                  <a:extLst>
                    <a:ext uri="{9D8B030D-6E8A-4147-A177-3AD203B41FA5}">
                      <a16:colId xmlns:a16="http://schemas.microsoft.com/office/drawing/2014/main" val="20001"/>
                    </a:ext>
                  </a:extLst>
                </a:gridCol>
                <a:gridCol w="1506749">
                  <a:extLst>
                    <a:ext uri="{9D8B030D-6E8A-4147-A177-3AD203B41FA5}">
                      <a16:colId xmlns:a16="http://schemas.microsoft.com/office/drawing/2014/main" val="20002"/>
                    </a:ext>
                  </a:extLst>
                </a:gridCol>
              </a:tblGrid>
              <a:tr h="830469">
                <a:tc>
                  <a:txBody>
                    <a:bodyPr/>
                    <a:lstStyle/>
                    <a:p>
                      <a:pPr algn="ctr" fontAlgn="ctr"/>
                      <a:r>
                        <a:rPr lang="en-US" sz="2000" b="1" i="0" u="none" strike="noStrike">
                          <a:solidFill>
                            <a:srgbClr val="000000"/>
                          </a:solidFill>
                          <a:latin typeface="Calibri"/>
                        </a:rPr>
                        <a:t>Sigma level (with 1.5 sigma shift)</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DPMO</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Percentage yield</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4295">
                <a:tc>
                  <a:txBody>
                    <a:bodyPr/>
                    <a:lstStyle/>
                    <a:p>
                      <a:pPr algn="r" fontAlgn="b"/>
                      <a:r>
                        <a:rPr lang="en-US" sz="2000" b="0" i="0" u="none" strike="noStrike">
                          <a:solidFill>
                            <a:srgbClr val="000000"/>
                          </a:solidFill>
                          <a:latin typeface="Calibri"/>
                        </a:rPr>
                        <a:t>1</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30.8550%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295">
                <a:tc>
                  <a:txBody>
                    <a:bodyPr/>
                    <a:lstStyle/>
                    <a:p>
                      <a:pPr algn="r" fontAlgn="b"/>
                      <a:r>
                        <a:rPr lang="en-US" sz="2000" b="0" i="0" u="none" strike="noStrike">
                          <a:solidFill>
                            <a:srgbClr val="000000"/>
                          </a:solidFill>
                          <a:latin typeface="Calibri"/>
                        </a:rPr>
                        <a:t>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308,538</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295">
                <a:tc>
                  <a:txBody>
                    <a:bodyPr/>
                    <a:lstStyle/>
                    <a:p>
                      <a:pPr algn="r" fontAlgn="b"/>
                      <a:r>
                        <a:rPr lang="en-US" sz="2000" b="0" i="0" u="none" strike="noStrike">
                          <a:solidFill>
                            <a:srgbClr val="000000"/>
                          </a:solidFill>
                          <a:latin typeface="Calibri"/>
                        </a:rPr>
                        <a:t>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66,807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93.3193%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295">
                <a:tc>
                  <a:txBody>
                    <a:bodyPr/>
                    <a:lstStyle/>
                    <a:p>
                      <a:pPr algn="r" fontAlgn="b"/>
                      <a:r>
                        <a:rPr lang="en-US" sz="2000" b="0" i="0" u="none" strike="noStrike">
                          <a:solidFill>
                            <a:srgbClr val="000000"/>
                          </a:solidFill>
                          <a:latin typeface="Calibri"/>
                        </a:rPr>
                        <a:t>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6,210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99.3790%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295">
                <a:tc>
                  <a:txBody>
                    <a:bodyPr/>
                    <a:lstStyle/>
                    <a:p>
                      <a:pPr algn="r" fontAlgn="b"/>
                      <a:r>
                        <a:rPr lang="en-US" sz="2000" b="0" i="0" u="none" strike="noStrike">
                          <a:solidFill>
                            <a:srgbClr val="000000"/>
                          </a:solidFill>
                          <a:latin typeface="Calibri"/>
                        </a:rPr>
                        <a:t>5</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233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99.9770%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295">
                <a:tc>
                  <a:txBody>
                    <a:bodyPr/>
                    <a:lstStyle/>
                    <a:p>
                      <a:pPr algn="r" fontAlgn="b"/>
                      <a:r>
                        <a:rPr lang="en-US" sz="2000" b="1" i="0" u="none" strike="noStrike">
                          <a:solidFill>
                            <a:srgbClr val="000000"/>
                          </a:solidFill>
                          <a:latin typeface="Calibri"/>
                        </a:rPr>
                        <a:t>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1" i="0" u="none" strike="noStrike">
                          <a:solidFill>
                            <a:srgbClr val="000000"/>
                          </a:solidFill>
                          <a:latin typeface="Calibri"/>
                        </a:rPr>
                        <a:t>3.4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295">
                <a:tc>
                  <a:txBody>
                    <a:bodyPr/>
                    <a:lstStyle/>
                    <a:p>
                      <a:pPr algn="r" fontAlgn="b"/>
                      <a:r>
                        <a:rPr lang="en-US" sz="2000" b="0" i="0" u="none" strike="noStrike">
                          <a:solidFill>
                            <a:srgbClr val="000000"/>
                          </a:solidFill>
                          <a:latin typeface="Calibri"/>
                        </a:rPr>
                        <a:t>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0.019</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99.999966%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50622" name="Rectangle 27"/>
          <p:cNvSpPr>
            <a:spLocks noGrp="1" noChangeArrowheads="1"/>
          </p:cNvSpPr>
          <p:nvPr>
            <p:ph type="title"/>
          </p:nvPr>
        </p:nvSpPr>
        <p:spPr/>
        <p:txBody>
          <a:bodyPr/>
          <a:lstStyle/>
          <a:p>
            <a:r>
              <a:rPr altLang="en-US" b="1"/>
              <a:t>Sigma Values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062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960D2-420B-4A4F-9166-4BEDA8D2FEF8}" type="slidenum">
              <a:rPr lang="en-US" altLang="en-US" sz="1200" smtClean="0">
                <a:solidFill>
                  <a:srgbClr val="898989"/>
                </a:solidFill>
              </a:rPr>
              <a:pPr>
                <a:spcBef>
                  <a:spcPct val="0"/>
                </a:spcBef>
                <a:buFontTx/>
                <a:buNone/>
              </a:pPr>
              <a:t>242</a:t>
            </a:fld>
            <a:endParaRPr lang="en-US" altLang="en-US" sz="1200">
              <a:solidFill>
                <a:srgbClr val="898989"/>
              </a:solidFill>
            </a:endParaRPr>
          </a:p>
        </p:txBody>
      </p:sp>
    </p:spTree>
    <p:extLst>
      <p:ext uri="{BB962C8B-B14F-4D97-AF65-F5344CB8AC3E}">
        <p14:creationId xmlns:p14="http://schemas.microsoft.com/office/powerpoint/2010/main" val="301416739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4"/>
          <p:cNvSpPr>
            <a:spLocks noGrp="1"/>
          </p:cNvSpPr>
          <p:nvPr>
            <p:ph type="title"/>
          </p:nvPr>
        </p:nvSpPr>
        <p:spPr>
          <a:xfrm>
            <a:off x="0" y="0"/>
            <a:ext cx="9144000" cy="838200"/>
          </a:xfrm>
        </p:spPr>
        <p:txBody>
          <a:bodyPr/>
          <a:lstStyle/>
          <a:p>
            <a:r>
              <a:rPr altLang="en-US" b="1"/>
              <a:t>Exercise-23</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Quality control activities on your project</a:t>
            </a:r>
          </a:p>
          <a:p>
            <a:pPr marL="514350" indent="-514350">
              <a:buFont typeface="+mj-lt"/>
              <a:buAutoNum type="alphaLcPeriod"/>
              <a:defRPr/>
            </a:pPr>
            <a:r>
              <a:rPr lang="en-US" sz="2800" b="1" dirty="0"/>
              <a:t>List the values of various quality control measures on your project.</a:t>
            </a:r>
          </a:p>
          <a:p>
            <a:pPr marL="514350" indent="-514350">
              <a:buFont typeface="+mj-lt"/>
              <a:buAutoNum type="alphaLcPeriod"/>
              <a:defRPr/>
            </a:pPr>
            <a:r>
              <a:rPr lang="en-US" sz="2800" b="1" dirty="0"/>
              <a:t>List the validated deliverables</a:t>
            </a:r>
          </a:p>
        </p:txBody>
      </p:sp>
      <p:sp>
        <p:nvSpPr>
          <p:cNvPr id="45261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5261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4AC456-2A2A-4E5F-BB08-CCD25CB2AE60}" type="slidenum">
              <a:rPr lang="en-US" altLang="en-US" sz="1200" smtClean="0">
                <a:solidFill>
                  <a:srgbClr val="898989"/>
                </a:solidFill>
              </a:rPr>
              <a:pPr>
                <a:spcBef>
                  <a:spcPct val="0"/>
                </a:spcBef>
                <a:buFontTx/>
                <a:buNone/>
              </a:pPr>
              <a:t>243</a:t>
            </a:fld>
            <a:endParaRPr lang="en-US" altLang="en-US" sz="1200">
              <a:solidFill>
                <a:srgbClr val="898989"/>
              </a:solidFill>
            </a:endParaRPr>
          </a:p>
        </p:txBody>
      </p:sp>
    </p:spTree>
    <p:extLst>
      <p:ext uri="{BB962C8B-B14F-4D97-AF65-F5344CB8AC3E}">
        <p14:creationId xmlns:p14="http://schemas.microsoft.com/office/powerpoint/2010/main" val="5378363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46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AB2B7F3-A52E-44E6-95F1-5DD99E080538}" type="slidenum">
              <a:rPr lang="en-US" altLang="en-US" sz="1200" smtClean="0">
                <a:solidFill>
                  <a:srgbClr val="898989"/>
                </a:solidFill>
              </a:rPr>
              <a:pPr>
                <a:spcBef>
                  <a:spcPct val="0"/>
                </a:spcBef>
                <a:buFontTx/>
                <a:buNone/>
              </a:pPr>
              <a:t>244</a:t>
            </a:fld>
            <a:endParaRPr lang="en-US" altLang="en-US" sz="1200">
              <a:solidFill>
                <a:srgbClr val="898989"/>
              </a:solidFill>
            </a:endParaRPr>
          </a:p>
        </p:txBody>
      </p:sp>
    </p:spTree>
    <p:extLst>
      <p:ext uri="{BB962C8B-B14F-4D97-AF65-F5344CB8AC3E}">
        <p14:creationId xmlns:p14="http://schemas.microsoft.com/office/powerpoint/2010/main" val="302810392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Resource Management</a:t>
            </a:r>
            <a:endParaRPr dirty="0"/>
          </a:p>
        </p:txBody>
      </p:sp>
      <p:sp>
        <p:nvSpPr>
          <p:cNvPr id="4" name="Subtitle 3"/>
          <p:cNvSpPr>
            <a:spLocks noGrp="1"/>
          </p:cNvSpPr>
          <p:nvPr>
            <p:ph type="subTitle" idx="1"/>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56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3E7A677-3DF0-43E8-A49D-21100A0838FD}" type="slidenum">
              <a:rPr lang="en-US" altLang="en-US" sz="1200" smtClean="0">
                <a:solidFill>
                  <a:srgbClr val="898989"/>
                </a:solidFill>
              </a:rPr>
              <a:pPr>
                <a:spcBef>
                  <a:spcPct val="0"/>
                </a:spcBef>
                <a:buFontTx/>
                <a:buNone/>
              </a:pPr>
              <a:t>245</a:t>
            </a:fld>
            <a:endParaRPr lang="en-US" altLang="en-US" sz="1200">
              <a:solidFill>
                <a:srgbClr val="898989"/>
              </a:solidFill>
            </a:endParaRPr>
          </a:p>
        </p:txBody>
      </p:sp>
    </p:spTree>
    <p:extLst>
      <p:ext uri="{BB962C8B-B14F-4D97-AF65-F5344CB8AC3E}">
        <p14:creationId xmlns:p14="http://schemas.microsoft.com/office/powerpoint/2010/main" val="32289068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2"/>
          <p:cNvSpPr>
            <a:spLocks noGrp="1"/>
          </p:cNvSpPr>
          <p:nvPr>
            <p:ph type="title"/>
          </p:nvPr>
        </p:nvSpPr>
        <p:spPr>
          <a:xfrm>
            <a:off x="0" y="0"/>
            <a:ext cx="9144000" cy="838200"/>
          </a:xfrm>
        </p:spPr>
        <p:txBody>
          <a:bodyPr/>
          <a:lstStyle/>
          <a:p>
            <a:r>
              <a:rPr altLang="en-US" b="1" dirty="0"/>
              <a:t>Project Resource Management</a:t>
            </a:r>
            <a:endParaRPr altLang="en-US" dirty="0"/>
          </a:p>
        </p:txBody>
      </p:sp>
      <p:sp>
        <p:nvSpPr>
          <p:cNvPr id="466947" name="Content Placeholder 3"/>
          <p:cNvSpPr>
            <a:spLocks noGrp="1"/>
          </p:cNvSpPr>
          <p:nvPr>
            <p:ph idx="1"/>
          </p:nvPr>
        </p:nvSpPr>
        <p:spPr/>
        <p:txBody>
          <a:bodyPr/>
          <a:lstStyle/>
          <a:p>
            <a:pPr marL="342900" lvl="1" indent="-342900" algn="just">
              <a:buNone/>
            </a:pPr>
            <a:r>
              <a:rPr lang="en-US" altLang="en-US" b="1" dirty="0"/>
              <a:t>	</a:t>
            </a:r>
            <a:r>
              <a:rPr lang="en-IN" dirty="0"/>
              <a:t>Includes the processes to identify, acquire, and manage the resources needed for the successful completion of the project.</a:t>
            </a:r>
          </a:p>
          <a:p>
            <a:pPr marL="342900" lvl="1" indent="-342900">
              <a:buFont typeface="Arial" panose="020B0604020202020204" pitchFamily="34" charset="0"/>
              <a:buNone/>
            </a:pP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6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37B980-9262-4752-9A2A-A79802C66252}" type="slidenum">
              <a:rPr lang="en-US" altLang="en-US" sz="1200" smtClean="0">
                <a:solidFill>
                  <a:srgbClr val="898989"/>
                </a:solidFill>
              </a:rPr>
              <a:pPr>
                <a:spcBef>
                  <a:spcPct val="0"/>
                </a:spcBef>
                <a:buFontTx/>
                <a:buNone/>
              </a:pPr>
              <a:t>246</a:t>
            </a:fld>
            <a:endParaRPr lang="en-US" altLang="en-US" sz="1200">
              <a:solidFill>
                <a:srgbClr val="898989"/>
              </a:solidFill>
            </a:endParaRPr>
          </a:p>
        </p:txBody>
      </p:sp>
    </p:spTree>
    <p:extLst>
      <p:ext uri="{BB962C8B-B14F-4D97-AF65-F5344CB8AC3E}">
        <p14:creationId xmlns:p14="http://schemas.microsoft.com/office/powerpoint/2010/main" val="30459742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3"/>
          <p:cNvSpPr>
            <a:spLocks noGrp="1" noChangeArrowheads="1"/>
          </p:cNvSpPr>
          <p:nvPr>
            <p:ph type="title"/>
          </p:nvPr>
        </p:nvSpPr>
        <p:spPr/>
        <p:txBody>
          <a:bodyPr/>
          <a:lstStyle/>
          <a:p>
            <a:r>
              <a:rPr altLang="en-US" sz="3000" b="1" dirty="0"/>
              <a:t>Project </a:t>
            </a:r>
            <a:r>
              <a:rPr lang="en-US" altLang="en-US" sz="3000" b="1" dirty="0"/>
              <a:t>Resource</a:t>
            </a:r>
            <a:r>
              <a:rPr altLang="en-US" sz="3000" b="1" dirty="0"/>
              <a:t> Management</a:t>
            </a:r>
          </a:p>
        </p:txBody>
      </p:sp>
      <p:sp>
        <p:nvSpPr>
          <p:cNvPr id="468995" name="Content Placeholder 4"/>
          <p:cNvSpPr>
            <a:spLocks noGrp="1"/>
          </p:cNvSpPr>
          <p:nvPr>
            <p:ph idx="1"/>
          </p:nvPr>
        </p:nvSpPr>
        <p:spPr>
          <a:xfrm>
            <a:off x="228600" y="990600"/>
            <a:ext cx="8686800" cy="5135563"/>
          </a:xfrm>
        </p:spPr>
        <p:txBody>
          <a:bodyPr>
            <a:normAutofit fontScale="92500" lnSpcReduction="10000"/>
          </a:bodyPr>
          <a:lstStyle/>
          <a:p>
            <a:pPr marL="682625" lvl="1" indent="-573088">
              <a:lnSpc>
                <a:spcPct val="200000"/>
              </a:lnSpc>
              <a:buFont typeface="Calibri" panose="020F0502020204030204" pitchFamily="34" charset="0"/>
              <a:buAutoNum type="arabicPeriod" startAt="27"/>
            </a:pPr>
            <a:r>
              <a:rPr lang="en-US" altLang="en-US" dirty="0"/>
              <a:t>Plan Human Resource Management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Estimate Activity Resources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Acquire Resources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Develop Team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Manage Team </a:t>
            </a:r>
            <a:r>
              <a:rPr lang="en-US" altLang="en-US" sz="2000" dirty="0"/>
              <a:t>[EXECUTING]</a:t>
            </a:r>
          </a:p>
          <a:p>
            <a:pPr marL="682625" lvl="1" indent="-573088">
              <a:lnSpc>
                <a:spcPct val="200000"/>
              </a:lnSpc>
              <a:buFont typeface="Calibri" panose="020F0502020204030204" pitchFamily="34" charset="0"/>
              <a:buAutoNum type="arabicPeriod" startAt="27"/>
            </a:pPr>
            <a:r>
              <a:rPr lang="en-US" altLang="en-US" dirty="0"/>
              <a:t>Control Resources </a:t>
            </a:r>
            <a:r>
              <a:rPr lang="en-US" altLang="en-US" sz="2000" dirty="0"/>
              <a:t>[M&amp;C]</a:t>
            </a:r>
            <a:endParaRPr lang="en-US" altLang="en-US" dirty="0"/>
          </a:p>
          <a:p>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8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4E4CB-BD6E-461B-B1DB-AFAB46048DFB}" type="slidenum">
              <a:rPr lang="en-US" altLang="en-US" sz="1200" smtClean="0">
                <a:solidFill>
                  <a:srgbClr val="898989"/>
                </a:solidFill>
              </a:rPr>
              <a:pPr>
                <a:spcBef>
                  <a:spcPct val="0"/>
                </a:spcBef>
                <a:buFontTx/>
                <a:buNone/>
              </a:pPr>
              <a:t>247</a:t>
            </a:fld>
            <a:endParaRPr lang="en-US" altLang="en-US" sz="1200">
              <a:solidFill>
                <a:srgbClr val="898989"/>
              </a:solidFill>
            </a:endParaRPr>
          </a:p>
        </p:txBody>
      </p:sp>
    </p:spTree>
    <p:extLst>
      <p:ext uri="{BB962C8B-B14F-4D97-AF65-F5344CB8AC3E}">
        <p14:creationId xmlns:p14="http://schemas.microsoft.com/office/powerpoint/2010/main" val="162371942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2"/>
          <p:cNvSpPr>
            <a:spLocks noGrp="1"/>
          </p:cNvSpPr>
          <p:nvPr>
            <p:ph type="title"/>
          </p:nvPr>
        </p:nvSpPr>
        <p:spPr>
          <a:xfrm>
            <a:off x="0" y="0"/>
            <a:ext cx="9144000" cy="838200"/>
          </a:xfrm>
        </p:spPr>
        <p:txBody>
          <a:bodyPr/>
          <a:lstStyle/>
          <a:p>
            <a:r>
              <a:rPr altLang="en-US" dirty="0"/>
              <a:t>27. Plan Resource Management</a:t>
            </a:r>
          </a:p>
        </p:txBody>
      </p:sp>
      <p:sp>
        <p:nvSpPr>
          <p:cNvPr id="84995" name="Content Placeholder 3"/>
          <p:cNvSpPr>
            <a:spLocks noGrp="1"/>
          </p:cNvSpPr>
          <p:nvPr>
            <p:ph idx="1"/>
          </p:nvPr>
        </p:nvSpPr>
        <p:spPr/>
        <p:txBody>
          <a:bodyPr/>
          <a:lstStyle/>
          <a:p>
            <a:pPr marL="0" indent="0" algn="just">
              <a:lnSpc>
                <a:spcPct val="150000"/>
              </a:lnSpc>
              <a:buNone/>
              <a:defRPr/>
            </a:pPr>
            <a:r>
              <a:rPr lang="en-IN" dirty="0"/>
              <a:t>The process of defining how to estimate, acquire, manage, and utilize physical and team resources.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1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FF6ACB-25A0-47DD-80E9-43D87BA627E7}" type="slidenum">
              <a:rPr lang="en-US" altLang="en-US" sz="1200" smtClean="0">
                <a:solidFill>
                  <a:srgbClr val="898989"/>
                </a:solidFill>
              </a:rPr>
              <a:pPr>
                <a:spcBef>
                  <a:spcPct val="0"/>
                </a:spcBef>
                <a:buFontTx/>
                <a:buNone/>
              </a:pPr>
              <a:t>248</a:t>
            </a:fld>
            <a:endParaRPr lang="en-US" altLang="en-US" sz="1200">
              <a:solidFill>
                <a:srgbClr val="898989"/>
              </a:solidFill>
            </a:endParaRPr>
          </a:p>
        </p:txBody>
      </p:sp>
    </p:spTree>
    <p:extLst>
      <p:ext uri="{BB962C8B-B14F-4D97-AF65-F5344CB8AC3E}">
        <p14:creationId xmlns:p14="http://schemas.microsoft.com/office/powerpoint/2010/main" val="387784427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2" name="Text Placeholder 5"/>
          <p:cNvSpPr>
            <a:spLocks noGrp="1"/>
          </p:cNvSpPr>
          <p:nvPr>
            <p:ph type="body" sz="quarter" idx="13"/>
          </p:nvPr>
        </p:nvSpPr>
        <p:spPr/>
        <p:txBody>
          <a:bodyPr/>
          <a:lstStyle/>
          <a:p>
            <a:r>
              <a:rPr lang="en-US" dirty="0"/>
              <a:t>.1 Expert judgment</a:t>
            </a:r>
          </a:p>
          <a:p>
            <a:r>
              <a:rPr lang="en-US" dirty="0"/>
              <a:t>.2 Data representation</a:t>
            </a:r>
          </a:p>
          <a:p>
            <a:pPr lvl="1"/>
            <a:r>
              <a:rPr lang="en-US" dirty="0"/>
              <a:t>• Hierarchical charts</a:t>
            </a:r>
          </a:p>
          <a:p>
            <a:pPr lvl="1"/>
            <a:r>
              <a:rPr lang="en-US" dirty="0"/>
              <a:t>• Responsibility 	assignment matrix</a:t>
            </a:r>
          </a:p>
          <a:p>
            <a:pPr lvl="1"/>
            <a:r>
              <a:rPr lang="en-US" dirty="0"/>
              <a:t>• Text-oriented 	formats</a:t>
            </a:r>
          </a:p>
          <a:p>
            <a:r>
              <a:rPr lang="en-US" dirty="0"/>
              <a:t>.3 Organizational 	theory</a:t>
            </a:r>
          </a:p>
          <a:p>
            <a:r>
              <a:rPr lang="en-US" dirty="0"/>
              <a:t>.4 Meetings</a:t>
            </a:r>
            <a:endParaRPr lang="en-US" altLang="en-US" dirty="0"/>
          </a:p>
        </p:txBody>
      </p:sp>
      <p:sp>
        <p:nvSpPr>
          <p:cNvPr id="84994" name="Title 3"/>
          <p:cNvSpPr>
            <a:spLocks noGrp="1"/>
          </p:cNvSpPr>
          <p:nvPr>
            <p:ph type="title"/>
          </p:nvPr>
        </p:nvSpPr>
        <p:spPr/>
        <p:txBody>
          <a:bodyPr>
            <a:normAutofit/>
          </a:bodyPr>
          <a:lstStyle/>
          <a:p>
            <a:pPr>
              <a:defRPr/>
            </a:pPr>
            <a:r>
              <a:rPr dirty="0"/>
              <a:t>Plan Human Resource Management</a:t>
            </a:r>
          </a:p>
        </p:txBody>
      </p:sp>
      <p:sp>
        <p:nvSpPr>
          <p:cNvPr id="473091"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Scope baseline</a:t>
            </a:r>
          </a:p>
          <a:p>
            <a:r>
              <a:rPr lang="en-US" dirty="0"/>
              <a:t>.3 Project documents</a:t>
            </a:r>
          </a:p>
          <a:p>
            <a:pPr lvl="1"/>
            <a:r>
              <a:rPr lang="en-US" dirty="0"/>
              <a:t>• Project schedule</a:t>
            </a:r>
          </a:p>
          <a:p>
            <a:pPr lvl="1"/>
            <a:r>
              <a:rPr lang="en-US" dirty="0"/>
              <a:t>• Requirements 	documentation</a:t>
            </a:r>
          </a:p>
          <a:p>
            <a:pPr lvl="1"/>
            <a:r>
              <a:rPr lang="en-US" dirty="0"/>
              <a:t>• Risk register</a:t>
            </a:r>
          </a:p>
          <a:p>
            <a:pPr lvl="1"/>
            <a:r>
              <a:rPr lang="en-US" dirty="0"/>
              <a:t>• Stakeholder register</a:t>
            </a:r>
          </a:p>
          <a:p>
            <a:r>
              <a:rPr lang="en-US" dirty="0"/>
              <a:t>.4 EEFs</a:t>
            </a:r>
          </a:p>
          <a:p>
            <a:r>
              <a:rPr lang="en-US" dirty="0"/>
              <a:t>.5 OPAs</a:t>
            </a:r>
            <a:endParaRPr lang="en-US" altLang="en-US" dirty="0"/>
          </a:p>
        </p:txBody>
      </p:sp>
      <p:sp>
        <p:nvSpPr>
          <p:cNvPr id="473093" name="Text Placeholder 6"/>
          <p:cNvSpPr>
            <a:spLocks noGrp="1"/>
          </p:cNvSpPr>
          <p:nvPr>
            <p:ph type="body" sz="quarter" idx="14"/>
          </p:nvPr>
        </p:nvSpPr>
        <p:spPr/>
        <p:txBody>
          <a:bodyPr/>
          <a:lstStyle/>
          <a:p>
            <a:r>
              <a:rPr lang="en-US" dirty="0"/>
              <a:t>.1 Resource 	management plan</a:t>
            </a:r>
          </a:p>
          <a:p>
            <a:r>
              <a:rPr lang="en-US" dirty="0"/>
              <a:t>.2 Team charter</a:t>
            </a:r>
          </a:p>
          <a:p>
            <a:r>
              <a:rPr lang="en-US" dirty="0"/>
              <a:t>.3 Project documents 	updates</a:t>
            </a:r>
          </a:p>
          <a:p>
            <a:pPr lvl="1"/>
            <a:r>
              <a:rPr lang="en-US" dirty="0"/>
              <a:t>• Assumption log</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47309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136FF7-5074-422B-AEA7-CA5B0EF7C876}" type="slidenum">
              <a:rPr lang="en-US" altLang="en-US" sz="1200" smtClean="0">
                <a:solidFill>
                  <a:srgbClr val="898989"/>
                </a:solidFill>
              </a:rPr>
              <a:pPr>
                <a:spcBef>
                  <a:spcPct val="0"/>
                </a:spcBef>
                <a:buFontTx/>
                <a:buNone/>
              </a:pPr>
              <a:t>249</a:t>
            </a:fld>
            <a:endParaRPr lang="en-US" altLang="en-US" sz="1200">
              <a:solidFill>
                <a:srgbClr val="898989"/>
              </a:solidFill>
            </a:endParaRPr>
          </a:p>
        </p:txBody>
      </p:sp>
    </p:spTree>
    <p:extLst>
      <p:ext uri="{BB962C8B-B14F-4D97-AF65-F5344CB8AC3E}">
        <p14:creationId xmlns:p14="http://schemas.microsoft.com/office/powerpoint/2010/main" val="2131903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Relationship Between PPP</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25</a:t>
            </a:fld>
            <a:endParaRPr lang="en-US" altLang="en-US"/>
          </a:p>
        </p:txBody>
      </p:sp>
      <p:sp>
        <p:nvSpPr>
          <p:cNvPr id="6" name="Rounded Rectangle 5"/>
          <p:cNvSpPr/>
          <p:nvPr/>
        </p:nvSpPr>
        <p:spPr>
          <a:xfrm>
            <a:off x="3124200" y="1447800"/>
            <a:ext cx="19050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a:t>
            </a:r>
          </a:p>
        </p:txBody>
      </p:sp>
      <p:sp>
        <p:nvSpPr>
          <p:cNvPr id="8" name="Rectangle 7"/>
          <p:cNvSpPr/>
          <p:nvPr/>
        </p:nvSpPr>
        <p:spPr>
          <a:xfrm>
            <a:off x="1447800" y="241762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1</a:t>
            </a:r>
          </a:p>
        </p:txBody>
      </p:sp>
      <p:sp>
        <p:nvSpPr>
          <p:cNvPr id="9" name="Rectangle 8"/>
          <p:cNvSpPr/>
          <p:nvPr/>
        </p:nvSpPr>
        <p:spPr>
          <a:xfrm>
            <a:off x="3276600" y="2438400"/>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2</a:t>
            </a:r>
          </a:p>
        </p:txBody>
      </p:sp>
      <p:sp>
        <p:nvSpPr>
          <p:cNvPr id="10" name="Rectangle 9"/>
          <p:cNvSpPr/>
          <p:nvPr/>
        </p:nvSpPr>
        <p:spPr>
          <a:xfrm>
            <a:off x="5410200" y="24384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11" name="Rectangle 10"/>
          <p:cNvSpPr/>
          <p:nvPr/>
        </p:nvSpPr>
        <p:spPr>
          <a:xfrm>
            <a:off x="7010400" y="23622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A</a:t>
            </a:r>
          </a:p>
        </p:txBody>
      </p:sp>
      <p:sp>
        <p:nvSpPr>
          <p:cNvPr id="12" name="Rectangle 11"/>
          <p:cNvSpPr/>
          <p:nvPr/>
        </p:nvSpPr>
        <p:spPr>
          <a:xfrm>
            <a:off x="7620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1-1</a:t>
            </a:r>
          </a:p>
        </p:txBody>
      </p:sp>
      <p:sp>
        <p:nvSpPr>
          <p:cNvPr id="13" name="Rectangle 12"/>
          <p:cNvSpPr/>
          <p:nvPr/>
        </p:nvSpPr>
        <p:spPr>
          <a:xfrm>
            <a:off x="28194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1-2</a:t>
            </a:r>
          </a:p>
        </p:txBody>
      </p:sp>
      <p:cxnSp>
        <p:nvCxnSpPr>
          <p:cNvPr id="15" name="Elbow Connector 14"/>
          <p:cNvCxnSpPr>
            <a:stCxn id="8" idx="2"/>
            <a:endCxn id="12" idx="0"/>
          </p:cNvCxnSpPr>
          <p:nvPr/>
        </p:nvCxnSpPr>
        <p:spPr>
          <a:xfrm rot="5400000">
            <a:off x="1704110" y="3075710"/>
            <a:ext cx="477980" cy="533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13" idx="0"/>
          </p:cNvCxnSpPr>
          <p:nvPr/>
        </p:nvCxnSpPr>
        <p:spPr>
          <a:xfrm rot="16200000" flipH="1">
            <a:off x="2732810" y="2580410"/>
            <a:ext cx="477980" cy="152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27365" y="4602162"/>
            <a:ext cx="189807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cxnSp>
        <p:nvCxnSpPr>
          <p:cNvPr id="25" name="Elbow Connector 24"/>
          <p:cNvCxnSpPr>
            <a:stCxn id="12" idx="2"/>
            <a:endCxn id="18" idx="0"/>
          </p:cNvCxnSpPr>
          <p:nvPr/>
        </p:nvCxnSpPr>
        <p:spPr>
          <a:xfrm rot="16200000" flipH="1">
            <a:off x="1470820" y="4396580"/>
            <a:ext cx="411162"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27365" y="5562600"/>
            <a:ext cx="148243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1</a:t>
            </a:r>
          </a:p>
        </p:txBody>
      </p:sp>
      <p:sp>
        <p:nvSpPr>
          <p:cNvPr id="27" name="Rectangle 26"/>
          <p:cNvSpPr/>
          <p:nvPr/>
        </p:nvSpPr>
        <p:spPr>
          <a:xfrm>
            <a:off x="2625438" y="5562600"/>
            <a:ext cx="133696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2</a:t>
            </a:r>
          </a:p>
        </p:txBody>
      </p:sp>
      <p:cxnSp>
        <p:nvCxnSpPr>
          <p:cNvPr id="29" name="Elbow Connector 28"/>
          <p:cNvCxnSpPr>
            <a:stCxn id="18" idx="2"/>
            <a:endCxn id="26" idx="0"/>
          </p:cNvCxnSpPr>
          <p:nvPr/>
        </p:nvCxnSpPr>
        <p:spPr>
          <a:xfrm rot="5400000">
            <a:off x="1397074" y="5283272"/>
            <a:ext cx="350838" cy="207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8" idx="2"/>
            <a:endCxn id="27" idx="0"/>
          </p:cNvCxnSpPr>
          <p:nvPr/>
        </p:nvCxnSpPr>
        <p:spPr>
          <a:xfrm rot="16200000" flipH="1">
            <a:off x="2309741" y="4578422"/>
            <a:ext cx="350838" cy="16175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410200" y="3581400"/>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4" name="Elbow Connector 33"/>
          <p:cNvCxnSpPr>
            <a:stCxn id="9" idx="2"/>
            <a:endCxn id="32" idx="0"/>
          </p:cNvCxnSpPr>
          <p:nvPr/>
        </p:nvCxnSpPr>
        <p:spPr>
          <a:xfrm rot="16200000" flipH="1">
            <a:off x="4876800" y="2400300"/>
            <a:ext cx="457200" cy="1905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57800" y="4602162"/>
            <a:ext cx="11430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3</a:t>
            </a:r>
          </a:p>
        </p:txBody>
      </p:sp>
      <p:sp>
        <p:nvSpPr>
          <p:cNvPr id="36" name="Rectangle 35"/>
          <p:cNvSpPr/>
          <p:nvPr/>
        </p:nvSpPr>
        <p:spPr>
          <a:xfrm>
            <a:off x="6553200" y="4602162"/>
            <a:ext cx="10668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4</a:t>
            </a:r>
          </a:p>
        </p:txBody>
      </p:sp>
      <p:cxnSp>
        <p:nvCxnSpPr>
          <p:cNvPr id="38" name="Elbow Connector 37"/>
          <p:cNvCxnSpPr>
            <a:stCxn id="32" idx="2"/>
            <a:endCxn id="35" idx="0"/>
          </p:cNvCxnSpPr>
          <p:nvPr/>
        </p:nvCxnSpPr>
        <p:spPr>
          <a:xfrm rot="5400000">
            <a:off x="5738019" y="4282281"/>
            <a:ext cx="411162"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2"/>
            <a:endCxn id="36" idx="0"/>
          </p:cNvCxnSpPr>
          <p:nvPr/>
        </p:nvCxnSpPr>
        <p:spPr>
          <a:xfrm rot="16200000" flipH="1">
            <a:off x="6366669" y="3882231"/>
            <a:ext cx="411162" cy="1028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8" idx="0"/>
          </p:cNvCxnSpPr>
          <p:nvPr/>
        </p:nvCxnSpPr>
        <p:spPr>
          <a:xfrm rot="5400000">
            <a:off x="3001240" y="1342160"/>
            <a:ext cx="284020" cy="1866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6" idx="2"/>
            <a:endCxn id="9" idx="0"/>
          </p:cNvCxnSpPr>
          <p:nvPr/>
        </p:nvCxnSpPr>
        <p:spPr>
          <a:xfrm rot="16200000" flipH="1">
            <a:off x="3962400" y="2247900"/>
            <a:ext cx="304800" cy="76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6" idx="2"/>
            <a:endCxn id="10" idx="0"/>
          </p:cNvCxnSpPr>
          <p:nvPr/>
        </p:nvCxnSpPr>
        <p:spPr>
          <a:xfrm rot="16200000" flipH="1">
            <a:off x="4914900" y="1295400"/>
            <a:ext cx="304800" cy="1981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6" idx="2"/>
            <a:endCxn id="11" idx="0"/>
          </p:cNvCxnSpPr>
          <p:nvPr/>
        </p:nvCxnSpPr>
        <p:spPr>
          <a:xfrm rot="16200000" flipH="1">
            <a:off x="5734050" y="476250"/>
            <a:ext cx="228600" cy="3543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5026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7"/>
          <p:cNvSpPr>
            <a:spLocks noGrp="1"/>
          </p:cNvSpPr>
          <p:nvPr>
            <p:ph type="title"/>
          </p:nvPr>
        </p:nvSpPr>
        <p:spPr/>
        <p:txBody>
          <a:bodyPr/>
          <a:lstStyle/>
          <a:p>
            <a:r>
              <a:rPr altLang="en-US"/>
              <a:t>Human Resource Management Plan</a:t>
            </a:r>
          </a:p>
        </p:txBody>
      </p:sp>
      <p:sp>
        <p:nvSpPr>
          <p:cNvPr id="16387" name="Content Placeholder 8"/>
          <p:cNvSpPr>
            <a:spLocks noGrp="1"/>
          </p:cNvSpPr>
          <p:nvPr>
            <p:ph idx="1"/>
          </p:nvPr>
        </p:nvSpPr>
        <p:spPr>
          <a:xfrm>
            <a:off x="457200" y="990600"/>
            <a:ext cx="8229600" cy="5105400"/>
          </a:xfrm>
        </p:spPr>
        <p:txBody>
          <a:bodyPr>
            <a:normAutofit fontScale="70000" lnSpcReduction="20000"/>
          </a:bodyPr>
          <a:lstStyle/>
          <a:p>
            <a:pPr>
              <a:defRPr/>
            </a:pPr>
            <a:r>
              <a:rPr lang="en-US" dirty="0"/>
              <a:t>Roles &amp; Responsibilities (Role, Authority, Responsibility, Competency)</a:t>
            </a:r>
          </a:p>
          <a:p>
            <a:pPr>
              <a:defRPr/>
            </a:pPr>
            <a:r>
              <a:rPr lang="en-US" dirty="0"/>
              <a:t>Project organization chart</a:t>
            </a:r>
          </a:p>
          <a:p>
            <a:pPr>
              <a:defRPr/>
            </a:pPr>
            <a:r>
              <a:rPr lang="en-US" dirty="0"/>
              <a:t>Staffing management plan </a:t>
            </a:r>
          </a:p>
          <a:p>
            <a:pPr lvl="1">
              <a:defRPr/>
            </a:pPr>
            <a:r>
              <a:rPr lang="en-US" dirty="0"/>
              <a:t>Staff acquisition plan: From where and when the people will come, at what location they will come to work, what are the cost associated with each expertise, what kind of assistance is required from HR and functional manager of the resource</a:t>
            </a:r>
          </a:p>
          <a:p>
            <a:pPr lvl="1">
              <a:defRPr/>
            </a:pPr>
            <a:r>
              <a:rPr lang="en-US" dirty="0"/>
              <a:t>Resource calendar: When the recruitment should start, resource availability (resource histogram), </a:t>
            </a:r>
          </a:p>
          <a:p>
            <a:pPr lvl="1">
              <a:defRPr/>
            </a:pPr>
            <a:r>
              <a:rPr lang="en-US" dirty="0"/>
              <a:t>Staff release plan: When and how to release resources for smooth transition, so that resource cost is not counted in the project</a:t>
            </a:r>
          </a:p>
          <a:p>
            <a:pPr lvl="1">
              <a:defRPr/>
            </a:pPr>
            <a:r>
              <a:rPr lang="en-US" dirty="0"/>
              <a:t>Training need</a:t>
            </a:r>
          </a:p>
          <a:p>
            <a:pPr lvl="1">
              <a:defRPr/>
            </a:pPr>
            <a:r>
              <a:rPr lang="en-US" dirty="0"/>
              <a:t>Recognition &amp; rewards</a:t>
            </a:r>
          </a:p>
          <a:p>
            <a:pPr lvl="1">
              <a:defRPr/>
            </a:pPr>
            <a:r>
              <a:rPr lang="en-US" dirty="0"/>
              <a:t>Complying with union contracts, government regulation or other HR policies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5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916971-3C63-40EA-9A48-B2F3194487BE}" type="slidenum">
              <a:rPr lang="en-US" altLang="en-US" sz="1200" smtClean="0">
                <a:solidFill>
                  <a:srgbClr val="898989"/>
                </a:solidFill>
              </a:rPr>
              <a:pPr>
                <a:spcBef>
                  <a:spcPct val="0"/>
                </a:spcBef>
                <a:buFontTx/>
                <a:buNone/>
              </a:pPr>
              <a:t>250</a:t>
            </a:fld>
            <a:endParaRPr lang="en-US" altLang="en-US" sz="1200">
              <a:solidFill>
                <a:srgbClr val="898989"/>
              </a:solidFill>
            </a:endParaRPr>
          </a:p>
        </p:txBody>
      </p:sp>
    </p:spTree>
    <p:extLst>
      <p:ext uri="{BB962C8B-B14F-4D97-AF65-F5344CB8AC3E}">
        <p14:creationId xmlns:p14="http://schemas.microsoft.com/office/powerpoint/2010/main" val="23020426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5534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87"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7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A0F97F-F949-4B94-AADA-0F44780285B9}" type="slidenum">
              <a:rPr lang="en-US" altLang="en-US" sz="1200" smtClean="0">
                <a:solidFill>
                  <a:srgbClr val="898989"/>
                </a:solidFill>
              </a:rPr>
              <a:pPr>
                <a:spcBef>
                  <a:spcPct val="0"/>
                </a:spcBef>
                <a:buFontTx/>
                <a:buNone/>
              </a:pPr>
              <a:t>251</a:t>
            </a:fld>
            <a:endParaRPr lang="en-US" altLang="en-US" sz="1200">
              <a:solidFill>
                <a:srgbClr val="898989"/>
              </a:solidFill>
            </a:endParaRPr>
          </a:p>
        </p:txBody>
      </p:sp>
    </p:spTree>
    <p:extLst>
      <p:ext uri="{BB962C8B-B14F-4D97-AF65-F5344CB8AC3E}">
        <p14:creationId xmlns:p14="http://schemas.microsoft.com/office/powerpoint/2010/main" val="22303613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95400" y="1524000"/>
            <a:ext cx="7391400" cy="4346575"/>
            <a:chOff x="576" y="816"/>
            <a:chExt cx="4656" cy="2738"/>
          </a:xfrm>
        </p:grpSpPr>
        <p:sp>
          <p:nvSpPr>
            <p:cNvPr id="479238" name="Text Box 6"/>
            <p:cNvSpPr txBox="1">
              <a:spLocks noChangeArrowheads="1"/>
            </p:cNvSpPr>
            <p:nvPr/>
          </p:nvSpPr>
          <p:spPr bwMode="auto">
            <a:xfrm>
              <a:off x="576" y="3111"/>
              <a:ext cx="427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600" b="1" dirty="0">
                  <a:latin typeface="Kabel Bk BT"/>
                </a:rPr>
                <a:t>P = Participant  A = Accountable  R = Review required</a:t>
              </a:r>
            </a:p>
            <a:p>
              <a:pPr algn="ctr" eaLnBrk="1" hangingPunct="1">
                <a:spcBef>
                  <a:spcPct val="50000"/>
                </a:spcBef>
                <a:buFontTx/>
                <a:buNone/>
              </a:pPr>
              <a:r>
                <a:rPr lang="en-US" altLang="en-US" sz="1600" b="1" dirty="0">
                  <a:latin typeface="Kabel Bk BT"/>
                </a:rPr>
                <a:t>I = input required   S = Sign-off required</a:t>
              </a:r>
            </a:p>
          </p:txBody>
        </p:sp>
        <p:sp>
          <p:nvSpPr>
            <p:cNvPr id="479239" name="Rectangle 7"/>
            <p:cNvSpPr>
              <a:spLocks noChangeArrowheads="1"/>
            </p:cNvSpPr>
            <p:nvPr/>
          </p:nvSpPr>
          <p:spPr bwMode="auto">
            <a:xfrm>
              <a:off x="624" y="816"/>
              <a:ext cx="1248" cy="2208"/>
            </a:xfrm>
            <a:prstGeom prst="rect">
              <a:avLst/>
            </a:prstGeom>
            <a:solidFill>
              <a:schemeClr val="bg1"/>
            </a:solidFill>
            <a:ln w="34925">
              <a:solidFill>
                <a:srgbClr val="0084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a:latin typeface="Times New Roman" panose="02020603050405020304" pitchFamily="18" charset="0"/>
              </a:endParaRPr>
            </a:p>
          </p:txBody>
        </p:sp>
        <p:sp>
          <p:nvSpPr>
            <p:cNvPr id="479240" name="Text Box 8"/>
            <p:cNvSpPr txBox="1">
              <a:spLocks noChangeArrowheads="1"/>
            </p:cNvSpPr>
            <p:nvPr/>
          </p:nvSpPr>
          <p:spPr bwMode="auto">
            <a:xfrm>
              <a:off x="1200" y="81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PERSON</a:t>
              </a:r>
            </a:p>
          </p:txBody>
        </p:sp>
        <p:sp>
          <p:nvSpPr>
            <p:cNvPr id="479241" name="Text Box 9"/>
            <p:cNvSpPr txBox="1">
              <a:spLocks noChangeArrowheads="1"/>
            </p:cNvSpPr>
            <p:nvPr/>
          </p:nvSpPr>
          <p:spPr bwMode="auto">
            <a:xfrm>
              <a:off x="576" y="1008"/>
              <a:ext cx="6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PHASE</a:t>
              </a:r>
            </a:p>
          </p:txBody>
        </p:sp>
        <p:sp>
          <p:nvSpPr>
            <p:cNvPr id="479242" name="Line 10"/>
            <p:cNvSpPr>
              <a:spLocks noChangeShapeType="1"/>
            </p:cNvSpPr>
            <p:nvPr/>
          </p:nvSpPr>
          <p:spPr bwMode="auto">
            <a:xfrm>
              <a:off x="624" y="816"/>
              <a:ext cx="1248" cy="432"/>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3" name="Text Box 11"/>
            <p:cNvSpPr txBox="1">
              <a:spLocks noChangeArrowheads="1"/>
            </p:cNvSpPr>
            <p:nvPr/>
          </p:nvSpPr>
          <p:spPr bwMode="auto">
            <a:xfrm>
              <a:off x="672" y="1296"/>
              <a:ext cx="1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Requirements</a:t>
              </a:r>
            </a:p>
          </p:txBody>
        </p:sp>
        <p:sp>
          <p:nvSpPr>
            <p:cNvPr id="479244" name="Line 12"/>
            <p:cNvSpPr>
              <a:spLocks noChangeShapeType="1"/>
            </p:cNvSpPr>
            <p:nvPr/>
          </p:nvSpPr>
          <p:spPr bwMode="auto">
            <a:xfrm flipH="1">
              <a:off x="624" y="124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5" name="Line 13"/>
            <p:cNvSpPr>
              <a:spLocks noChangeShapeType="1"/>
            </p:cNvSpPr>
            <p:nvPr/>
          </p:nvSpPr>
          <p:spPr bwMode="auto">
            <a:xfrm flipH="1">
              <a:off x="624" y="1632"/>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6" name="Line 14"/>
            <p:cNvSpPr>
              <a:spLocks noChangeShapeType="1"/>
            </p:cNvSpPr>
            <p:nvPr/>
          </p:nvSpPr>
          <p:spPr bwMode="auto">
            <a:xfrm flipH="1">
              <a:off x="624" y="196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7" name="Line 15"/>
            <p:cNvSpPr>
              <a:spLocks noChangeShapeType="1"/>
            </p:cNvSpPr>
            <p:nvPr/>
          </p:nvSpPr>
          <p:spPr bwMode="auto">
            <a:xfrm flipH="1">
              <a:off x="624" y="2304"/>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8" name="Line 16"/>
            <p:cNvSpPr>
              <a:spLocks noChangeShapeType="1"/>
            </p:cNvSpPr>
            <p:nvPr/>
          </p:nvSpPr>
          <p:spPr bwMode="auto">
            <a:xfrm flipH="1">
              <a:off x="624" y="268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9" name="Text Box 17"/>
            <p:cNvSpPr txBox="1">
              <a:spLocks noChangeArrowheads="1"/>
            </p:cNvSpPr>
            <p:nvPr/>
          </p:nvSpPr>
          <p:spPr bwMode="auto">
            <a:xfrm>
              <a:off x="1968" y="912"/>
              <a:ext cx="288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Shiv        Ram        Jim      Karl         Rita          Mohan    …</a:t>
              </a:r>
            </a:p>
          </p:txBody>
        </p:sp>
        <p:sp>
          <p:nvSpPr>
            <p:cNvPr id="479250" name="Text Box 18"/>
            <p:cNvSpPr txBox="1">
              <a:spLocks noChangeArrowheads="1"/>
            </p:cNvSpPr>
            <p:nvPr/>
          </p:nvSpPr>
          <p:spPr bwMode="auto">
            <a:xfrm>
              <a:off x="1968" y="1334"/>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R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1" name="Text Box 19"/>
            <p:cNvSpPr txBox="1">
              <a:spLocks noChangeArrowheads="1"/>
            </p:cNvSpPr>
            <p:nvPr/>
          </p:nvSpPr>
          <p:spPr bwMode="auto">
            <a:xfrm>
              <a:off x="1968" y="1680"/>
              <a:ext cx="2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A     P             P</a:t>
              </a:r>
              <a:endParaRPr lang="en-US" altLang="en-US" sz="1800" b="1">
                <a:latin typeface="Verdana" panose="020B0604030504040204" pitchFamily="34" charset="0"/>
              </a:endParaRPr>
            </a:p>
          </p:txBody>
        </p:sp>
        <p:sp>
          <p:nvSpPr>
            <p:cNvPr id="479252" name="Text Box 20"/>
            <p:cNvSpPr txBox="1">
              <a:spLocks noChangeArrowheads="1"/>
            </p:cNvSpPr>
            <p:nvPr/>
          </p:nvSpPr>
          <p:spPr bwMode="auto">
            <a:xfrm>
              <a:off x="1968" y="2016"/>
              <a:ext cx="3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l              P</a:t>
              </a:r>
              <a:endParaRPr lang="en-US" altLang="en-US" sz="1800" b="1">
                <a:latin typeface="Verdana" panose="020B0604030504040204" pitchFamily="34" charset="0"/>
              </a:endParaRPr>
            </a:p>
          </p:txBody>
        </p:sp>
        <p:sp>
          <p:nvSpPr>
            <p:cNvPr id="479253" name="Text Box 21"/>
            <p:cNvSpPr txBox="1">
              <a:spLocks noChangeArrowheads="1"/>
            </p:cNvSpPr>
            <p:nvPr/>
          </p:nvSpPr>
          <p:spPr bwMode="auto">
            <a:xfrm>
              <a:off x="2304" y="2390"/>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  R     S      A             P     P</a:t>
              </a:r>
              <a:endParaRPr lang="en-US" altLang="en-US" sz="1800" b="1">
                <a:latin typeface="Verdana" panose="020B0604030504040204" pitchFamily="34" charset="0"/>
              </a:endParaRPr>
            </a:p>
          </p:txBody>
        </p:sp>
        <p:sp>
          <p:nvSpPr>
            <p:cNvPr id="479254" name="Text Box 22"/>
            <p:cNvSpPr txBox="1">
              <a:spLocks noChangeArrowheads="1"/>
            </p:cNvSpPr>
            <p:nvPr/>
          </p:nvSpPr>
          <p:spPr bwMode="auto">
            <a:xfrm>
              <a:off x="2784" y="2736"/>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P      l      A     P</a:t>
              </a:r>
              <a:endParaRPr lang="en-US" altLang="en-US" sz="1800" b="1">
                <a:latin typeface="Verdana" panose="020B0604030504040204" pitchFamily="34" charset="0"/>
              </a:endParaRPr>
            </a:p>
          </p:txBody>
        </p:sp>
        <p:sp>
          <p:nvSpPr>
            <p:cNvPr id="479255" name="Rectangle 23"/>
            <p:cNvSpPr>
              <a:spLocks noChangeArrowheads="1"/>
            </p:cNvSpPr>
            <p:nvPr/>
          </p:nvSpPr>
          <p:spPr bwMode="auto">
            <a:xfrm>
              <a:off x="1872" y="816"/>
              <a:ext cx="2976" cy="2208"/>
            </a:xfrm>
            <a:prstGeom prst="rect">
              <a:avLst/>
            </a:prstGeom>
            <a:noFill/>
            <a:ln w="3492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9256" name="Line 24"/>
            <p:cNvSpPr>
              <a:spLocks noChangeShapeType="1"/>
            </p:cNvSpPr>
            <p:nvPr/>
          </p:nvSpPr>
          <p:spPr bwMode="auto">
            <a:xfrm>
              <a:off x="230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7" name="Line 25"/>
            <p:cNvSpPr>
              <a:spLocks noChangeShapeType="1"/>
            </p:cNvSpPr>
            <p:nvPr/>
          </p:nvSpPr>
          <p:spPr bwMode="auto">
            <a:xfrm>
              <a:off x="273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8" name="Line 26"/>
            <p:cNvSpPr>
              <a:spLocks noChangeShapeType="1"/>
            </p:cNvSpPr>
            <p:nvPr/>
          </p:nvSpPr>
          <p:spPr bwMode="auto">
            <a:xfrm>
              <a:off x="3120"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9" name="Line 27"/>
            <p:cNvSpPr>
              <a:spLocks noChangeShapeType="1"/>
            </p:cNvSpPr>
            <p:nvPr/>
          </p:nvSpPr>
          <p:spPr bwMode="auto">
            <a:xfrm>
              <a:off x="3552"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0" name="Line 28"/>
            <p:cNvSpPr>
              <a:spLocks noChangeShapeType="1"/>
            </p:cNvSpPr>
            <p:nvPr/>
          </p:nvSpPr>
          <p:spPr bwMode="auto">
            <a:xfrm>
              <a:off x="398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1" name="Line 29"/>
            <p:cNvSpPr>
              <a:spLocks noChangeShapeType="1"/>
            </p:cNvSpPr>
            <p:nvPr/>
          </p:nvSpPr>
          <p:spPr bwMode="auto">
            <a:xfrm>
              <a:off x="441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2" name="Line 30"/>
            <p:cNvSpPr>
              <a:spLocks noChangeShapeType="1"/>
            </p:cNvSpPr>
            <p:nvPr/>
          </p:nvSpPr>
          <p:spPr bwMode="auto">
            <a:xfrm>
              <a:off x="1872" y="268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3" name="Line 31"/>
            <p:cNvSpPr>
              <a:spLocks noChangeShapeType="1"/>
            </p:cNvSpPr>
            <p:nvPr/>
          </p:nvSpPr>
          <p:spPr bwMode="auto">
            <a:xfrm>
              <a:off x="1872" y="235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4" name="Line 32"/>
            <p:cNvSpPr>
              <a:spLocks noChangeShapeType="1"/>
            </p:cNvSpPr>
            <p:nvPr/>
          </p:nvSpPr>
          <p:spPr bwMode="auto">
            <a:xfrm>
              <a:off x="1872" y="196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5" name="Line 33"/>
            <p:cNvSpPr>
              <a:spLocks noChangeShapeType="1"/>
            </p:cNvSpPr>
            <p:nvPr/>
          </p:nvSpPr>
          <p:spPr bwMode="auto">
            <a:xfrm>
              <a:off x="1872" y="163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6" name="Line 34"/>
            <p:cNvSpPr>
              <a:spLocks noChangeShapeType="1"/>
            </p:cNvSpPr>
            <p:nvPr/>
          </p:nvSpPr>
          <p:spPr bwMode="auto">
            <a:xfrm>
              <a:off x="1872" y="124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7" name="Text Box 35"/>
            <p:cNvSpPr txBox="1">
              <a:spLocks noChangeArrowheads="1"/>
            </p:cNvSpPr>
            <p:nvPr/>
          </p:nvSpPr>
          <p:spPr bwMode="auto">
            <a:xfrm>
              <a:off x="672" y="16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Functional</a:t>
              </a:r>
            </a:p>
          </p:txBody>
        </p:sp>
        <p:sp>
          <p:nvSpPr>
            <p:cNvPr id="479268" name="Text Box 36"/>
            <p:cNvSpPr txBox="1">
              <a:spLocks noChangeArrowheads="1"/>
            </p:cNvSpPr>
            <p:nvPr/>
          </p:nvSpPr>
          <p:spPr bwMode="auto">
            <a:xfrm>
              <a:off x="672" y="2016"/>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Design</a:t>
              </a:r>
            </a:p>
          </p:txBody>
        </p:sp>
        <p:sp>
          <p:nvSpPr>
            <p:cNvPr id="479269" name="Text Box 37"/>
            <p:cNvSpPr txBox="1">
              <a:spLocks noChangeArrowheads="1"/>
            </p:cNvSpPr>
            <p:nvPr/>
          </p:nvSpPr>
          <p:spPr bwMode="auto">
            <a:xfrm>
              <a:off x="672" y="2361"/>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Development</a:t>
              </a:r>
            </a:p>
          </p:txBody>
        </p:sp>
        <p:sp>
          <p:nvSpPr>
            <p:cNvPr id="479270" name="Text Box 38"/>
            <p:cNvSpPr txBox="1">
              <a:spLocks noChangeArrowheads="1"/>
            </p:cNvSpPr>
            <p:nvPr/>
          </p:nvSpPr>
          <p:spPr bwMode="auto">
            <a:xfrm>
              <a:off x="672" y="2745"/>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Testing</a:t>
              </a:r>
            </a:p>
          </p:txBody>
        </p:sp>
      </p:grpSp>
      <p:sp>
        <p:nvSpPr>
          <p:cNvPr id="479235" name="Rectangle 2"/>
          <p:cNvSpPr>
            <a:spLocks noGrp="1" noChangeArrowheads="1"/>
          </p:cNvSpPr>
          <p:nvPr>
            <p:ph type="title"/>
          </p:nvPr>
        </p:nvSpPr>
        <p:spPr>
          <a:xfrm>
            <a:off x="0" y="0"/>
            <a:ext cx="9144000" cy="838200"/>
          </a:xfrm>
        </p:spPr>
        <p:txBody>
          <a:bodyPr/>
          <a:lstStyle/>
          <a:p>
            <a:r>
              <a:rPr altLang="en-US" sz="3000" b="1"/>
              <a:t>Responsibility Assignment Matrix - RAM</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792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CCCBD3-077F-4582-B7A9-610F78C8E895}" type="slidenum">
              <a:rPr lang="en-US" altLang="en-US" sz="1200" smtClean="0">
                <a:solidFill>
                  <a:srgbClr val="898989"/>
                </a:solidFill>
              </a:rPr>
              <a:pPr>
                <a:spcBef>
                  <a:spcPct val="0"/>
                </a:spcBef>
                <a:buFontTx/>
                <a:buNone/>
              </a:pPr>
              <a:t>252</a:t>
            </a:fld>
            <a:endParaRPr lang="en-US" altLang="en-US" sz="1200">
              <a:solidFill>
                <a:srgbClr val="898989"/>
              </a:solidFill>
            </a:endParaRPr>
          </a:p>
        </p:txBody>
      </p:sp>
    </p:spTree>
    <p:extLst>
      <p:ext uri="{BB962C8B-B14F-4D97-AF65-F5344CB8AC3E}">
        <p14:creationId xmlns:p14="http://schemas.microsoft.com/office/powerpoint/2010/main" val="889135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5"/>
          <p:cNvGrpSpPr>
            <a:grpSpLocks/>
          </p:cNvGrpSpPr>
          <p:nvPr/>
        </p:nvGrpSpPr>
        <p:grpSpPr bwMode="auto">
          <a:xfrm>
            <a:off x="1001713" y="973138"/>
            <a:ext cx="7654925" cy="5408612"/>
            <a:chOff x="307" y="676"/>
            <a:chExt cx="4822" cy="3407"/>
          </a:xfrm>
        </p:grpSpPr>
        <p:sp>
          <p:nvSpPr>
            <p:cNvPr id="481287" name="Line 6"/>
            <p:cNvSpPr>
              <a:spLocks noChangeShapeType="1"/>
            </p:cNvSpPr>
            <p:nvPr/>
          </p:nvSpPr>
          <p:spPr bwMode="auto">
            <a:xfrm>
              <a:off x="951" y="915"/>
              <a:ext cx="0" cy="285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8" name="Line 7"/>
            <p:cNvSpPr>
              <a:spLocks noChangeShapeType="1"/>
            </p:cNvSpPr>
            <p:nvPr/>
          </p:nvSpPr>
          <p:spPr bwMode="auto">
            <a:xfrm flipV="1">
              <a:off x="951" y="3772"/>
              <a:ext cx="4137"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9" name="Rectangle 8"/>
            <p:cNvSpPr>
              <a:spLocks noChangeArrowheads="1"/>
            </p:cNvSpPr>
            <p:nvPr/>
          </p:nvSpPr>
          <p:spPr bwMode="auto">
            <a:xfrm>
              <a:off x="1002" y="1954"/>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290" name="Text Box 9"/>
            <p:cNvSpPr txBox="1">
              <a:spLocks noChangeArrowheads="1"/>
            </p:cNvSpPr>
            <p:nvPr/>
          </p:nvSpPr>
          <p:spPr bwMode="auto">
            <a:xfrm flipH="1">
              <a:off x="120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16</a:t>
              </a:r>
            </a:p>
          </p:txBody>
        </p:sp>
        <p:sp>
          <p:nvSpPr>
            <p:cNvPr id="481291" name="Text Box 10"/>
            <p:cNvSpPr txBox="1">
              <a:spLocks noChangeArrowheads="1"/>
            </p:cNvSpPr>
            <p:nvPr/>
          </p:nvSpPr>
          <p:spPr bwMode="auto">
            <a:xfrm flipH="1">
              <a:off x="141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23</a:t>
              </a:r>
            </a:p>
          </p:txBody>
        </p:sp>
        <p:sp>
          <p:nvSpPr>
            <p:cNvPr id="481292" name="Text Box 11"/>
            <p:cNvSpPr txBox="1">
              <a:spLocks noChangeArrowheads="1"/>
            </p:cNvSpPr>
            <p:nvPr/>
          </p:nvSpPr>
          <p:spPr bwMode="auto">
            <a:xfrm flipH="1">
              <a:off x="161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30</a:t>
              </a:r>
            </a:p>
          </p:txBody>
        </p:sp>
        <p:sp>
          <p:nvSpPr>
            <p:cNvPr id="481293" name="Text Box 12"/>
            <p:cNvSpPr txBox="1">
              <a:spLocks noChangeArrowheads="1"/>
            </p:cNvSpPr>
            <p:nvPr/>
          </p:nvSpPr>
          <p:spPr bwMode="auto">
            <a:xfrm flipH="1">
              <a:off x="1819"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4" name="Text Box 13"/>
            <p:cNvSpPr txBox="1">
              <a:spLocks noChangeArrowheads="1"/>
            </p:cNvSpPr>
            <p:nvPr/>
          </p:nvSpPr>
          <p:spPr bwMode="auto">
            <a:xfrm flipH="1">
              <a:off x="202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5" name="Text Box 14"/>
            <p:cNvSpPr txBox="1">
              <a:spLocks noChangeArrowheads="1"/>
            </p:cNvSpPr>
            <p:nvPr/>
          </p:nvSpPr>
          <p:spPr bwMode="auto">
            <a:xfrm flipH="1">
              <a:off x="222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296" name="Text Box 15"/>
            <p:cNvSpPr txBox="1">
              <a:spLocks noChangeArrowheads="1"/>
            </p:cNvSpPr>
            <p:nvPr/>
          </p:nvSpPr>
          <p:spPr bwMode="auto">
            <a:xfrm flipH="1">
              <a:off x="243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297" name="Text Box 16"/>
            <p:cNvSpPr txBox="1">
              <a:spLocks noChangeArrowheads="1"/>
            </p:cNvSpPr>
            <p:nvPr/>
          </p:nvSpPr>
          <p:spPr bwMode="auto">
            <a:xfrm flipH="1">
              <a:off x="263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8" name="Text Box 17"/>
            <p:cNvSpPr txBox="1">
              <a:spLocks noChangeArrowheads="1"/>
            </p:cNvSpPr>
            <p:nvPr/>
          </p:nvSpPr>
          <p:spPr bwMode="auto">
            <a:xfrm flipH="1">
              <a:off x="284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9" name="Text Box 18"/>
            <p:cNvSpPr txBox="1">
              <a:spLocks noChangeArrowheads="1"/>
            </p:cNvSpPr>
            <p:nvPr/>
          </p:nvSpPr>
          <p:spPr bwMode="auto">
            <a:xfrm flipH="1">
              <a:off x="304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300" name="Text Box 19"/>
            <p:cNvSpPr txBox="1">
              <a:spLocks noChangeArrowheads="1"/>
            </p:cNvSpPr>
            <p:nvPr/>
          </p:nvSpPr>
          <p:spPr bwMode="auto">
            <a:xfrm flipH="1">
              <a:off x="3252"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301" name="Text Box 20"/>
            <p:cNvSpPr txBox="1">
              <a:spLocks noChangeArrowheads="1"/>
            </p:cNvSpPr>
            <p:nvPr/>
          </p:nvSpPr>
          <p:spPr bwMode="auto">
            <a:xfrm flipH="1">
              <a:off x="345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a:t>
              </a:r>
            </a:p>
          </p:txBody>
        </p:sp>
        <p:sp>
          <p:nvSpPr>
            <p:cNvPr id="481302" name="Text Box 21"/>
            <p:cNvSpPr txBox="1">
              <a:spLocks noChangeArrowheads="1"/>
            </p:cNvSpPr>
            <p:nvPr/>
          </p:nvSpPr>
          <p:spPr bwMode="auto">
            <a:xfrm flipH="1">
              <a:off x="365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10</a:t>
              </a:r>
            </a:p>
          </p:txBody>
        </p:sp>
        <p:sp>
          <p:nvSpPr>
            <p:cNvPr id="481303" name="Text Box 22"/>
            <p:cNvSpPr txBox="1">
              <a:spLocks noChangeArrowheads="1"/>
            </p:cNvSpPr>
            <p:nvPr/>
          </p:nvSpPr>
          <p:spPr bwMode="auto">
            <a:xfrm flipH="1">
              <a:off x="386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17</a:t>
              </a:r>
            </a:p>
          </p:txBody>
        </p:sp>
        <p:sp>
          <p:nvSpPr>
            <p:cNvPr id="481304" name="Text Box 23"/>
            <p:cNvSpPr txBox="1">
              <a:spLocks noChangeArrowheads="1"/>
            </p:cNvSpPr>
            <p:nvPr/>
          </p:nvSpPr>
          <p:spPr bwMode="auto">
            <a:xfrm flipH="1">
              <a:off x="406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24</a:t>
              </a:r>
            </a:p>
          </p:txBody>
        </p:sp>
        <p:sp>
          <p:nvSpPr>
            <p:cNvPr id="481305" name="Text Box 24"/>
            <p:cNvSpPr txBox="1">
              <a:spLocks noChangeArrowheads="1"/>
            </p:cNvSpPr>
            <p:nvPr/>
          </p:nvSpPr>
          <p:spPr bwMode="auto">
            <a:xfrm flipH="1">
              <a:off x="427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a:t>
              </a:r>
            </a:p>
          </p:txBody>
        </p:sp>
        <p:sp>
          <p:nvSpPr>
            <p:cNvPr id="481306" name="Text Box 25"/>
            <p:cNvSpPr txBox="1">
              <a:spLocks noChangeArrowheads="1"/>
            </p:cNvSpPr>
            <p:nvPr/>
          </p:nvSpPr>
          <p:spPr bwMode="auto">
            <a:xfrm flipH="1">
              <a:off x="447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8</a:t>
              </a:r>
            </a:p>
          </p:txBody>
        </p:sp>
        <p:sp>
          <p:nvSpPr>
            <p:cNvPr id="481307" name="Text Box 26"/>
            <p:cNvSpPr txBox="1">
              <a:spLocks noChangeArrowheads="1"/>
            </p:cNvSpPr>
            <p:nvPr/>
          </p:nvSpPr>
          <p:spPr bwMode="auto">
            <a:xfrm flipH="1">
              <a:off x="4681"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15</a:t>
              </a:r>
            </a:p>
          </p:txBody>
        </p:sp>
        <p:sp>
          <p:nvSpPr>
            <p:cNvPr id="481308" name="Text Box 27"/>
            <p:cNvSpPr txBox="1">
              <a:spLocks noChangeArrowheads="1"/>
            </p:cNvSpPr>
            <p:nvPr/>
          </p:nvSpPr>
          <p:spPr bwMode="auto">
            <a:xfrm flipH="1">
              <a:off x="488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22</a:t>
              </a:r>
            </a:p>
          </p:txBody>
        </p:sp>
        <p:sp>
          <p:nvSpPr>
            <p:cNvPr id="481309" name="Text Box 28"/>
            <p:cNvSpPr txBox="1">
              <a:spLocks noChangeArrowheads="1"/>
            </p:cNvSpPr>
            <p:nvPr/>
          </p:nvSpPr>
          <p:spPr bwMode="auto">
            <a:xfrm flipH="1">
              <a:off x="953" y="3460"/>
              <a:ext cx="25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9</a:t>
              </a:r>
            </a:p>
          </p:txBody>
        </p:sp>
        <p:sp>
          <p:nvSpPr>
            <p:cNvPr id="481310" name="Text Box 29"/>
            <p:cNvSpPr txBox="1">
              <a:spLocks noChangeArrowheads="1"/>
            </p:cNvSpPr>
            <p:nvPr/>
          </p:nvSpPr>
          <p:spPr bwMode="auto">
            <a:xfrm>
              <a:off x="1257" y="3564"/>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Jan</a:t>
              </a:r>
            </a:p>
          </p:txBody>
        </p:sp>
        <p:sp>
          <p:nvSpPr>
            <p:cNvPr id="481311" name="Text Box 30"/>
            <p:cNvSpPr txBox="1">
              <a:spLocks noChangeArrowheads="1"/>
            </p:cNvSpPr>
            <p:nvPr/>
          </p:nvSpPr>
          <p:spPr bwMode="auto">
            <a:xfrm>
              <a:off x="2075" y="3564"/>
              <a:ext cx="4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Feb</a:t>
              </a:r>
            </a:p>
          </p:txBody>
        </p:sp>
        <p:sp>
          <p:nvSpPr>
            <p:cNvPr id="481312" name="Text Box 31"/>
            <p:cNvSpPr txBox="1">
              <a:spLocks noChangeArrowheads="1"/>
            </p:cNvSpPr>
            <p:nvPr/>
          </p:nvSpPr>
          <p:spPr bwMode="auto">
            <a:xfrm>
              <a:off x="2943"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Mar</a:t>
              </a:r>
            </a:p>
          </p:txBody>
        </p:sp>
        <p:sp>
          <p:nvSpPr>
            <p:cNvPr id="481313" name="Text Box 32"/>
            <p:cNvSpPr txBox="1">
              <a:spLocks noChangeArrowheads="1"/>
            </p:cNvSpPr>
            <p:nvPr/>
          </p:nvSpPr>
          <p:spPr bwMode="auto">
            <a:xfrm>
              <a:off x="3658"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Apr</a:t>
              </a:r>
            </a:p>
          </p:txBody>
        </p:sp>
        <p:sp>
          <p:nvSpPr>
            <p:cNvPr id="481314" name="Text Box 33"/>
            <p:cNvSpPr txBox="1">
              <a:spLocks noChangeArrowheads="1"/>
            </p:cNvSpPr>
            <p:nvPr/>
          </p:nvSpPr>
          <p:spPr bwMode="auto">
            <a:xfrm>
              <a:off x="4526"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May</a:t>
              </a:r>
            </a:p>
          </p:txBody>
        </p:sp>
        <p:sp>
          <p:nvSpPr>
            <p:cNvPr id="481315" name="Line 34"/>
            <p:cNvSpPr>
              <a:spLocks noChangeShapeType="1"/>
            </p:cNvSpPr>
            <p:nvPr/>
          </p:nvSpPr>
          <p:spPr bwMode="auto">
            <a:xfrm>
              <a:off x="1819"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6" name="Line 35"/>
            <p:cNvSpPr>
              <a:spLocks noChangeShapeType="1"/>
            </p:cNvSpPr>
            <p:nvPr/>
          </p:nvSpPr>
          <p:spPr bwMode="auto">
            <a:xfrm>
              <a:off x="2636"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7" name="Line 36"/>
            <p:cNvSpPr>
              <a:spLocks noChangeShapeType="1"/>
            </p:cNvSpPr>
            <p:nvPr/>
          </p:nvSpPr>
          <p:spPr bwMode="auto">
            <a:xfrm>
              <a:off x="3454"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8" name="Line 37"/>
            <p:cNvSpPr>
              <a:spLocks noChangeShapeType="1"/>
            </p:cNvSpPr>
            <p:nvPr/>
          </p:nvSpPr>
          <p:spPr bwMode="auto">
            <a:xfrm>
              <a:off x="4271"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9" name="Line 38"/>
            <p:cNvSpPr>
              <a:spLocks noChangeShapeType="1"/>
            </p:cNvSpPr>
            <p:nvPr/>
          </p:nvSpPr>
          <p:spPr bwMode="auto">
            <a:xfrm>
              <a:off x="5088"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0" name="Rectangle 39"/>
            <p:cNvSpPr>
              <a:spLocks noChangeArrowheads="1"/>
            </p:cNvSpPr>
            <p:nvPr/>
          </p:nvSpPr>
          <p:spPr bwMode="auto">
            <a:xfrm>
              <a:off x="1206" y="1227"/>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1" name="Rectangle 40"/>
            <p:cNvSpPr>
              <a:spLocks noChangeArrowheads="1"/>
            </p:cNvSpPr>
            <p:nvPr/>
          </p:nvSpPr>
          <p:spPr bwMode="auto">
            <a:xfrm>
              <a:off x="1411" y="1642"/>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2" name="Rectangle 41"/>
            <p:cNvSpPr>
              <a:spLocks noChangeArrowheads="1"/>
            </p:cNvSpPr>
            <p:nvPr/>
          </p:nvSpPr>
          <p:spPr bwMode="auto">
            <a:xfrm>
              <a:off x="1615" y="1746"/>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3" name="Rectangle 42"/>
            <p:cNvSpPr>
              <a:spLocks noChangeArrowheads="1"/>
            </p:cNvSpPr>
            <p:nvPr/>
          </p:nvSpPr>
          <p:spPr bwMode="auto">
            <a:xfrm>
              <a:off x="1819" y="2162"/>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4" name="Rectangle 43"/>
            <p:cNvSpPr>
              <a:spLocks noChangeArrowheads="1"/>
            </p:cNvSpPr>
            <p:nvPr/>
          </p:nvSpPr>
          <p:spPr bwMode="auto">
            <a:xfrm>
              <a:off x="2023"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5" name="Rectangle 44"/>
            <p:cNvSpPr>
              <a:spLocks noChangeArrowheads="1"/>
            </p:cNvSpPr>
            <p:nvPr/>
          </p:nvSpPr>
          <p:spPr bwMode="auto">
            <a:xfrm>
              <a:off x="2228" y="2369"/>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6" name="Rectangle 45"/>
            <p:cNvSpPr>
              <a:spLocks noChangeArrowheads="1"/>
            </p:cNvSpPr>
            <p:nvPr/>
          </p:nvSpPr>
          <p:spPr bwMode="auto">
            <a:xfrm>
              <a:off x="2432" y="2110"/>
              <a:ext cx="153" cy="1298"/>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7" name="Rectangle 46"/>
            <p:cNvSpPr>
              <a:spLocks noChangeArrowheads="1"/>
            </p:cNvSpPr>
            <p:nvPr/>
          </p:nvSpPr>
          <p:spPr bwMode="auto">
            <a:xfrm>
              <a:off x="2636" y="2006"/>
              <a:ext cx="154"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8" name="Rectangle 47"/>
            <p:cNvSpPr>
              <a:spLocks noChangeArrowheads="1"/>
            </p:cNvSpPr>
            <p:nvPr/>
          </p:nvSpPr>
          <p:spPr bwMode="auto">
            <a:xfrm>
              <a:off x="2841" y="2006"/>
              <a:ext cx="153"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9" name="Rectangle 48"/>
            <p:cNvSpPr>
              <a:spLocks noChangeArrowheads="1"/>
            </p:cNvSpPr>
            <p:nvPr/>
          </p:nvSpPr>
          <p:spPr bwMode="auto">
            <a:xfrm>
              <a:off x="3045" y="2058"/>
              <a:ext cx="153" cy="1350"/>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0" name="Rectangle 49"/>
            <p:cNvSpPr>
              <a:spLocks noChangeArrowheads="1"/>
            </p:cNvSpPr>
            <p:nvPr/>
          </p:nvSpPr>
          <p:spPr bwMode="auto">
            <a:xfrm>
              <a:off x="3249"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1" name="Rectangle 50"/>
            <p:cNvSpPr>
              <a:spLocks noChangeArrowheads="1"/>
            </p:cNvSpPr>
            <p:nvPr/>
          </p:nvSpPr>
          <p:spPr bwMode="auto">
            <a:xfrm>
              <a:off x="3454" y="3045"/>
              <a:ext cx="153" cy="363"/>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2" name="Rectangle 51"/>
            <p:cNvSpPr>
              <a:spLocks noChangeArrowheads="1"/>
            </p:cNvSpPr>
            <p:nvPr/>
          </p:nvSpPr>
          <p:spPr bwMode="auto">
            <a:xfrm>
              <a:off x="3709" y="3201"/>
              <a:ext cx="153" cy="207"/>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3" name="Rectangle 52"/>
            <p:cNvSpPr>
              <a:spLocks noChangeArrowheads="1"/>
            </p:cNvSpPr>
            <p:nvPr/>
          </p:nvSpPr>
          <p:spPr bwMode="auto">
            <a:xfrm>
              <a:off x="4322"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4" name="Rectangle 53"/>
            <p:cNvSpPr>
              <a:spLocks noChangeArrowheads="1"/>
            </p:cNvSpPr>
            <p:nvPr/>
          </p:nvSpPr>
          <p:spPr bwMode="auto">
            <a:xfrm>
              <a:off x="4526"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5" name="Rectangle 54"/>
            <p:cNvSpPr>
              <a:spLocks noChangeArrowheads="1"/>
            </p:cNvSpPr>
            <p:nvPr/>
          </p:nvSpPr>
          <p:spPr bwMode="auto">
            <a:xfrm>
              <a:off x="4730" y="3097"/>
              <a:ext cx="154"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6" name="Rectangle 55"/>
            <p:cNvSpPr>
              <a:spLocks noChangeArrowheads="1"/>
            </p:cNvSpPr>
            <p:nvPr/>
          </p:nvSpPr>
          <p:spPr bwMode="auto">
            <a:xfrm>
              <a:off x="4935"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7" name="Text Box 56"/>
            <p:cNvSpPr txBox="1">
              <a:spLocks noChangeArrowheads="1"/>
            </p:cNvSpPr>
            <p:nvPr/>
          </p:nvSpPr>
          <p:spPr bwMode="auto">
            <a:xfrm>
              <a:off x="749" y="3850"/>
              <a:ext cx="43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a:latin typeface="Kabel Bk BT"/>
                </a:rPr>
                <a:t>Weekly Resource Usage Staff Hours</a:t>
              </a:r>
            </a:p>
          </p:txBody>
        </p:sp>
        <p:sp>
          <p:nvSpPr>
            <p:cNvPr id="481338" name="Text Box 57"/>
            <p:cNvSpPr txBox="1">
              <a:spLocks noChangeArrowheads="1"/>
            </p:cNvSpPr>
            <p:nvPr/>
          </p:nvSpPr>
          <p:spPr bwMode="auto">
            <a:xfrm>
              <a:off x="491" y="676"/>
              <a:ext cx="9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Verdana" panose="020B0604030504040204" pitchFamily="34" charset="0"/>
                </a:rPr>
                <a:t>Staff </a:t>
              </a:r>
              <a:r>
                <a:rPr lang="en-US" altLang="en-US" sz="1400" b="1">
                  <a:latin typeface="Book Antiqua" panose="02040602050305030304" pitchFamily="18" charset="0"/>
                </a:rPr>
                <a:t>hours</a:t>
              </a:r>
            </a:p>
          </p:txBody>
        </p:sp>
        <p:sp>
          <p:nvSpPr>
            <p:cNvPr id="481339" name="Text Box 58"/>
            <p:cNvSpPr txBox="1">
              <a:spLocks noChangeArrowheads="1"/>
            </p:cNvSpPr>
            <p:nvPr/>
          </p:nvSpPr>
          <p:spPr bwMode="auto">
            <a:xfrm rot="-5400000">
              <a:off x="-375" y="2013"/>
              <a:ext cx="15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b="1">
                  <a:latin typeface="Kabel Bk BT"/>
                </a:rPr>
                <a:t>Resource Usage</a:t>
              </a:r>
            </a:p>
          </p:txBody>
        </p:sp>
        <p:sp>
          <p:nvSpPr>
            <p:cNvPr id="481340" name="Text Box 59"/>
            <p:cNvSpPr txBox="1">
              <a:spLocks noChangeArrowheads="1"/>
            </p:cNvSpPr>
            <p:nvPr/>
          </p:nvSpPr>
          <p:spPr bwMode="auto">
            <a:xfrm>
              <a:off x="491" y="83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300</a:t>
              </a:r>
            </a:p>
          </p:txBody>
        </p:sp>
        <p:sp>
          <p:nvSpPr>
            <p:cNvPr id="481341" name="Text Box 60"/>
            <p:cNvSpPr txBox="1">
              <a:spLocks noChangeArrowheads="1"/>
            </p:cNvSpPr>
            <p:nvPr/>
          </p:nvSpPr>
          <p:spPr bwMode="auto">
            <a:xfrm>
              <a:off x="491" y="1040"/>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275</a:t>
              </a:r>
            </a:p>
          </p:txBody>
        </p:sp>
        <p:sp>
          <p:nvSpPr>
            <p:cNvPr id="481342" name="Text Box 61"/>
            <p:cNvSpPr txBox="1">
              <a:spLocks noChangeArrowheads="1"/>
            </p:cNvSpPr>
            <p:nvPr/>
          </p:nvSpPr>
          <p:spPr bwMode="auto">
            <a:xfrm>
              <a:off x="491" y="124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250</a:t>
              </a:r>
            </a:p>
          </p:txBody>
        </p:sp>
        <p:sp>
          <p:nvSpPr>
            <p:cNvPr id="481343" name="Text Box 62"/>
            <p:cNvSpPr txBox="1">
              <a:spLocks noChangeArrowheads="1"/>
            </p:cNvSpPr>
            <p:nvPr/>
          </p:nvSpPr>
          <p:spPr bwMode="auto">
            <a:xfrm>
              <a:off x="491" y="145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225</a:t>
              </a:r>
            </a:p>
          </p:txBody>
        </p:sp>
        <p:sp>
          <p:nvSpPr>
            <p:cNvPr id="481344" name="Text Box 63"/>
            <p:cNvSpPr txBox="1">
              <a:spLocks noChangeArrowheads="1"/>
            </p:cNvSpPr>
            <p:nvPr/>
          </p:nvSpPr>
          <p:spPr bwMode="auto">
            <a:xfrm>
              <a:off x="491" y="1663"/>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200</a:t>
              </a:r>
            </a:p>
          </p:txBody>
        </p:sp>
        <p:sp>
          <p:nvSpPr>
            <p:cNvPr id="481345" name="Text Box 64"/>
            <p:cNvSpPr txBox="1">
              <a:spLocks noChangeArrowheads="1"/>
            </p:cNvSpPr>
            <p:nvPr/>
          </p:nvSpPr>
          <p:spPr bwMode="auto">
            <a:xfrm>
              <a:off x="491" y="1871"/>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175</a:t>
              </a:r>
            </a:p>
          </p:txBody>
        </p:sp>
        <p:sp>
          <p:nvSpPr>
            <p:cNvPr id="481346" name="Text Box 65"/>
            <p:cNvSpPr txBox="1">
              <a:spLocks noChangeArrowheads="1"/>
            </p:cNvSpPr>
            <p:nvPr/>
          </p:nvSpPr>
          <p:spPr bwMode="auto">
            <a:xfrm>
              <a:off x="491" y="2078"/>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150</a:t>
              </a:r>
            </a:p>
          </p:txBody>
        </p:sp>
        <p:sp>
          <p:nvSpPr>
            <p:cNvPr id="481347" name="Text Box 66"/>
            <p:cNvSpPr txBox="1">
              <a:spLocks noChangeArrowheads="1"/>
            </p:cNvSpPr>
            <p:nvPr/>
          </p:nvSpPr>
          <p:spPr bwMode="auto">
            <a:xfrm>
              <a:off x="491" y="2286"/>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125</a:t>
              </a:r>
            </a:p>
          </p:txBody>
        </p:sp>
        <p:sp>
          <p:nvSpPr>
            <p:cNvPr id="481348" name="Text Box 67"/>
            <p:cNvSpPr txBox="1">
              <a:spLocks noChangeArrowheads="1"/>
            </p:cNvSpPr>
            <p:nvPr/>
          </p:nvSpPr>
          <p:spPr bwMode="auto">
            <a:xfrm>
              <a:off x="491" y="2494"/>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100</a:t>
              </a:r>
            </a:p>
          </p:txBody>
        </p:sp>
        <p:sp>
          <p:nvSpPr>
            <p:cNvPr id="481349" name="Text Box 68"/>
            <p:cNvSpPr txBox="1">
              <a:spLocks noChangeArrowheads="1"/>
            </p:cNvSpPr>
            <p:nvPr/>
          </p:nvSpPr>
          <p:spPr bwMode="auto">
            <a:xfrm>
              <a:off x="491" y="270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75</a:t>
              </a:r>
            </a:p>
          </p:txBody>
        </p:sp>
        <p:sp>
          <p:nvSpPr>
            <p:cNvPr id="481350" name="Text Box 69"/>
            <p:cNvSpPr txBox="1">
              <a:spLocks noChangeArrowheads="1"/>
            </p:cNvSpPr>
            <p:nvPr/>
          </p:nvSpPr>
          <p:spPr bwMode="auto">
            <a:xfrm>
              <a:off x="491" y="2909"/>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50</a:t>
              </a:r>
            </a:p>
          </p:txBody>
        </p:sp>
        <p:sp>
          <p:nvSpPr>
            <p:cNvPr id="481351" name="Text Box 70"/>
            <p:cNvSpPr txBox="1">
              <a:spLocks noChangeArrowheads="1"/>
            </p:cNvSpPr>
            <p:nvPr/>
          </p:nvSpPr>
          <p:spPr bwMode="auto">
            <a:xfrm>
              <a:off x="491" y="311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a:t>
              </a:r>
            </a:p>
          </p:txBody>
        </p:sp>
        <p:sp>
          <p:nvSpPr>
            <p:cNvPr id="481352" name="Text Box 71"/>
            <p:cNvSpPr txBox="1">
              <a:spLocks noChangeArrowheads="1"/>
            </p:cNvSpPr>
            <p:nvPr/>
          </p:nvSpPr>
          <p:spPr bwMode="auto">
            <a:xfrm>
              <a:off x="491" y="332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0</a:t>
              </a:r>
            </a:p>
          </p:txBody>
        </p:sp>
        <p:sp>
          <p:nvSpPr>
            <p:cNvPr id="481353" name="Line 72"/>
            <p:cNvSpPr>
              <a:spLocks noChangeShapeType="1"/>
            </p:cNvSpPr>
            <p:nvPr/>
          </p:nvSpPr>
          <p:spPr bwMode="auto">
            <a:xfrm>
              <a:off x="849" y="96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4" name="Line 73"/>
            <p:cNvSpPr>
              <a:spLocks noChangeShapeType="1"/>
            </p:cNvSpPr>
            <p:nvPr/>
          </p:nvSpPr>
          <p:spPr bwMode="auto">
            <a:xfrm>
              <a:off x="849" y="117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5" name="Line 74"/>
            <p:cNvSpPr>
              <a:spLocks noChangeShapeType="1"/>
            </p:cNvSpPr>
            <p:nvPr/>
          </p:nvSpPr>
          <p:spPr bwMode="auto">
            <a:xfrm>
              <a:off x="849" y="138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6" name="Line 75"/>
            <p:cNvSpPr>
              <a:spLocks noChangeShapeType="1"/>
            </p:cNvSpPr>
            <p:nvPr/>
          </p:nvSpPr>
          <p:spPr bwMode="auto">
            <a:xfrm>
              <a:off x="849" y="1538"/>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7" name="Line 76"/>
            <p:cNvSpPr>
              <a:spLocks noChangeShapeType="1"/>
            </p:cNvSpPr>
            <p:nvPr/>
          </p:nvSpPr>
          <p:spPr bwMode="auto">
            <a:xfrm>
              <a:off x="849" y="1746"/>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8" name="Line 77"/>
            <p:cNvSpPr>
              <a:spLocks noChangeShapeType="1"/>
            </p:cNvSpPr>
            <p:nvPr/>
          </p:nvSpPr>
          <p:spPr bwMode="auto">
            <a:xfrm>
              <a:off x="849" y="1954"/>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9" name="Line 78"/>
            <p:cNvSpPr>
              <a:spLocks noChangeShapeType="1"/>
            </p:cNvSpPr>
            <p:nvPr/>
          </p:nvSpPr>
          <p:spPr bwMode="auto">
            <a:xfrm>
              <a:off x="849" y="2162"/>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0" name="Line 79"/>
            <p:cNvSpPr>
              <a:spLocks noChangeShapeType="1"/>
            </p:cNvSpPr>
            <p:nvPr/>
          </p:nvSpPr>
          <p:spPr bwMode="auto">
            <a:xfrm>
              <a:off x="849" y="2369"/>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1" name="Line 80"/>
            <p:cNvSpPr>
              <a:spLocks noChangeShapeType="1"/>
            </p:cNvSpPr>
            <p:nvPr/>
          </p:nvSpPr>
          <p:spPr bwMode="auto">
            <a:xfrm>
              <a:off x="849" y="257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2" name="Line 81"/>
            <p:cNvSpPr>
              <a:spLocks noChangeShapeType="1"/>
            </p:cNvSpPr>
            <p:nvPr/>
          </p:nvSpPr>
          <p:spPr bwMode="auto">
            <a:xfrm>
              <a:off x="849" y="278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3" name="Line 82"/>
            <p:cNvSpPr>
              <a:spLocks noChangeShapeType="1"/>
            </p:cNvSpPr>
            <p:nvPr/>
          </p:nvSpPr>
          <p:spPr bwMode="auto">
            <a:xfrm>
              <a:off x="849" y="299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4" name="Line 83"/>
            <p:cNvSpPr>
              <a:spLocks noChangeShapeType="1"/>
            </p:cNvSpPr>
            <p:nvPr/>
          </p:nvSpPr>
          <p:spPr bwMode="auto">
            <a:xfrm>
              <a:off x="849" y="3201"/>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5" name="Text Box 84"/>
            <p:cNvSpPr txBox="1">
              <a:spLocks noChangeArrowheads="1"/>
            </p:cNvSpPr>
            <p:nvPr/>
          </p:nvSpPr>
          <p:spPr bwMode="auto">
            <a:xfrm>
              <a:off x="2381" y="1123"/>
              <a:ext cx="15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Kabel Bk BT"/>
                </a:rPr>
                <a:t>Senior Designers</a:t>
              </a:r>
            </a:p>
          </p:txBody>
        </p:sp>
        <p:sp>
          <p:nvSpPr>
            <p:cNvPr id="481366" name="Line 72"/>
            <p:cNvSpPr>
              <a:spLocks noChangeShapeType="1"/>
            </p:cNvSpPr>
            <p:nvPr/>
          </p:nvSpPr>
          <p:spPr bwMode="auto">
            <a:xfrm>
              <a:off x="849" y="99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7" name="Line 73"/>
            <p:cNvSpPr>
              <a:spLocks noChangeShapeType="1"/>
            </p:cNvSpPr>
            <p:nvPr/>
          </p:nvSpPr>
          <p:spPr bwMode="auto">
            <a:xfrm>
              <a:off x="849" y="120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8" name="Line 74"/>
            <p:cNvSpPr>
              <a:spLocks noChangeShapeType="1"/>
            </p:cNvSpPr>
            <p:nvPr/>
          </p:nvSpPr>
          <p:spPr bwMode="auto">
            <a:xfrm>
              <a:off x="849" y="141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9" name="Rectangle 8"/>
            <p:cNvSpPr>
              <a:spLocks noChangeArrowheads="1"/>
            </p:cNvSpPr>
            <p:nvPr/>
          </p:nvSpPr>
          <p:spPr bwMode="auto">
            <a:xfrm>
              <a:off x="1026" y="1972"/>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0" name="Rectangle 39"/>
            <p:cNvSpPr>
              <a:spLocks noChangeArrowheads="1"/>
            </p:cNvSpPr>
            <p:nvPr/>
          </p:nvSpPr>
          <p:spPr bwMode="auto">
            <a:xfrm>
              <a:off x="1230" y="1245"/>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1" name="Rectangle 40"/>
            <p:cNvSpPr>
              <a:spLocks noChangeArrowheads="1"/>
            </p:cNvSpPr>
            <p:nvPr/>
          </p:nvSpPr>
          <p:spPr bwMode="auto">
            <a:xfrm>
              <a:off x="1435" y="1660"/>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2" name="Rectangle 41"/>
            <p:cNvSpPr>
              <a:spLocks noChangeArrowheads="1"/>
            </p:cNvSpPr>
            <p:nvPr/>
          </p:nvSpPr>
          <p:spPr bwMode="auto">
            <a:xfrm>
              <a:off x="1639" y="1764"/>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3" name="Rectangle 42"/>
            <p:cNvSpPr>
              <a:spLocks noChangeArrowheads="1"/>
            </p:cNvSpPr>
            <p:nvPr/>
          </p:nvSpPr>
          <p:spPr bwMode="auto">
            <a:xfrm>
              <a:off x="1843" y="2180"/>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4" name="Rectangle 43"/>
            <p:cNvSpPr>
              <a:spLocks noChangeArrowheads="1"/>
            </p:cNvSpPr>
            <p:nvPr/>
          </p:nvSpPr>
          <p:spPr bwMode="auto">
            <a:xfrm>
              <a:off x="2047" y="2180"/>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5" name="Rectangle 44"/>
            <p:cNvSpPr>
              <a:spLocks noChangeArrowheads="1"/>
            </p:cNvSpPr>
            <p:nvPr/>
          </p:nvSpPr>
          <p:spPr bwMode="auto">
            <a:xfrm>
              <a:off x="2252" y="2387"/>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481283" name="Line 85"/>
          <p:cNvSpPr>
            <a:spLocks noChangeShapeType="1"/>
          </p:cNvSpPr>
          <p:nvPr/>
        </p:nvSpPr>
        <p:spPr bwMode="auto">
          <a:xfrm>
            <a:off x="2027238" y="3198813"/>
            <a:ext cx="6564312"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Rectangle 2"/>
          <p:cNvSpPr>
            <a:spLocks noGrp="1" noChangeArrowheads="1"/>
          </p:cNvSpPr>
          <p:nvPr>
            <p:ph type="title"/>
          </p:nvPr>
        </p:nvSpPr>
        <p:spPr>
          <a:xfrm>
            <a:off x="0" y="0"/>
            <a:ext cx="9144000" cy="838200"/>
          </a:xfrm>
        </p:spPr>
        <p:txBody>
          <a:bodyPr>
            <a:normAutofit fontScale="90000"/>
          </a:bodyPr>
          <a:lstStyle/>
          <a:p>
            <a:pPr>
              <a:defRPr/>
            </a:pPr>
            <a:r>
              <a:rPr sz="5400" b="1"/>
              <a:t>Resource Histogram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128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918612-7308-4C01-AA92-EC65895E0F13}" type="slidenum">
              <a:rPr lang="en-US" altLang="en-US" sz="1200" smtClean="0">
                <a:solidFill>
                  <a:srgbClr val="898989"/>
                </a:solidFill>
              </a:rPr>
              <a:pPr>
                <a:spcBef>
                  <a:spcPct val="0"/>
                </a:spcBef>
                <a:buFontTx/>
                <a:buNone/>
              </a:pPr>
              <a:t>253</a:t>
            </a:fld>
            <a:endParaRPr lang="en-US" altLang="en-US" sz="1200">
              <a:solidFill>
                <a:srgbClr val="898989"/>
              </a:solidFill>
            </a:endParaRPr>
          </a:p>
        </p:txBody>
      </p:sp>
    </p:spTree>
    <p:extLst>
      <p:ext uri="{BB962C8B-B14F-4D97-AF65-F5344CB8AC3E}">
        <p14:creationId xmlns:p14="http://schemas.microsoft.com/office/powerpoint/2010/main" val="296304067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3"/>
          <p:cNvSpPr>
            <a:spLocks noGrp="1"/>
          </p:cNvSpPr>
          <p:nvPr>
            <p:ph type="title"/>
          </p:nvPr>
        </p:nvSpPr>
        <p:spPr/>
        <p:txBody>
          <a:bodyPr/>
          <a:lstStyle/>
          <a:p>
            <a:r>
              <a:rPr lang="en-US" altLang="en-US" dirty="0"/>
              <a:t>28</a:t>
            </a:r>
            <a:r>
              <a:rPr altLang="en-US" dirty="0"/>
              <a:t>. Estimate Activity Resources</a:t>
            </a:r>
          </a:p>
        </p:txBody>
      </p:sp>
      <p:sp>
        <p:nvSpPr>
          <p:cNvPr id="247811" name="Content Placeholder 4"/>
          <p:cNvSpPr>
            <a:spLocks noGrp="1"/>
          </p:cNvSpPr>
          <p:nvPr>
            <p:ph idx="1"/>
          </p:nvPr>
        </p:nvSpPr>
        <p:spPr/>
        <p:txBody>
          <a:bodyPr/>
          <a:lstStyle/>
          <a:p>
            <a:pPr>
              <a:buFont typeface="Arial" panose="020B0604020202020204" pitchFamily="34" charset="0"/>
              <a:buNone/>
            </a:pPr>
            <a:r>
              <a:rPr lang="en-US" altLang="en-US" dirty="0"/>
              <a:t>	Estimating the type and quantities of material, people, equipment or supplies required to perform each activity. </a:t>
            </a:r>
          </a:p>
          <a:p>
            <a:pPr>
              <a:buFont typeface="Arial" panose="020B0604020202020204" pitchFamily="34" charset="0"/>
              <a:buNone/>
            </a:pPr>
            <a:endParaRPr lang="en-US" altLang="en-US" dirty="0"/>
          </a:p>
        </p:txBody>
      </p:sp>
      <p:pic>
        <p:nvPicPr>
          <p:cNvPr id="247812" name="Picture 4" descr="D:\Works\Training-Material\My Pictures\PM-Images\Resour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19600"/>
            <a:ext cx="31242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78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F71FBB-16FC-48CB-BAF2-7AEA4FDE8DD7}" type="slidenum">
              <a:rPr lang="en-US" altLang="en-US" sz="1200" smtClean="0">
                <a:solidFill>
                  <a:srgbClr val="898989"/>
                </a:solidFill>
              </a:rPr>
              <a:pPr>
                <a:spcBef>
                  <a:spcPct val="0"/>
                </a:spcBef>
                <a:buFontTx/>
                <a:buNone/>
              </a:pPr>
              <a:t>254</a:t>
            </a:fld>
            <a:endParaRPr lang="en-US" altLang="en-US" sz="1200">
              <a:solidFill>
                <a:srgbClr val="898989"/>
              </a:solidFill>
            </a:endParaRPr>
          </a:p>
        </p:txBody>
      </p:sp>
    </p:spTree>
    <p:extLst>
      <p:ext uri="{BB962C8B-B14F-4D97-AF65-F5344CB8AC3E}">
        <p14:creationId xmlns:p14="http://schemas.microsoft.com/office/powerpoint/2010/main" val="56065106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Text Placeholder 5"/>
          <p:cNvSpPr>
            <a:spLocks noGrp="1"/>
          </p:cNvSpPr>
          <p:nvPr>
            <p:ph type="body" sz="quarter" idx="13"/>
          </p:nvPr>
        </p:nvSpPr>
        <p:spPr/>
        <p:txBody>
          <a:bodyPr/>
          <a:lstStyle/>
          <a:p>
            <a:r>
              <a:rPr lang="en-US" sz="1800" dirty="0"/>
              <a:t>.1 Expert judgment</a:t>
            </a:r>
          </a:p>
          <a:p>
            <a:r>
              <a:rPr lang="en-US" sz="1800" dirty="0"/>
              <a:t>.2 Bottom-up estimating</a:t>
            </a:r>
          </a:p>
          <a:p>
            <a:r>
              <a:rPr lang="en-US" sz="1800" dirty="0"/>
              <a:t>.3 Analogous estimating</a:t>
            </a:r>
          </a:p>
          <a:p>
            <a:r>
              <a:rPr lang="en-US" sz="1800" dirty="0"/>
              <a:t>.4 Parametric estimating</a:t>
            </a:r>
          </a:p>
          <a:p>
            <a:r>
              <a:rPr lang="en-US" sz="1800" dirty="0"/>
              <a:t>.5 Data analysis</a:t>
            </a:r>
          </a:p>
          <a:p>
            <a:pPr lvl="1"/>
            <a:r>
              <a:rPr lang="en-US" sz="1600" dirty="0"/>
              <a:t>• Alternatives analysis</a:t>
            </a:r>
          </a:p>
          <a:p>
            <a:r>
              <a:rPr lang="en-US" sz="1800" dirty="0"/>
              <a:t>.6 PMIS</a:t>
            </a:r>
          </a:p>
          <a:p>
            <a:r>
              <a:rPr lang="en-US" sz="1800" dirty="0"/>
              <a:t>.7 Meetings</a:t>
            </a:r>
            <a:endParaRPr lang="en-US" altLang="en-US" sz="1800" dirty="0"/>
          </a:p>
        </p:txBody>
      </p:sp>
      <p:sp>
        <p:nvSpPr>
          <p:cNvPr id="2498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Resources</a:t>
            </a:r>
          </a:p>
        </p:txBody>
      </p:sp>
      <p:sp>
        <p:nvSpPr>
          <p:cNvPr id="249859" name="Content Placeholder 4"/>
          <p:cNvSpPr>
            <a:spLocks noGrp="1"/>
          </p:cNvSpPr>
          <p:nvPr>
            <p:ph sz="quarter" idx="12"/>
          </p:nvPr>
        </p:nvSpPr>
        <p:spPr/>
        <p:txBody>
          <a:bodyPr/>
          <a:lstStyle/>
          <a:p>
            <a:r>
              <a:rPr lang="en-US" dirty="0"/>
              <a:t>.1 Project management 	plan</a:t>
            </a:r>
          </a:p>
          <a:p>
            <a:pPr lvl="1"/>
            <a:r>
              <a:rPr lang="en-US" dirty="0"/>
              <a:t>• Resource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Cost estimates</a:t>
            </a:r>
          </a:p>
          <a:p>
            <a:pPr lvl="1"/>
            <a:r>
              <a:rPr lang="en-US" dirty="0"/>
              <a:t>• Resource calendars</a:t>
            </a:r>
          </a:p>
          <a:p>
            <a:pPr lvl="1"/>
            <a:r>
              <a:rPr lang="en-US" dirty="0"/>
              <a:t>• Risk register</a:t>
            </a:r>
          </a:p>
          <a:p>
            <a:r>
              <a:rPr lang="en-US" dirty="0"/>
              <a:t>.3 EEFs</a:t>
            </a:r>
          </a:p>
          <a:p>
            <a:r>
              <a:rPr lang="en-US" dirty="0"/>
              <a:t>.4 OPAs</a:t>
            </a:r>
            <a:endParaRPr lang="en-US" altLang="en-US" dirty="0"/>
          </a:p>
        </p:txBody>
      </p:sp>
      <p:sp>
        <p:nvSpPr>
          <p:cNvPr id="249861" name="Text Placeholder 6"/>
          <p:cNvSpPr>
            <a:spLocks noGrp="1"/>
          </p:cNvSpPr>
          <p:nvPr>
            <p:ph type="body" sz="quarter" idx="14"/>
          </p:nvPr>
        </p:nvSpPr>
        <p:spPr/>
        <p:txBody>
          <a:bodyPr/>
          <a:lstStyle/>
          <a:p>
            <a:r>
              <a:rPr lang="en-US" dirty="0"/>
              <a:t>.1 Resource 	requirements</a:t>
            </a:r>
          </a:p>
          <a:p>
            <a:r>
              <a:rPr lang="en-US" dirty="0"/>
              <a:t>.2 Basis of estimates</a:t>
            </a:r>
          </a:p>
          <a:p>
            <a:r>
              <a:rPr lang="en-US" dirty="0"/>
              <a:t>.3 Resource breakdown</a:t>
            </a:r>
          </a:p>
          <a:p>
            <a:pPr lvl="1"/>
            <a:r>
              <a:rPr lang="en-US" dirty="0"/>
              <a:t>structure</a:t>
            </a:r>
          </a:p>
          <a:p>
            <a:r>
              <a:rPr lang="en-US" dirty="0"/>
              <a:t>.4 Project documents 	updates</a:t>
            </a:r>
          </a:p>
          <a:p>
            <a:pPr lvl="1"/>
            <a:r>
              <a:rPr lang="en-US" dirty="0"/>
              <a:t>• Activity attributes</a:t>
            </a:r>
          </a:p>
          <a:p>
            <a:pPr lvl="1"/>
            <a:r>
              <a:rPr lang="en-US" dirty="0"/>
              <a:t>• Assumption log</a:t>
            </a:r>
          </a:p>
          <a:p>
            <a:pPr lvl="1"/>
            <a:r>
              <a:rPr lang="en-US" dirty="0"/>
              <a:t>• Lessons learned 	register</a:t>
            </a:r>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2498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58A2670-C783-4C69-98F9-B35FDA000388}" type="slidenum">
              <a:rPr lang="en-US" altLang="en-US" sz="1200" smtClean="0">
                <a:solidFill>
                  <a:srgbClr val="898989"/>
                </a:solidFill>
              </a:rPr>
              <a:pPr>
                <a:spcBef>
                  <a:spcPct val="0"/>
                </a:spcBef>
                <a:buFontTx/>
                <a:buNone/>
              </a:pPr>
              <a:t>255</a:t>
            </a:fld>
            <a:endParaRPr lang="en-US" altLang="en-US" sz="1200">
              <a:solidFill>
                <a:srgbClr val="898989"/>
              </a:solidFill>
            </a:endParaRPr>
          </a:p>
        </p:txBody>
      </p:sp>
    </p:spTree>
    <p:extLst>
      <p:ext uri="{BB962C8B-B14F-4D97-AF65-F5344CB8AC3E}">
        <p14:creationId xmlns:p14="http://schemas.microsoft.com/office/powerpoint/2010/main" val="29796543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7"/>
          <p:cNvSpPr>
            <a:spLocks noGrp="1"/>
          </p:cNvSpPr>
          <p:nvPr>
            <p:ph type="title"/>
          </p:nvPr>
        </p:nvSpPr>
        <p:spPr/>
        <p:txBody>
          <a:bodyPr/>
          <a:lstStyle/>
          <a:p>
            <a:r>
              <a:rPr altLang="en-US"/>
              <a:t>Resource Breakdown Structure</a:t>
            </a:r>
          </a:p>
        </p:txBody>
      </p:sp>
      <p:graphicFrame>
        <p:nvGraphicFramePr>
          <p:cNvPr id="11" name="Table 10"/>
          <p:cNvGraphicFramePr>
            <a:graphicFrameLocks noGrp="1"/>
          </p:cNvGraphicFramePr>
          <p:nvPr/>
        </p:nvGraphicFramePr>
        <p:xfrm>
          <a:off x="304800" y="1143000"/>
          <a:ext cx="8610602" cy="3870600"/>
        </p:xfrm>
        <a:graphic>
          <a:graphicData uri="http://schemas.openxmlformats.org/drawingml/2006/table">
            <a:tbl>
              <a:tblPr/>
              <a:tblGrid>
                <a:gridCol w="540923">
                  <a:extLst>
                    <a:ext uri="{9D8B030D-6E8A-4147-A177-3AD203B41FA5}">
                      <a16:colId xmlns:a16="http://schemas.microsoft.com/office/drawing/2014/main" val="20000"/>
                    </a:ext>
                  </a:extLst>
                </a:gridCol>
                <a:gridCol w="540923">
                  <a:extLst>
                    <a:ext uri="{9D8B030D-6E8A-4147-A177-3AD203B41FA5}">
                      <a16:colId xmlns:a16="http://schemas.microsoft.com/office/drawing/2014/main" val="20001"/>
                    </a:ext>
                  </a:extLst>
                </a:gridCol>
                <a:gridCol w="540923">
                  <a:extLst>
                    <a:ext uri="{9D8B030D-6E8A-4147-A177-3AD203B41FA5}">
                      <a16:colId xmlns:a16="http://schemas.microsoft.com/office/drawing/2014/main" val="20002"/>
                    </a:ext>
                  </a:extLst>
                </a:gridCol>
                <a:gridCol w="529883">
                  <a:extLst>
                    <a:ext uri="{9D8B030D-6E8A-4147-A177-3AD203B41FA5}">
                      <a16:colId xmlns:a16="http://schemas.microsoft.com/office/drawing/2014/main" val="20003"/>
                    </a:ext>
                  </a:extLst>
                </a:gridCol>
                <a:gridCol w="529883">
                  <a:extLst>
                    <a:ext uri="{9D8B030D-6E8A-4147-A177-3AD203B41FA5}">
                      <a16:colId xmlns:a16="http://schemas.microsoft.com/office/drawing/2014/main" val="20004"/>
                    </a:ext>
                  </a:extLst>
                </a:gridCol>
                <a:gridCol w="529883">
                  <a:extLst>
                    <a:ext uri="{9D8B030D-6E8A-4147-A177-3AD203B41FA5}">
                      <a16:colId xmlns:a16="http://schemas.microsoft.com/office/drawing/2014/main" val="20005"/>
                    </a:ext>
                  </a:extLst>
                </a:gridCol>
                <a:gridCol w="529883">
                  <a:extLst>
                    <a:ext uri="{9D8B030D-6E8A-4147-A177-3AD203B41FA5}">
                      <a16:colId xmlns:a16="http://schemas.microsoft.com/office/drawing/2014/main" val="20006"/>
                    </a:ext>
                  </a:extLst>
                </a:gridCol>
                <a:gridCol w="529883">
                  <a:extLst>
                    <a:ext uri="{9D8B030D-6E8A-4147-A177-3AD203B41FA5}">
                      <a16:colId xmlns:a16="http://schemas.microsoft.com/office/drawing/2014/main" val="20007"/>
                    </a:ext>
                  </a:extLst>
                </a:gridCol>
                <a:gridCol w="529883">
                  <a:extLst>
                    <a:ext uri="{9D8B030D-6E8A-4147-A177-3AD203B41FA5}">
                      <a16:colId xmlns:a16="http://schemas.microsoft.com/office/drawing/2014/main" val="20008"/>
                    </a:ext>
                  </a:extLst>
                </a:gridCol>
                <a:gridCol w="529883">
                  <a:extLst>
                    <a:ext uri="{9D8B030D-6E8A-4147-A177-3AD203B41FA5}">
                      <a16:colId xmlns:a16="http://schemas.microsoft.com/office/drawing/2014/main" val="20009"/>
                    </a:ext>
                  </a:extLst>
                </a:gridCol>
                <a:gridCol w="529883">
                  <a:extLst>
                    <a:ext uri="{9D8B030D-6E8A-4147-A177-3AD203B41FA5}">
                      <a16:colId xmlns:a16="http://schemas.microsoft.com/office/drawing/2014/main" val="20010"/>
                    </a:ext>
                  </a:extLst>
                </a:gridCol>
                <a:gridCol w="1037687">
                  <a:extLst>
                    <a:ext uri="{9D8B030D-6E8A-4147-A177-3AD203B41FA5}">
                      <a16:colId xmlns:a16="http://schemas.microsoft.com/office/drawing/2014/main" val="20011"/>
                    </a:ext>
                  </a:extLst>
                </a:gridCol>
                <a:gridCol w="1711082">
                  <a:extLst>
                    <a:ext uri="{9D8B030D-6E8A-4147-A177-3AD203B41FA5}">
                      <a16:colId xmlns:a16="http://schemas.microsoft.com/office/drawing/2014/main" val="20012"/>
                    </a:ext>
                  </a:extLst>
                </a:gridCol>
              </a:tblGrid>
              <a:tr h="396168">
                <a:tc gridSpan="13">
                  <a:txBody>
                    <a:bodyPr/>
                    <a:lstStyle/>
                    <a:p>
                      <a:pPr algn="ctr" rtl="0" fontAlgn="b"/>
                      <a:r>
                        <a:rPr lang="en-US" sz="2000" b="0" i="0" u="none" strike="noStrike" dirty="0">
                          <a:solidFill>
                            <a:srgbClr val="000000"/>
                          </a:solidFill>
                          <a:latin typeface="Calibri"/>
                        </a:rPr>
                        <a:t>Project ABC RBS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691">
                <a:tc gridSpan="11">
                  <a:txBody>
                    <a:bodyPr/>
                    <a:lstStyle/>
                    <a:p>
                      <a:pPr algn="ctr" rtl="0" fontAlgn="b"/>
                      <a:r>
                        <a:rPr lang="en-US" sz="1800" b="0" i="0" u="none" strike="noStrike" dirty="0">
                          <a:solidFill>
                            <a:srgbClr val="000000"/>
                          </a:solidFill>
                          <a:latin typeface="Calibri"/>
                        </a:rPr>
                        <a:t>Labor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r>
                        <a:rPr lang="en-US" sz="1800" b="0" i="0" u="none" strike="noStrike" dirty="0">
                          <a:solidFill>
                            <a:srgbClr val="000000"/>
                          </a:solidFill>
                          <a:latin typeface="Calibri"/>
                        </a:rPr>
                        <a:t>Material</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800" b="0" i="0" u="none" strike="noStrike" dirty="0">
                          <a:solidFill>
                            <a:srgbClr val="000000"/>
                          </a:solidFill>
                          <a:latin typeface="Calibri"/>
                        </a:rPr>
                        <a:t>Expenses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18078">
                <a:tc>
                  <a:txBody>
                    <a:bodyPr/>
                    <a:lstStyle/>
                    <a:p>
                      <a:pPr algn="l" rtl="0" fontAlgn="b"/>
                      <a:r>
                        <a:rPr lang="en-US" sz="1400" b="0" i="0" u="none" strike="noStrike" dirty="0">
                          <a:solidFill>
                            <a:srgbClr val="000000"/>
                          </a:solidFill>
                          <a:latin typeface="Calibri"/>
                        </a:rPr>
                        <a:t>PM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gridSpan="2">
                  <a:txBody>
                    <a:bodyPr/>
                    <a:lstStyle/>
                    <a:p>
                      <a:pPr algn="ctr" rtl="0" fontAlgn="b"/>
                      <a:r>
                        <a:rPr lang="en-US" sz="1400" b="0" i="0" u="none" strike="noStrike" dirty="0" err="1">
                          <a:solidFill>
                            <a:srgbClr val="000000"/>
                          </a:solidFill>
                          <a:latin typeface="Calibri"/>
                        </a:rPr>
                        <a:t>Config</a:t>
                      </a:r>
                      <a:r>
                        <a:rPr lang="en-US" sz="1400" b="0" i="0" u="none" strike="noStrike" dirty="0">
                          <a:solidFill>
                            <a:srgbClr val="000000"/>
                          </a:solidFill>
                          <a:latin typeface="Calibri"/>
                        </a:rPr>
                        <a:t> Mgmt</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Technical </a:t>
                      </a:r>
                      <a:r>
                        <a:rPr lang="en-US" sz="1400" b="0" i="0" u="none" strike="noStrike" dirty="0" err="1">
                          <a:solidFill>
                            <a:srgbClr val="000000"/>
                          </a:solidFill>
                          <a:latin typeface="Calibri"/>
                        </a:rPr>
                        <a:t>Leaderhsip</a:t>
                      </a:r>
                      <a:endParaRPr lang="en-US" sz="1400" b="0" i="0" u="none" strike="noStrike" dirty="0">
                        <a:solidFill>
                          <a:srgbClr val="000000"/>
                        </a:solidFill>
                        <a:latin typeface="Calibri"/>
                      </a:endParaRP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Dev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2">
                  <a:txBody>
                    <a:bodyPr/>
                    <a:lstStyle/>
                    <a:p>
                      <a:pPr algn="ctr" rtl="0" fontAlgn="b"/>
                      <a:r>
                        <a:rPr lang="en-US" sz="1400" b="0" i="0" u="none" strike="noStrike" dirty="0">
                          <a:solidFill>
                            <a:srgbClr val="000000"/>
                          </a:solidFill>
                          <a:latin typeface="Calibri"/>
                        </a:rPr>
                        <a:t>Test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31419">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Config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Release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Arch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UIExpert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DBA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Sr.Dev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Jr.Dev (3)</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TL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Tester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Laptop (10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Procurement</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18078">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Desktop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Systems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Leaseline (2 Mpbs)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Travel</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(3 People)</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Servers (2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Boarding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Lodging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(60 Days)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04736">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HR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20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F3471E-0C79-4189-967A-9F9FE287A0AF}" type="slidenum">
              <a:rPr lang="en-US" altLang="en-US" sz="1200" smtClean="0">
                <a:solidFill>
                  <a:srgbClr val="898989"/>
                </a:solidFill>
              </a:rPr>
              <a:pPr>
                <a:spcBef>
                  <a:spcPct val="0"/>
                </a:spcBef>
                <a:buFontTx/>
                <a:buNone/>
              </a:pPr>
              <a:t>256</a:t>
            </a:fld>
            <a:endParaRPr lang="en-US" altLang="en-US" sz="1200">
              <a:solidFill>
                <a:srgbClr val="898989"/>
              </a:solidFill>
            </a:endParaRPr>
          </a:p>
        </p:txBody>
      </p:sp>
    </p:spTree>
    <p:extLst>
      <p:ext uri="{BB962C8B-B14F-4D97-AF65-F5344CB8AC3E}">
        <p14:creationId xmlns:p14="http://schemas.microsoft.com/office/powerpoint/2010/main" val="37296968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3"/>
          <p:cNvSpPr>
            <a:spLocks noGrp="1"/>
          </p:cNvSpPr>
          <p:nvPr>
            <p:ph type="title"/>
          </p:nvPr>
        </p:nvSpPr>
        <p:spPr/>
        <p:txBody>
          <a:bodyPr/>
          <a:lstStyle/>
          <a:p>
            <a:r>
              <a:rPr altLang="en-US"/>
              <a:t>Discussion/Exercise 14</a:t>
            </a:r>
          </a:p>
        </p:txBody>
      </p:sp>
      <p:sp>
        <p:nvSpPr>
          <p:cNvPr id="253955" name="Content Placeholder 4"/>
          <p:cNvSpPr>
            <a:spLocks noGrp="1"/>
          </p:cNvSpPr>
          <p:nvPr>
            <p:ph idx="1"/>
          </p:nvPr>
        </p:nvSpPr>
        <p:spPr/>
        <p:txBody>
          <a:bodyPr/>
          <a:lstStyle/>
          <a:p>
            <a:r>
              <a:rPr lang="en-US" altLang="en-US" b="1"/>
              <a:t>Estimate Activity Resources for previously sequenced activities of your project</a:t>
            </a:r>
          </a:p>
          <a:p>
            <a:endParaRPr lang="en-US" altLang="en-US"/>
          </a:p>
        </p:txBody>
      </p:sp>
      <p:sp>
        <p:nvSpPr>
          <p:cNvPr id="253956"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539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B359D1-4625-417C-B305-9A072A9442E6}" type="slidenum">
              <a:rPr lang="en-US" altLang="en-US" sz="1200" smtClean="0">
                <a:solidFill>
                  <a:srgbClr val="898989"/>
                </a:solidFill>
              </a:rPr>
              <a:pPr>
                <a:spcBef>
                  <a:spcPct val="0"/>
                </a:spcBef>
                <a:buFontTx/>
                <a:buNone/>
              </a:pPr>
              <a:t>257</a:t>
            </a:fld>
            <a:endParaRPr lang="en-US" altLang="en-US" sz="1200">
              <a:solidFill>
                <a:srgbClr val="898989"/>
              </a:solidFill>
            </a:endParaRPr>
          </a:p>
        </p:txBody>
      </p:sp>
    </p:spTree>
    <p:extLst>
      <p:ext uri="{BB962C8B-B14F-4D97-AF65-F5344CB8AC3E}">
        <p14:creationId xmlns:p14="http://schemas.microsoft.com/office/powerpoint/2010/main" val="256258503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2"/>
          <p:cNvSpPr>
            <a:spLocks noGrp="1"/>
          </p:cNvSpPr>
          <p:nvPr>
            <p:ph type="title"/>
          </p:nvPr>
        </p:nvSpPr>
        <p:spPr>
          <a:xfrm>
            <a:off x="0" y="0"/>
            <a:ext cx="9144000" cy="838200"/>
          </a:xfrm>
        </p:spPr>
        <p:txBody>
          <a:bodyPr/>
          <a:lstStyle/>
          <a:p>
            <a:r>
              <a:rPr altLang="en-US" dirty="0"/>
              <a:t>2</a:t>
            </a:r>
            <a:r>
              <a:rPr lang="en-US" altLang="en-US" dirty="0"/>
              <a:t>9</a:t>
            </a:r>
            <a:r>
              <a:rPr altLang="en-US" dirty="0"/>
              <a:t>. Acquire </a:t>
            </a:r>
            <a:r>
              <a:rPr lang="en-US" altLang="en-US" dirty="0"/>
              <a:t>Resources</a:t>
            </a:r>
            <a:endParaRPr altLang="en-US" dirty="0"/>
          </a:p>
        </p:txBody>
      </p:sp>
      <p:sp>
        <p:nvSpPr>
          <p:cNvPr id="91139" name="Content Placeholder 3"/>
          <p:cNvSpPr>
            <a:spLocks noGrp="1"/>
          </p:cNvSpPr>
          <p:nvPr>
            <p:ph idx="1"/>
          </p:nvPr>
        </p:nvSpPr>
        <p:spPr/>
        <p:txBody>
          <a:bodyPr/>
          <a:lstStyle/>
          <a:p>
            <a:pPr marL="0" indent="0">
              <a:buFont typeface="Arial" panose="020B0604020202020204" pitchFamily="34" charset="0"/>
              <a:buNone/>
              <a:defRPr/>
            </a:pPr>
            <a:r>
              <a:rPr lang="en-US" altLang="en-US" b="1" dirty="0"/>
              <a:t>Confirming human resource availability and obtaining the team necessary to complete project assignments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3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A9DC351-17DE-4CD6-A219-31F77F15A937}" type="slidenum">
              <a:rPr lang="en-US" altLang="en-US" sz="1200" smtClean="0">
                <a:solidFill>
                  <a:srgbClr val="898989"/>
                </a:solidFill>
              </a:rPr>
              <a:pPr>
                <a:spcBef>
                  <a:spcPct val="0"/>
                </a:spcBef>
                <a:buFontTx/>
                <a:buNone/>
              </a:pPr>
              <a:t>258</a:t>
            </a:fld>
            <a:endParaRPr lang="en-US" altLang="en-US" sz="1200">
              <a:solidFill>
                <a:srgbClr val="898989"/>
              </a:solidFill>
            </a:endParaRPr>
          </a:p>
        </p:txBody>
      </p:sp>
    </p:spTree>
    <p:extLst>
      <p:ext uri="{BB962C8B-B14F-4D97-AF65-F5344CB8AC3E}">
        <p14:creationId xmlns:p14="http://schemas.microsoft.com/office/powerpoint/2010/main" val="24958432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80" name="Text Placeholder 5"/>
          <p:cNvSpPr>
            <a:spLocks noGrp="1"/>
          </p:cNvSpPr>
          <p:nvPr>
            <p:ph type="body" sz="quarter" idx="13"/>
          </p:nvPr>
        </p:nvSpPr>
        <p:spPr/>
        <p:txBody>
          <a:bodyPr/>
          <a:lstStyle/>
          <a:p>
            <a:r>
              <a:rPr lang="en-US" dirty="0"/>
              <a:t>.1 Decision making</a:t>
            </a:r>
          </a:p>
          <a:p>
            <a:pPr lvl="1"/>
            <a:r>
              <a:rPr lang="en-US" dirty="0"/>
              <a:t>• Multicriteria 	decision analysis</a:t>
            </a:r>
          </a:p>
          <a:p>
            <a:r>
              <a:rPr lang="en-US" dirty="0"/>
              <a:t>.2 Interpersonal and 	team skills</a:t>
            </a:r>
          </a:p>
          <a:p>
            <a:pPr lvl="1"/>
            <a:r>
              <a:rPr lang="en-US" dirty="0"/>
              <a:t>• Negotiation</a:t>
            </a:r>
          </a:p>
          <a:p>
            <a:r>
              <a:rPr lang="en-US" dirty="0"/>
              <a:t>.3 Pre-assignment</a:t>
            </a:r>
          </a:p>
          <a:p>
            <a:r>
              <a:rPr lang="en-US" dirty="0"/>
              <a:t>.4 Virtual teams</a:t>
            </a:r>
            <a:endParaRPr lang="en-US" altLang="en-US" dirty="0"/>
          </a:p>
        </p:txBody>
      </p:sp>
      <p:sp>
        <p:nvSpPr>
          <p:cNvPr id="91138" name="Title 3"/>
          <p:cNvSpPr>
            <a:spLocks noGrp="1"/>
          </p:cNvSpPr>
          <p:nvPr>
            <p:ph type="title"/>
          </p:nvPr>
        </p:nvSpPr>
        <p:spPr/>
        <p:txBody>
          <a:bodyPr>
            <a:normAutofit/>
          </a:bodyPr>
          <a:lstStyle/>
          <a:p>
            <a:pPr>
              <a:defRPr/>
            </a:pPr>
            <a:r>
              <a:rPr lang="en-US" altLang="en-US" dirty="0"/>
              <a:t>Acquire Resources</a:t>
            </a:r>
            <a:endParaRPr dirty="0"/>
          </a:p>
        </p:txBody>
      </p:sp>
      <p:sp>
        <p:nvSpPr>
          <p:cNvPr id="485379" name="Content Placeholder 4"/>
          <p:cNvSpPr>
            <a:spLocks noGrp="1"/>
          </p:cNvSpPr>
          <p:nvPr>
            <p:ph sz="quarter" idx="12"/>
          </p:nvPr>
        </p:nvSpPr>
        <p:spPr/>
        <p:txBody>
          <a:bodyPr/>
          <a:lstStyle/>
          <a:p>
            <a:r>
              <a:rPr lang="en-US" dirty="0"/>
              <a:t>.1 Project management 	plan</a:t>
            </a:r>
          </a:p>
          <a:p>
            <a:pPr lvl="1"/>
            <a:r>
              <a:rPr lang="en-US" dirty="0"/>
              <a:t>• Resource management 	plan</a:t>
            </a:r>
          </a:p>
          <a:p>
            <a:pPr lvl="1"/>
            <a:r>
              <a:rPr lang="en-US" dirty="0"/>
              <a:t>• Procurement 	management plan</a:t>
            </a:r>
          </a:p>
          <a:p>
            <a:pPr lvl="1"/>
            <a:r>
              <a:rPr lang="en-US" dirty="0"/>
              <a:t>• Cost baseline</a:t>
            </a:r>
          </a:p>
          <a:p>
            <a:r>
              <a:rPr lang="en-US" dirty="0"/>
              <a:t>.2 Project documents</a:t>
            </a:r>
          </a:p>
          <a:p>
            <a:pPr lvl="1"/>
            <a:r>
              <a:rPr lang="en-US" dirty="0"/>
              <a:t>• Project schedule</a:t>
            </a:r>
          </a:p>
          <a:p>
            <a:pPr lvl="1"/>
            <a:r>
              <a:rPr lang="en-US" dirty="0"/>
              <a:t>• Resource calendars</a:t>
            </a:r>
          </a:p>
          <a:p>
            <a:pPr lvl="1"/>
            <a:r>
              <a:rPr lang="en-US" dirty="0"/>
              <a:t>• Resource requirements</a:t>
            </a:r>
          </a:p>
          <a:p>
            <a:pPr lvl="1"/>
            <a:r>
              <a:rPr lang="en-US" dirty="0"/>
              <a:t>• Stakeholder register</a:t>
            </a:r>
          </a:p>
          <a:p>
            <a:r>
              <a:rPr lang="en-US" dirty="0"/>
              <a:t>.3 EEFs</a:t>
            </a:r>
          </a:p>
          <a:p>
            <a:r>
              <a:rPr lang="en-US" dirty="0"/>
              <a:t>.4 OPAs</a:t>
            </a:r>
            <a:endParaRPr lang="en-US" altLang="en-US" dirty="0"/>
          </a:p>
        </p:txBody>
      </p:sp>
      <p:sp>
        <p:nvSpPr>
          <p:cNvPr id="485381" name="Text Placeholder 6"/>
          <p:cNvSpPr>
            <a:spLocks noGrp="1"/>
          </p:cNvSpPr>
          <p:nvPr>
            <p:ph type="body" sz="quarter" idx="14"/>
          </p:nvPr>
        </p:nvSpPr>
        <p:spPr/>
        <p:txBody>
          <a:bodyPr/>
          <a:lstStyle/>
          <a:p>
            <a:r>
              <a:rPr lang="en-US" sz="1600" dirty="0"/>
              <a:t>.1 Physical resource 	assignments</a:t>
            </a:r>
          </a:p>
          <a:p>
            <a:r>
              <a:rPr lang="en-US" sz="1600" dirty="0"/>
              <a:t>.2 Project team assignments</a:t>
            </a:r>
          </a:p>
          <a:p>
            <a:r>
              <a:rPr lang="en-US" sz="1600" dirty="0"/>
              <a:t>.3 Resource calendars</a:t>
            </a:r>
          </a:p>
          <a:p>
            <a:r>
              <a:rPr lang="en-US" sz="1600" dirty="0"/>
              <a:t>.4 Change requests</a:t>
            </a:r>
          </a:p>
          <a:p>
            <a:r>
              <a:rPr lang="en-US" sz="1600" dirty="0"/>
              <a:t>.5 PMP updates</a:t>
            </a:r>
          </a:p>
          <a:p>
            <a:pPr lvl="1"/>
            <a:r>
              <a:rPr lang="en-US" sz="1400" dirty="0"/>
              <a:t>• Resource management plan</a:t>
            </a:r>
          </a:p>
          <a:p>
            <a:pPr lvl="1"/>
            <a:r>
              <a:rPr lang="en-US" sz="1400" dirty="0"/>
              <a:t>• Cost baseline</a:t>
            </a:r>
          </a:p>
          <a:p>
            <a:r>
              <a:rPr lang="en-US" sz="1600" dirty="0"/>
              <a:t>.6 Project documents 	updates</a:t>
            </a:r>
          </a:p>
          <a:p>
            <a:pPr lvl="1"/>
            <a:r>
              <a:rPr lang="en-US" sz="1400" dirty="0"/>
              <a:t>• Lessons learned register</a:t>
            </a:r>
          </a:p>
          <a:p>
            <a:pPr lvl="1"/>
            <a:r>
              <a:rPr lang="en-US" sz="1400" dirty="0"/>
              <a:t>• Project schedule</a:t>
            </a:r>
          </a:p>
          <a:p>
            <a:pPr lvl="1"/>
            <a:r>
              <a:rPr lang="en-US" sz="1400" dirty="0"/>
              <a:t>• Resource breakdown 	structure</a:t>
            </a:r>
          </a:p>
          <a:p>
            <a:pPr lvl="1"/>
            <a:r>
              <a:rPr lang="en-US" sz="1400" dirty="0"/>
              <a:t>• Resource requirements</a:t>
            </a:r>
          </a:p>
          <a:p>
            <a:pPr lvl="1"/>
            <a:r>
              <a:rPr lang="en-US" sz="1400" dirty="0"/>
              <a:t>• Risk register</a:t>
            </a:r>
          </a:p>
          <a:p>
            <a:pPr lvl="1"/>
            <a:r>
              <a:rPr lang="en-US" sz="1400" dirty="0"/>
              <a:t>• Stakeholder register</a:t>
            </a:r>
          </a:p>
          <a:p>
            <a:r>
              <a:rPr lang="en-US" sz="1600" dirty="0"/>
              <a:t>.7 EEFs updates</a:t>
            </a:r>
          </a:p>
          <a:p>
            <a:r>
              <a:rPr lang="en-US" sz="1600" dirty="0"/>
              <a:t>.8 OPAs updates</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5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163316-0186-4F61-AC60-873335E79BF0}" type="slidenum">
              <a:rPr lang="en-US" altLang="en-US" sz="1200" smtClean="0">
                <a:solidFill>
                  <a:srgbClr val="898989"/>
                </a:solidFill>
              </a:rPr>
              <a:pPr>
                <a:spcBef>
                  <a:spcPct val="0"/>
                </a:spcBef>
                <a:buFontTx/>
                <a:buNone/>
              </a:pPr>
              <a:t>259</a:t>
            </a:fld>
            <a:endParaRPr lang="en-US" altLang="en-US" sz="1200">
              <a:solidFill>
                <a:srgbClr val="898989"/>
              </a:solidFill>
            </a:endParaRPr>
          </a:p>
        </p:txBody>
      </p:sp>
    </p:spTree>
    <p:extLst>
      <p:ext uri="{BB962C8B-B14F-4D97-AF65-F5344CB8AC3E}">
        <p14:creationId xmlns:p14="http://schemas.microsoft.com/office/powerpoint/2010/main" val="2522890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E2A7-398E-4C29-BD5C-F1CE21E183B3}"/>
              </a:ext>
            </a:extLst>
          </p:cNvPr>
          <p:cNvSpPr>
            <a:spLocks noGrp="1"/>
          </p:cNvSpPr>
          <p:nvPr>
            <p:ph type="title"/>
          </p:nvPr>
        </p:nvSpPr>
        <p:spPr>
          <a:solidFill>
            <a:srgbClr val="FFFF00"/>
          </a:solidFill>
        </p:spPr>
        <p:txBody>
          <a:bodyPr/>
          <a:lstStyle/>
          <a:p>
            <a:r>
              <a:rPr lang="en-US" dirty="0"/>
              <a:t>PPP Overview</a:t>
            </a:r>
          </a:p>
        </p:txBody>
      </p:sp>
      <p:sp>
        <p:nvSpPr>
          <p:cNvPr id="3" name="Footer Placeholder 2">
            <a:extLst>
              <a:ext uri="{FF2B5EF4-FFF2-40B4-BE49-F238E27FC236}">
                <a16:creationId xmlns:a16="http://schemas.microsoft.com/office/drawing/2014/main" id="{79604B76-06A8-4AB7-B9D0-B91A7450E0E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A78D59F3-CA7C-4915-8F11-30EF5268BB66}"/>
              </a:ext>
            </a:extLst>
          </p:cNvPr>
          <p:cNvSpPr>
            <a:spLocks noGrp="1"/>
          </p:cNvSpPr>
          <p:nvPr>
            <p:ph type="sldNum" sz="quarter" idx="12"/>
          </p:nvPr>
        </p:nvSpPr>
        <p:spPr/>
        <p:txBody>
          <a:bodyPr/>
          <a:lstStyle/>
          <a:p>
            <a:pPr>
              <a:defRPr/>
            </a:pPr>
            <a:fld id="{C9E5DE95-5651-417F-AA75-CAAE0168A8F7}" type="slidenum">
              <a:rPr lang="en-US" altLang="en-US" smtClean="0"/>
              <a:pPr>
                <a:defRPr/>
              </a:pPr>
              <a:t>26</a:t>
            </a:fld>
            <a:endParaRPr lang="en-US" altLang="en-US"/>
          </a:p>
        </p:txBody>
      </p:sp>
      <p:graphicFrame>
        <p:nvGraphicFramePr>
          <p:cNvPr id="5" name="Table 4">
            <a:extLst>
              <a:ext uri="{FF2B5EF4-FFF2-40B4-BE49-F238E27FC236}">
                <a16:creationId xmlns:a16="http://schemas.microsoft.com/office/drawing/2014/main" id="{153830E1-75C9-406B-98BD-604A0F00833A}"/>
              </a:ext>
            </a:extLst>
          </p:cNvPr>
          <p:cNvGraphicFramePr>
            <a:graphicFrameLocks noGrp="1"/>
          </p:cNvGraphicFramePr>
          <p:nvPr>
            <p:extLst>
              <p:ext uri="{D42A27DB-BD31-4B8C-83A1-F6EECF244321}">
                <p14:modId xmlns:p14="http://schemas.microsoft.com/office/powerpoint/2010/main" val="3267367781"/>
              </p:ext>
            </p:extLst>
          </p:nvPr>
        </p:nvGraphicFramePr>
        <p:xfrm>
          <a:off x="381000" y="882444"/>
          <a:ext cx="8686800" cy="5920740"/>
        </p:xfrm>
        <a:graphic>
          <a:graphicData uri="http://schemas.openxmlformats.org/drawingml/2006/table">
            <a:tbl>
              <a:tblPr firstRow="1" bandRow="1">
                <a:tableStyleId>{5C22544A-7EE6-4342-B048-85BDC9FD1C3A}</a:tableStyleId>
              </a:tblPr>
              <a:tblGrid>
                <a:gridCol w="1163410">
                  <a:extLst>
                    <a:ext uri="{9D8B030D-6E8A-4147-A177-3AD203B41FA5}">
                      <a16:colId xmlns:a16="http://schemas.microsoft.com/office/drawing/2014/main" val="22141358"/>
                    </a:ext>
                  </a:extLst>
                </a:gridCol>
                <a:gridCol w="2016578">
                  <a:extLst>
                    <a:ext uri="{9D8B030D-6E8A-4147-A177-3AD203B41FA5}">
                      <a16:colId xmlns:a16="http://schemas.microsoft.com/office/drawing/2014/main" val="1492578490"/>
                    </a:ext>
                  </a:extLst>
                </a:gridCol>
                <a:gridCol w="2792186">
                  <a:extLst>
                    <a:ext uri="{9D8B030D-6E8A-4147-A177-3AD203B41FA5}">
                      <a16:colId xmlns:a16="http://schemas.microsoft.com/office/drawing/2014/main" val="2717118470"/>
                    </a:ext>
                  </a:extLst>
                </a:gridCol>
                <a:gridCol w="2714626">
                  <a:extLst>
                    <a:ext uri="{9D8B030D-6E8A-4147-A177-3AD203B41FA5}">
                      <a16:colId xmlns:a16="http://schemas.microsoft.com/office/drawing/2014/main" val="1327717186"/>
                    </a:ext>
                  </a:extLst>
                </a:gridCol>
              </a:tblGrid>
              <a:tr h="681278">
                <a:tc>
                  <a:txBody>
                    <a:bodyPr/>
                    <a:lstStyle/>
                    <a:p>
                      <a:endParaRPr lang="en-US" sz="1400" dirty="0"/>
                    </a:p>
                  </a:txBody>
                  <a:tcPr/>
                </a:tc>
                <a:tc>
                  <a:txBody>
                    <a:bodyPr/>
                    <a:lstStyle/>
                    <a:p>
                      <a:r>
                        <a:rPr lang="en-US" sz="1400" dirty="0"/>
                        <a:t>Project</a:t>
                      </a:r>
                    </a:p>
                  </a:txBody>
                  <a:tcPr/>
                </a:tc>
                <a:tc>
                  <a:txBody>
                    <a:bodyPr/>
                    <a:lstStyle/>
                    <a:p>
                      <a:r>
                        <a:rPr lang="en-US" sz="1400" dirty="0"/>
                        <a:t>Program</a:t>
                      </a:r>
                    </a:p>
                  </a:txBody>
                  <a:tcPr/>
                </a:tc>
                <a:tc>
                  <a:txBody>
                    <a:bodyPr/>
                    <a:lstStyle/>
                    <a:p>
                      <a:r>
                        <a:rPr lang="en-US" sz="1400" dirty="0"/>
                        <a:t>Portfolio</a:t>
                      </a:r>
                    </a:p>
                  </a:txBody>
                  <a:tcPr/>
                </a:tc>
                <a:extLst>
                  <a:ext uri="{0D108BD9-81ED-4DB2-BD59-A6C34878D82A}">
                    <a16:rowId xmlns:a16="http://schemas.microsoft.com/office/drawing/2014/main" val="3206734785"/>
                  </a:ext>
                </a:extLst>
              </a:tr>
              <a:tr h="681278">
                <a:tc>
                  <a:txBody>
                    <a:bodyPr/>
                    <a:lstStyle/>
                    <a:p>
                      <a:r>
                        <a:rPr lang="en-US" sz="1400" dirty="0"/>
                        <a:t>Definition</a:t>
                      </a:r>
                    </a:p>
                  </a:txBody>
                  <a:tcPr/>
                </a:tc>
                <a:tc>
                  <a:txBody>
                    <a:bodyPr/>
                    <a:lstStyle/>
                    <a:p>
                      <a:r>
                        <a:rPr lang="en-US" sz="1400" dirty="0"/>
                        <a:t>Temporary endeavor- unique P/S/R</a:t>
                      </a:r>
                    </a:p>
                  </a:txBody>
                  <a:tcPr/>
                </a:tc>
                <a:tc>
                  <a:txBody>
                    <a:bodyPr/>
                    <a:lstStyle/>
                    <a:p>
                      <a:r>
                        <a:rPr lang="en-US" sz="1400" dirty="0"/>
                        <a:t>Group of related projects, sub-prog, prog-activities to obtain benefits </a:t>
                      </a:r>
                    </a:p>
                  </a:txBody>
                  <a:tcPr/>
                </a:tc>
                <a:tc>
                  <a:txBody>
                    <a:bodyPr/>
                    <a:lstStyle/>
                    <a:p>
                      <a:r>
                        <a:rPr lang="en-US" sz="1400" dirty="0"/>
                        <a:t>Collection of Project/Prog/Sub-Portfolio/Operation to achieve strategic objective</a:t>
                      </a:r>
                    </a:p>
                  </a:txBody>
                  <a:tcPr/>
                </a:tc>
                <a:extLst>
                  <a:ext uri="{0D108BD9-81ED-4DB2-BD59-A6C34878D82A}">
                    <a16:rowId xmlns:a16="http://schemas.microsoft.com/office/drawing/2014/main" val="2028745935"/>
                  </a:ext>
                </a:extLst>
              </a:tr>
              <a:tr h="681278">
                <a:tc>
                  <a:txBody>
                    <a:bodyPr/>
                    <a:lstStyle/>
                    <a:p>
                      <a:r>
                        <a:rPr lang="en-US" sz="1400" dirty="0"/>
                        <a:t>Scope</a:t>
                      </a:r>
                    </a:p>
                  </a:txBody>
                  <a:tcPr/>
                </a:tc>
                <a:tc>
                  <a:txBody>
                    <a:bodyPr/>
                    <a:lstStyle/>
                    <a:p>
                      <a:r>
                        <a:rPr lang="en-US" sz="1400" dirty="0"/>
                        <a:t>Defined objective. Scope progressive elaborate.</a:t>
                      </a:r>
                    </a:p>
                  </a:txBody>
                  <a:tcPr/>
                </a:tc>
                <a:tc>
                  <a:txBody>
                    <a:bodyPr/>
                    <a:lstStyle/>
                    <a:p>
                      <a:r>
                        <a:rPr lang="en-US" sz="1400" dirty="0"/>
                        <a:t>Output and outcome of program component produce benefits to the org.</a:t>
                      </a:r>
                    </a:p>
                  </a:txBody>
                  <a:tcPr/>
                </a:tc>
                <a:tc>
                  <a:txBody>
                    <a:bodyPr/>
                    <a:lstStyle/>
                    <a:p>
                      <a:r>
                        <a:rPr lang="en-US" sz="1400" dirty="0"/>
                        <a:t>Changes with the change of org strategic objective</a:t>
                      </a:r>
                    </a:p>
                  </a:txBody>
                  <a:tcPr/>
                </a:tc>
                <a:extLst>
                  <a:ext uri="{0D108BD9-81ED-4DB2-BD59-A6C34878D82A}">
                    <a16:rowId xmlns:a16="http://schemas.microsoft.com/office/drawing/2014/main" val="3534351376"/>
                  </a:ext>
                </a:extLst>
              </a:tr>
              <a:tr h="681278">
                <a:tc>
                  <a:txBody>
                    <a:bodyPr/>
                    <a:lstStyle/>
                    <a:p>
                      <a:r>
                        <a:rPr lang="en-US" sz="1400" dirty="0"/>
                        <a:t>Change</a:t>
                      </a:r>
                    </a:p>
                  </a:txBody>
                  <a:tcPr/>
                </a:tc>
                <a:tc>
                  <a:txBody>
                    <a:bodyPr/>
                    <a:lstStyle/>
                    <a:p>
                      <a:r>
                        <a:rPr lang="en-US" sz="1400" dirty="0"/>
                        <a:t>Manage change in output</a:t>
                      </a:r>
                    </a:p>
                  </a:txBody>
                  <a:tcPr/>
                </a:tc>
                <a:tc>
                  <a:txBody>
                    <a:bodyPr/>
                    <a:lstStyle/>
                    <a:p>
                      <a:r>
                        <a:rPr lang="en-US" sz="1400" dirty="0"/>
                        <a:t>Manage changes in benefits from prog components</a:t>
                      </a:r>
                    </a:p>
                  </a:txBody>
                  <a:tcPr/>
                </a:tc>
                <a:tc>
                  <a:txBody>
                    <a:bodyPr/>
                    <a:lstStyle/>
                    <a:p>
                      <a:r>
                        <a:rPr lang="en-US" sz="1400" dirty="0"/>
                        <a:t>Manage changes in external/internal environment and impact on strategy</a:t>
                      </a:r>
                    </a:p>
                  </a:txBody>
                  <a:tcPr/>
                </a:tc>
                <a:extLst>
                  <a:ext uri="{0D108BD9-81ED-4DB2-BD59-A6C34878D82A}">
                    <a16:rowId xmlns:a16="http://schemas.microsoft.com/office/drawing/2014/main" val="3475969093"/>
                  </a:ext>
                </a:extLst>
              </a:tr>
              <a:tr h="737466">
                <a:tc>
                  <a:txBody>
                    <a:bodyPr/>
                    <a:lstStyle/>
                    <a:p>
                      <a:r>
                        <a:rPr lang="en-US" sz="1400" dirty="0"/>
                        <a:t>Planning</a:t>
                      </a:r>
                    </a:p>
                  </a:txBody>
                  <a:tcPr/>
                </a:tc>
                <a:tc>
                  <a:txBody>
                    <a:bodyPr/>
                    <a:lstStyle/>
                    <a:p>
                      <a:r>
                        <a:rPr lang="en-US" sz="1400" dirty="0"/>
                        <a:t>Plan progressively with high level plan</a:t>
                      </a:r>
                    </a:p>
                  </a:txBody>
                  <a:tcPr/>
                </a:tc>
                <a:tc>
                  <a:txBody>
                    <a:bodyPr/>
                    <a:lstStyle/>
                    <a:p>
                      <a:r>
                        <a:rPr lang="en-US" sz="1400" dirty="0"/>
                        <a:t>High level to track inter-dependencies of prog components. Guide for </a:t>
                      </a:r>
                      <a:r>
                        <a:rPr lang="en-US" sz="1400" dirty="0" err="1"/>
                        <a:t>proj</a:t>
                      </a:r>
                      <a:r>
                        <a:rPr lang="en-US" sz="1400" dirty="0"/>
                        <a:t> planning</a:t>
                      </a:r>
                    </a:p>
                  </a:txBody>
                  <a:tcPr/>
                </a:tc>
                <a:tc>
                  <a:txBody>
                    <a:bodyPr/>
                    <a:lstStyle/>
                    <a:p>
                      <a:r>
                        <a:rPr lang="en-US" sz="1400" dirty="0"/>
                        <a:t>Process to aggregate portfolio from program and project</a:t>
                      </a:r>
                    </a:p>
                  </a:txBody>
                  <a:tcPr/>
                </a:tc>
                <a:extLst>
                  <a:ext uri="{0D108BD9-81ED-4DB2-BD59-A6C34878D82A}">
                    <a16:rowId xmlns:a16="http://schemas.microsoft.com/office/drawing/2014/main" val="787166691"/>
                  </a:ext>
                </a:extLst>
              </a:tr>
              <a:tr h="681278">
                <a:tc>
                  <a:txBody>
                    <a:bodyPr/>
                    <a:lstStyle/>
                    <a:p>
                      <a:r>
                        <a:rPr lang="en-US" sz="1400" dirty="0"/>
                        <a:t>Management</a:t>
                      </a:r>
                    </a:p>
                  </a:txBody>
                  <a:tcPr/>
                </a:tc>
                <a:tc>
                  <a:txBody>
                    <a:bodyPr/>
                    <a:lstStyle/>
                    <a:p>
                      <a:r>
                        <a:rPr lang="en-US" sz="1400" dirty="0"/>
                        <a:t>Project Team</a:t>
                      </a:r>
                    </a:p>
                  </a:txBody>
                  <a:tcPr/>
                </a:tc>
                <a:tc>
                  <a:txBody>
                    <a:bodyPr/>
                    <a:lstStyle/>
                    <a:p>
                      <a:r>
                        <a:rPr lang="en-US" sz="1400" dirty="0"/>
                        <a:t>Coordinating between project team to ensure program benefits</a:t>
                      </a:r>
                    </a:p>
                  </a:txBody>
                  <a:tcPr/>
                </a:tc>
                <a:tc>
                  <a:txBody>
                    <a:bodyPr/>
                    <a:lstStyle/>
                    <a:p>
                      <a:r>
                        <a:rPr lang="en-US" sz="1400" dirty="0"/>
                        <a:t>Portfolio staff which coordinate to aggregate results for portfolio</a:t>
                      </a:r>
                    </a:p>
                  </a:txBody>
                  <a:tcPr/>
                </a:tc>
                <a:extLst>
                  <a:ext uri="{0D108BD9-81ED-4DB2-BD59-A6C34878D82A}">
                    <a16:rowId xmlns:a16="http://schemas.microsoft.com/office/drawing/2014/main" val="2688527175"/>
                  </a:ext>
                </a:extLst>
              </a:tr>
              <a:tr h="737466">
                <a:tc>
                  <a:txBody>
                    <a:bodyPr/>
                    <a:lstStyle/>
                    <a:p>
                      <a:r>
                        <a:rPr lang="en-US" sz="1400" dirty="0"/>
                        <a:t>Monitoring</a:t>
                      </a:r>
                    </a:p>
                  </a:txBody>
                  <a:tcPr/>
                </a:tc>
                <a:tc>
                  <a:txBody>
                    <a:bodyPr/>
                    <a:lstStyle/>
                    <a:p>
                      <a:r>
                        <a:rPr lang="en-US" sz="1400" dirty="0"/>
                        <a:t>Monitor and Control the work which produce unique P/S/R</a:t>
                      </a:r>
                    </a:p>
                  </a:txBody>
                  <a:tcPr/>
                </a:tc>
                <a:tc>
                  <a:txBody>
                    <a:bodyPr/>
                    <a:lstStyle/>
                    <a:p>
                      <a:r>
                        <a:rPr lang="en-US" sz="1400" dirty="0"/>
                        <a:t>Monitor and Control the work which ensure program goal, objective, schedule, budget, benefits</a:t>
                      </a:r>
                    </a:p>
                  </a:txBody>
                  <a:tcPr/>
                </a:tc>
                <a:tc>
                  <a:txBody>
                    <a:bodyPr/>
                    <a:lstStyle/>
                    <a:p>
                      <a:r>
                        <a:rPr lang="en-US" sz="1400" dirty="0"/>
                        <a:t>Monitor and Control strategic change and resource allocation</a:t>
                      </a:r>
                    </a:p>
                  </a:txBody>
                  <a:tcPr/>
                </a:tc>
                <a:extLst>
                  <a:ext uri="{0D108BD9-81ED-4DB2-BD59-A6C34878D82A}">
                    <a16:rowId xmlns:a16="http://schemas.microsoft.com/office/drawing/2014/main" val="675062195"/>
                  </a:ext>
                </a:extLst>
              </a:tr>
              <a:tr h="681278">
                <a:tc>
                  <a:txBody>
                    <a:bodyPr/>
                    <a:lstStyle/>
                    <a:p>
                      <a:r>
                        <a:rPr lang="en-US" sz="1400" dirty="0"/>
                        <a:t>Success</a:t>
                      </a:r>
                    </a:p>
                  </a:txBody>
                  <a:tcPr/>
                </a:tc>
                <a:tc>
                  <a:txBody>
                    <a:bodyPr/>
                    <a:lstStyle/>
                    <a:p>
                      <a:r>
                        <a:rPr lang="en-US" sz="1400" dirty="0"/>
                        <a:t>Cost, Time, Quality, Customer Satisfaction</a:t>
                      </a:r>
                    </a:p>
                  </a:txBody>
                  <a:tcPr/>
                </a:tc>
                <a:tc>
                  <a:txBody>
                    <a:bodyPr/>
                    <a:lstStyle/>
                    <a:p>
                      <a:r>
                        <a:rPr lang="en-US" sz="1400" dirty="0"/>
                        <a:t>Ability to deliver intended benefits in efficient way</a:t>
                      </a:r>
                    </a:p>
                  </a:txBody>
                  <a:tcPr/>
                </a:tc>
                <a:tc>
                  <a:txBody>
                    <a:bodyPr/>
                    <a:lstStyle/>
                    <a:p>
                      <a:r>
                        <a:rPr lang="en-US" sz="1400" dirty="0"/>
                        <a:t>ROI</a:t>
                      </a:r>
                    </a:p>
                  </a:txBody>
                  <a:tcPr/>
                </a:tc>
                <a:extLst>
                  <a:ext uri="{0D108BD9-81ED-4DB2-BD59-A6C34878D82A}">
                    <a16:rowId xmlns:a16="http://schemas.microsoft.com/office/drawing/2014/main" val="1297074663"/>
                  </a:ext>
                </a:extLst>
              </a:tr>
            </a:tbl>
          </a:graphicData>
        </a:graphic>
      </p:graphicFrame>
    </p:spTree>
    <p:extLst>
      <p:ext uri="{BB962C8B-B14F-4D97-AF65-F5344CB8AC3E}">
        <p14:creationId xmlns:p14="http://schemas.microsoft.com/office/powerpoint/2010/main" val="176872884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2"/>
          <p:cNvSpPr>
            <a:spLocks noGrp="1"/>
          </p:cNvSpPr>
          <p:nvPr>
            <p:ph type="title"/>
          </p:nvPr>
        </p:nvSpPr>
        <p:spPr>
          <a:xfrm>
            <a:off x="0" y="0"/>
            <a:ext cx="9144000" cy="838200"/>
          </a:xfrm>
        </p:spPr>
        <p:txBody>
          <a:bodyPr/>
          <a:lstStyle/>
          <a:p>
            <a:r>
              <a:rPr lang="en-US" altLang="en-US" dirty="0"/>
              <a:t>30</a:t>
            </a:r>
            <a:r>
              <a:rPr altLang="en-US" dirty="0"/>
              <a:t>. Develop Team</a:t>
            </a:r>
          </a:p>
        </p:txBody>
      </p:sp>
      <p:sp>
        <p:nvSpPr>
          <p:cNvPr id="487427" name="Content Placeholder 3"/>
          <p:cNvSpPr>
            <a:spLocks noGrp="1"/>
          </p:cNvSpPr>
          <p:nvPr>
            <p:ph idx="1"/>
          </p:nvPr>
        </p:nvSpPr>
        <p:spPr/>
        <p:txBody>
          <a:bodyPr/>
          <a:lstStyle/>
          <a:p>
            <a:pPr marL="0" indent="0" algn="just">
              <a:buNone/>
            </a:pPr>
            <a:r>
              <a:rPr lang="en-IN" altLang="en-US" dirty="0"/>
              <a:t>Process of improving competencies, team interaction, and the overall team environment to enhance project performance.</a:t>
            </a:r>
          </a:p>
          <a:p>
            <a:pPr marL="0" indent="0" algn="just">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7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281DB9-758F-49C0-AD5F-9084434CF3A6}" type="slidenum">
              <a:rPr lang="en-US" altLang="en-US" sz="1200" smtClean="0">
                <a:solidFill>
                  <a:srgbClr val="898989"/>
                </a:solidFill>
              </a:rPr>
              <a:pPr>
                <a:spcBef>
                  <a:spcPct val="0"/>
                </a:spcBef>
                <a:buFontTx/>
                <a:buNone/>
              </a:pPr>
              <a:t>260</a:t>
            </a:fld>
            <a:endParaRPr lang="en-US" altLang="en-US" sz="1200">
              <a:solidFill>
                <a:srgbClr val="898989"/>
              </a:solidFill>
            </a:endParaRPr>
          </a:p>
        </p:txBody>
      </p:sp>
    </p:spTree>
    <p:extLst>
      <p:ext uri="{BB962C8B-B14F-4D97-AF65-F5344CB8AC3E}">
        <p14:creationId xmlns:p14="http://schemas.microsoft.com/office/powerpoint/2010/main" val="375915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6" name="Text Placeholder 5"/>
          <p:cNvSpPr>
            <a:spLocks noGrp="1"/>
          </p:cNvSpPr>
          <p:nvPr>
            <p:ph type="body" sz="quarter" idx="13"/>
          </p:nvPr>
        </p:nvSpPr>
        <p:spPr/>
        <p:txBody>
          <a:bodyPr/>
          <a:lstStyle/>
          <a:p>
            <a:r>
              <a:rPr lang="en-US" sz="1600" dirty="0"/>
              <a:t>.1 Colocation</a:t>
            </a:r>
          </a:p>
          <a:p>
            <a:r>
              <a:rPr lang="en-US" sz="1600" dirty="0"/>
              <a:t>.2 Virtual teams</a:t>
            </a:r>
          </a:p>
          <a:p>
            <a:r>
              <a:rPr lang="en-US" sz="1600" dirty="0"/>
              <a:t>.3 Communication 	technology</a:t>
            </a:r>
          </a:p>
          <a:p>
            <a:r>
              <a:rPr lang="en-US" sz="16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600" dirty="0"/>
              <a:t>.5 Recognition and 	rewards</a:t>
            </a:r>
          </a:p>
          <a:p>
            <a:r>
              <a:rPr lang="en-US" sz="1600" dirty="0"/>
              <a:t>.6 Training</a:t>
            </a:r>
          </a:p>
          <a:p>
            <a:r>
              <a:rPr lang="en-US" sz="1600" dirty="0"/>
              <a:t>.7 Individual and team 	</a:t>
            </a:r>
            <a:r>
              <a:rPr lang="en-US" sz="1800" dirty="0"/>
              <a:t>assessments</a:t>
            </a:r>
          </a:p>
          <a:p>
            <a:r>
              <a:rPr lang="en-US" sz="1600" dirty="0"/>
              <a:t>.8 Meetings</a:t>
            </a:r>
            <a:endParaRPr lang="en-US" altLang="en-US" sz="1600" dirty="0"/>
          </a:p>
        </p:txBody>
      </p:sp>
      <p:sp>
        <p:nvSpPr>
          <p:cNvPr id="93186" name="Title 3"/>
          <p:cNvSpPr>
            <a:spLocks noGrp="1"/>
          </p:cNvSpPr>
          <p:nvPr>
            <p:ph type="title"/>
          </p:nvPr>
        </p:nvSpPr>
        <p:spPr/>
        <p:txBody>
          <a:bodyPr>
            <a:normAutofit/>
          </a:bodyPr>
          <a:lstStyle/>
          <a:p>
            <a:pPr>
              <a:defRPr/>
            </a:pPr>
            <a:r>
              <a:rPr dirty="0"/>
              <a:t>Develop Team</a:t>
            </a:r>
          </a:p>
        </p:txBody>
      </p:sp>
      <p:sp>
        <p:nvSpPr>
          <p:cNvPr id="489475" name="Content Placeholder 4"/>
          <p:cNvSpPr>
            <a:spLocks noGrp="1"/>
          </p:cNvSpPr>
          <p:nvPr>
            <p:ph sz="quarter" idx="12"/>
          </p:nvPr>
        </p:nvSpPr>
        <p:spPr/>
        <p:txBody>
          <a:bodyPr/>
          <a:lstStyle/>
          <a:p>
            <a:r>
              <a:rPr lang="en-US" dirty="0"/>
              <a:t>.1 Project management 	plan</a:t>
            </a:r>
          </a:p>
          <a:p>
            <a:pPr lvl="1"/>
            <a:r>
              <a:rPr lang="en-US" dirty="0"/>
              <a:t>• Resource management 	plan</a:t>
            </a:r>
          </a:p>
          <a:p>
            <a:r>
              <a:rPr lang="en-US" dirty="0"/>
              <a:t>.2 Project documents</a:t>
            </a:r>
          </a:p>
          <a:p>
            <a:pPr lvl="1"/>
            <a:r>
              <a:rPr lang="en-US" dirty="0"/>
              <a:t>• Lessons learned 	register</a:t>
            </a:r>
          </a:p>
          <a:p>
            <a:pPr lvl="1"/>
            <a:r>
              <a:rPr lang="en-US" dirty="0"/>
              <a:t>• Project schedule</a:t>
            </a:r>
          </a:p>
          <a:p>
            <a:pPr lvl="1"/>
            <a:r>
              <a:rPr lang="en-US" dirty="0"/>
              <a:t>• Project team 	assignments</a:t>
            </a:r>
          </a:p>
          <a:p>
            <a:pPr lvl="1"/>
            <a:r>
              <a:rPr lang="en-US" dirty="0"/>
              <a:t>• Resource calendars</a:t>
            </a:r>
          </a:p>
          <a:p>
            <a:pPr lvl="1"/>
            <a:r>
              <a:rPr lang="en-US" dirty="0"/>
              <a:t>• Team charter</a:t>
            </a:r>
          </a:p>
          <a:p>
            <a:r>
              <a:rPr lang="en-US" dirty="0"/>
              <a:t>.3 EEFs</a:t>
            </a:r>
          </a:p>
          <a:p>
            <a:r>
              <a:rPr lang="en-US" dirty="0"/>
              <a:t>.4 OPAs</a:t>
            </a:r>
            <a:endParaRPr lang="en-US" altLang="en-US" dirty="0"/>
          </a:p>
        </p:txBody>
      </p:sp>
      <p:sp>
        <p:nvSpPr>
          <p:cNvPr id="489477" name="Text Placeholder 6"/>
          <p:cNvSpPr>
            <a:spLocks noGrp="1"/>
          </p:cNvSpPr>
          <p:nvPr>
            <p:ph type="body" sz="quarter" idx="14"/>
          </p:nvPr>
        </p:nvSpPr>
        <p:spPr>
          <a:xfrm>
            <a:off x="6248400" y="1211262"/>
            <a:ext cx="2743199" cy="5194502"/>
          </a:xfrm>
        </p:spPr>
        <p:txBody>
          <a:bodyPr/>
          <a:lstStyle/>
          <a:p>
            <a:r>
              <a:rPr lang="en-US" sz="1800" dirty="0"/>
              <a:t>1. Team performance 	assessments</a:t>
            </a:r>
          </a:p>
          <a:p>
            <a:r>
              <a:rPr lang="en-US" sz="1800" dirty="0"/>
              <a:t>.2 Change requests</a:t>
            </a:r>
          </a:p>
          <a:p>
            <a:r>
              <a:rPr lang="en-US" sz="1800" dirty="0"/>
              <a:t>.3 PMP updates</a:t>
            </a:r>
          </a:p>
          <a:p>
            <a:pPr lvl="1"/>
            <a:r>
              <a:rPr lang="en-US" sz="1600" dirty="0"/>
              <a:t>• Resource management 	plan</a:t>
            </a:r>
          </a:p>
          <a:p>
            <a:r>
              <a:rPr lang="en-US" sz="1800" dirty="0"/>
              <a:t>.4 Project documents 	updates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Resource calendars</a:t>
            </a:r>
          </a:p>
          <a:p>
            <a:pPr lvl="1"/>
            <a:r>
              <a:rPr lang="en-US" sz="1600" dirty="0"/>
              <a:t>• Team charter</a:t>
            </a:r>
          </a:p>
          <a:p>
            <a:r>
              <a:rPr lang="en-US" sz="1800" dirty="0"/>
              <a:t>.5 EEFs updates</a:t>
            </a:r>
          </a:p>
          <a:p>
            <a:r>
              <a:rPr lang="en-US" sz="1800" dirty="0"/>
              <a:t>.6 OPAs updates</a:t>
            </a:r>
            <a:endParaRPr lang="en-US" altLang="en-US" sz="18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94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C15BC7-203F-4D04-98B5-2AE2870F44F9}" type="slidenum">
              <a:rPr lang="en-US" altLang="en-US" sz="1200" smtClean="0">
                <a:solidFill>
                  <a:srgbClr val="898989"/>
                </a:solidFill>
              </a:rPr>
              <a:pPr>
                <a:spcBef>
                  <a:spcPct val="0"/>
                </a:spcBef>
                <a:buFontTx/>
                <a:buNone/>
              </a:pPr>
              <a:t>261</a:t>
            </a:fld>
            <a:endParaRPr lang="en-US" altLang="en-US" sz="1200">
              <a:solidFill>
                <a:srgbClr val="898989"/>
              </a:solidFill>
            </a:endParaRPr>
          </a:p>
        </p:txBody>
      </p:sp>
    </p:spTree>
    <p:extLst>
      <p:ext uri="{BB962C8B-B14F-4D97-AF65-F5344CB8AC3E}">
        <p14:creationId xmlns:p14="http://schemas.microsoft.com/office/powerpoint/2010/main" val="5533010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7"/>
          <p:cNvSpPr>
            <a:spLocks noGrp="1"/>
          </p:cNvSpPr>
          <p:nvPr>
            <p:ph type="title"/>
          </p:nvPr>
        </p:nvSpPr>
        <p:spPr/>
        <p:txBody>
          <a:bodyPr/>
          <a:lstStyle/>
          <a:p>
            <a:r>
              <a:rPr altLang="en-US"/>
              <a:t>Team Performance Assessment..</a:t>
            </a:r>
          </a:p>
        </p:txBody>
      </p:sp>
      <p:sp>
        <p:nvSpPr>
          <p:cNvPr id="491523" name="Content Placeholder 8"/>
          <p:cNvSpPr>
            <a:spLocks noGrp="1"/>
          </p:cNvSpPr>
          <p:nvPr>
            <p:ph idx="1"/>
          </p:nvPr>
        </p:nvSpPr>
        <p:spPr>
          <a:xfrm>
            <a:off x="457200" y="990600"/>
            <a:ext cx="8229600" cy="5105400"/>
          </a:xfrm>
        </p:spPr>
        <p:txBody>
          <a:bodyPr/>
          <a:lstStyle/>
          <a:p>
            <a:r>
              <a:rPr lang="en-US" altLang="en-US"/>
              <a:t>Skills acquired which increased productivity</a:t>
            </a:r>
          </a:p>
          <a:p>
            <a:r>
              <a:rPr lang="en-US" altLang="en-US"/>
              <a:t>Reduced turnover rate</a:t>
            </a:r>
          </a:p>
          <a:p>
            <a:r>
              <a:rPr lang="en-US" altLang="en-US"/>
              <a:t>Perform better within team</a:t>
            </a:r>
          </a:p>
          <a:p>
            <a:r>
              <a:rPr lang="en-US" altLang="en-US"/>
              <a:t>Increased cohesiveness- sharing info/ openness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A9EA80-C546-40BB-912A-8C644CC0710B}" type="slidenum">
              <a:rPr lang="en-US" altLang="en-US" sz="1200" smtClean="0">
                <a:solidFill>
                  <a:srgbClr val="898989"/>
                </a:solidFill>
              </a:rPr>
              <a:pPr>
                <a:spcBef>
                  <a:spcPct val="0"/>
                </a:spcBef>
                <a:buFontTx/>
                <a:buNone/>
              </a:pPr>
              <a:t>262</a:t>
            </a:fld>
            <a:endParaRPr lang="en-US" altLang="en-US" sz="1200">
              <a:solidFill>
                <a:srgbClr val="898989"/>
              </a:solidFill>
            </a:endParaRPr>
          </a:p>
        </p:txBody>
      </p:sp>
    </p:spTree>
    <p:extLst>
      <p:ext uri="{BB962C8B-B14F-4D97-AF65-F5344CB8AC3E}">
        <p14:creationId xmlns:p14="http://schemas.microsoft.com/office/powerpoint/2010/main" val="28590279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917575"/>
            <a:ext cx="8402638"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1"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35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04E004-78E0-42A8-B731-958D41285B9A}" type="slidenum">
              <a:rPr lang="en-US" altLang="en-US" sz="1200" smtClean="0">
                <a:solidFill>
                  <a:srgbClr val="898989"/>
                </a:solidFill>
              </a:rPr>
              <a:pPr>
                <a:spcBef>
                  <a:spcPct val="0"/>
                </a:spcBef>
                <a:buFontTx/>
                <a:buNone/>
              </a:pPr>
              <a:t>263</a:t>
            </a:fld>
            <a:endParaRPr lang="en-US" altLang="en-US" sz="1200">
              <a:solidFill>
                <a:srgbClr val="898989"/>
              </a:solidFill>
            </a:endParaRPr>
          </a:p>
        </p:txBody>
      </p:sp>
    </p:spTree>
    <p:extLst>
      <p:ext uri="{BB962C8B-B14F-4D97-AF65-F5344CB8AC3E}">
        <p14:creationId xmlns:p14="http://schemas.microsoft.com/office/powerpoint/2010/main" val="29691662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1</a:t>
            </a:r>
            <a:r>
              <a:rPr altLang="en-US" dirty="0"/>
              <a:t>. Manage Team</a:t>
            </a:r>
          </a:p>
        </p:txBody>
      </p:sp>
      <p:sp>
        <p:nvSpPr>
          <p:cNvPr id="495619" name="Content Placeholder 3"/>
          <p:cNvSpPr>
            <a:spLocks noGrp="1"/>
          </p:cNvSpPr>
          <p:nvPr>
            <p:ph idx="1"/>
          </p:nvPr>
        </p:nvSpPr>
        <p:spPr/>
        <p:txBody>
          <a:bodyPr/>
          <a:lstStyle/>
          <a:p>
            <a:pPr marL="0" indent="0">
              <a:buNone/>
            </a:pPr>
            <a:r>
              <a:rPr lang="en-IN" altLang="en-US" dirty="0"/>
              <a:t>Tracking team member performance, providing feedback, resolving issues and managing changes to optimize project performance.</a:t>
            </a:r>
          </a:p>
          <a:p>
            <a:pPr marL="0" indent="0">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264</a:t>
            </a:fld>
            <a:endParaRPr lang="en-US" altLang="en-US" sz="1200">
              <a:solidFill>
                <a:srgbClr val="898989"/>
              </a:solidFill>
            </a:endParaRPr>
          </a:p>
        </p:txBody>
      </p:sp>
    </p:spTree>
    <p:extLst>
      <p:ext uri="{BB962C8B-B14F-4D97-AF65-F5344CB8AC3E}">
        <p14:creationId xmlns:p14="http://schemas.microsoft.com/office/powerpoint/2010/main" val="141179208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Interpersonal and 	team skills</a:t>
            </a:r>
          </a:p>
          <a:p>
            <a:pPr lvl="1"/>
            <a:r>
              <a:rPr lang="en-US" dirty="0"/>
              <a:t>• Conflict 	management</a:t>
            </a:r>
          </a:p>
          <a:p>
            <a:pPr lvl="1"/>
            <a:r>
              <a:rPr lang="en-US" dirty="0"/>
              <a:t>• Decision making</a:t>
            </a:r>
          </a:p>
          <a:p>
            <a:pPr lvl="1"/>
            <a:r>
              <a:rPr lang="en-US" dirty="0"/>
              <a:t>• Emotional 	intelligence</a:t>
            </a:r>
          </a:p>
          <a:p>
            <a:pPr lvl="1"/>
            <a:r>
              <a:rPr lang="en-US" dirty="0"/>
              <a:t>• Influencing</a:t>
            </a:r>
          </a:p>
          <a:p>
            <a:pPr lvl="1"/>
            <a:r>
              <a:rPr lang="en-US" dirty="0"/>
              <a:t>• Leadership</a:t>
            </a:r>
          </a:p>
          <a:p>
            <a:r>
              <a:rPr lang="en-US" dirty="0"/>
              <a:t>.2 PMIS</a:t>
            </a:r>
            <a:endParaRPr lang="en-US" altLang="en-US" dirty="0"/>
          </a:p>
        </p:txBody>
      </p:sp>
      <p:sp>
        <p:nvSpPr>
          <p:cNvPr id="97282" name="Title 3"/>
          <p:cNvSpPr>
            <a:spLocks noGrp="1"/>
          </p:cNvSpPr>
          <p:nvPr>
            <p:ph type="title"/>
          </p:nvPr>
        </p:nvSpPr>
        <p:spPr/>
        <p:txBody>
          <a:bodyPr>
            <a:normAutofit/>
          </a:bodyPr>
          <a:lstStyle/>
          <a:p>
            <a:pPr>
              <a:defRPr/>
            </a:pPr>
            <a:r>
              <a:rPr dirty="0"/>
              <a:t>Manage Team</a:t>
            </a:r>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team assignments</a:t>
            </a:r>
          </a:p>
          <a:p>
            <a:pPr lvl="1"/>
            <a:r>
              <a:rPr lang="en-US" sz="1600" dirty="0"/>
              <a:t>• Team charter</a:t>
            </a:r>
          </a:p>
          <a:p>
            <a:r>
              <a:rPr lang="en-US" sz="1800" dirty="0"/>
              <a:t>.3 Work performance 	reports</a:t>
            </a:r>
          </a:p>
          <a:p>
            <a:r>
              <a:rPr lang="en-US" sz="1800" dirty="0"/>
              <a:t>.4 Team performance 	</a:t>
            </a:r>
            <a:r>
              <a:rPr lang="en-US" dirty="0"/>
              <a:t>assessments</a:t>
            </a:r>
          </a:p>
          <a:p>
            <a:r>
              <a:rPr lang="en-US" sz="1800" dirty="0"/>
              <a:t>.5 EEFs</a:t>
            </a:r>
          </a:p>
          <a:p>
            <a:r>
              <a:rPr lang="en-US" sz="1800" dirty="0"/>
              <a:t>.6 OPAs</a:t>
            </a:r>
            <a:endParaRPr lang="en-US" altLang="en-US" sz="1800" dirty="0"/>
          </a:p>
        </p:txBody>
      </p:sp>
      <p:sp>
        <p:nvSpPr>
          <p:cNvPr id="497669"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Resource 	management plan</a:t>
            </a:r>
          </a:p>
          <a:p>
            <a:pPr lvl="1"/>
            <a:r>
              <a:rPr lang="en-US" dirty="0"/>
              <a:t>• Schedule baseline</a:t>
            </a:r>
          </a:p>
          <a:p>
            <a:pPr lvl="1"/>
            <a:r>
              <a:rPr lang="en-US" dirty="0"/>
              <a:t>• Cost baseline</a:t>
            </a:r>
          </a:p>
          <a:p>
            <a:r>
              <a:rPr lang="en-US" dirty="0"/>
              <a:t>.3 Project documents 	updates</a:t>
            </a:r>
          </a:p>
          <a:p>
            <a:pPr lvl="1"/>
            <a:r>
              <a:rPr lang="en-US" dirty="0"/>
              <a:t>• Issue log</a:t>
            </a:r>
          </a:p>
          <a:p>
            <a:pPr lvl="1"/>
            <a:r>
              <a:rPr lang="en-US" dirty="0"/>
              <a:t>• Lessons learned 	register</a:t>
            </a:r>
          </a:p>
          <a:p>
            <a:pPr lvl="1"/>
            <a:r>
              <a:rPr lang="en-US" dirty="0"/>
              <a:t>• Project team 	assignments</a:t>
            </a:r>
          </a:p>
          <a:p>
            <a:r>
              <a:rPr lang="en-US" dirty="0"/>
              <a:t>.4 EEFs updates</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265</a:t>
            </a:fld>
            <a:endParaRPr lang="en-US" altLang="en-US" sz="1200">
              <a:solidFill>
                <a:srgbClr val="898989"/>
              </a:solidFill>
            </a:endParaRPr>
          </a:p>
        </p:txBody>
      </p:sp>
    </p:spTree>
    <p:extLst>
      <p:ext uri="{BB962C8B-B14F-4D97-AF65-F5344CB8AC3E}">
        <p14:creationId xmlns:p14="http://schemas.microsoft.com/office/powerpoint/2010/main" val="221933780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fontScale="90000"/>
          </a:bodyPr>
          <a:lstStyle/>
          <a:p>
            <a:pPr>
              <a:defRPr/>
            </a:pPr>
            <a:r>
              <a:rPr altLang="en-US" sz="4800" b="1"/>
              <a:t>Types of Power</a:t>
            </a:r>
          </a:p>
        </p:txBody>
      </p:sp>
      <p:sp>
        <p:nvSpPr>
          <p:cNvPr id="5" name="Content Placeholder 4"/>
          <p:cNvSpPr>
            <a:spLocks noGrp="1"/>
          </p:cNvSpPr>
          <p:nvPr>
            <p:ph idx="1"/>
          </p:nvPr>
        </p:nvSpPr>
        <p:spPr>
          <a:xfrm>
            <a:off x="457200" y="990600"/>
            <a:ext cx="8305800" cy="5135563"/>
          </a:xfrm>
        </p:spPr>
        <p:txBody>
          <a:bodyPr>
            <a:normAutofit lnSpcReduction="10000"/>
          </a:bodyPr>
          <a:lstStyle/>
          <a:p>
            <a:pPr marL="914400" lvl="1" indent="-457200">
              <a:lnSpc>
                <a:spcPct val="150000"/>
              </a:lnSpc>
              <a:spcBef>
                <a:spcPct val="50000"/>
              </a:spcBef>
              <a:buFont typeface="Wingdings" pitchFamily="2" charset="2"/>
              <a:buChar char="ü"/>
              <a:defRPr/>
            </a:pPr>
            <a:r>
              <a:rPr lang="en-US" sz="2200" dirty="0">
                <a:latin typeface="Kabel Bk BT" pitchFamily="34" charset="0"/>
              </a:rPr>
              <a:t>Formal – positional, granted by organizational/upper mgmt</a:t>
            </a:r>
          </a:p>
          <a:p>
            <a:pPr marL="914400" lvl="1" indent="-457200">
              <a:lnSpc>
                <a:spcPct val="150000"/>
              </a:lnSpc>
              <a:spcBef>
                <a:spcPct val="50000"/>
              </a:spcBef>
              <a:buFont typeface="Wingdings" pitchFamily="2" charset="2"/>
              <a:buChar char="ü"/>
              <a:defRPr/>
            </a:pPr>
            <a:r>
              <a:rPr lang="en-US" sz="2200" dirty="0">
                <a:latin typeface="Kabel Bk BT" pitchFamily="34" charset="0"/>
              </a:rPr>
              <a:t>Expert – power earned through a recognized level of knowledge or skill in a specific area</a:t>
            </a:r>
          </a:p>
          <a:p>
            <a:pPr marL="914400" lvl="1" indent="-457200">
              <a:lnSpc>
                <a:spcPct val="150000"/>
              </a:lnSpc>
              <a:spcBef>
                <a:spcPct val="50000"/>
              </a:spcBef>
              <a:buFont typeface="Wingdings" pitchFamily="2" charset="2"/>
              <a:buChar char="ü"/>
              <a:defRPr/>
            </a:pPr>
            <a:r>
              <a:rPr lang="en-US" sz="2200" dirty="0">
                <a:latin typeface="Kabel Bk BT" pitchFamily="34" charset="0"/>
              </a:rPr>
              <a:t>Reward – the power to give a positive consequences, like promotions, salary rise etc.</a:t>
            </a:r>
          </a:p>
          <a:p>
            <a:pPr marL="914400" lvl="1" indent="-457200">
              <a:lnSpc>
                <a:spcPct val="150000"/>
              </a:lnSpc>
              <a:spcBef>
                <a:spcPct val="50000"/>
              </a:spcBef>
              <a:buFont typeface="Wingdings" pitchFamily="2" charset="2"/>
              <a:buChar char="ü"/>
              <a:defRPr/>
            </a:pPr>
            <a:r>
              <a:rPr lang="en-US" sz="2200" dirty="0">
                <a:latin typeface="Kabel Bk BT" pitchFamily="34" charset="0"/>
              </a:rPr>
              <a:t>Penalty – the power to provide negative consequences, like suspension, termination, reprimands</a:t>
            </a:r>
          </a:p>
          <a:p>
            <a:pPr marL="914400" lvl="1" indent="-457200">
              <a:lnSpc>
                <a:spcPct val="150000"/>
              </a:lnSpc>
              <a:spcBef>
                <a:spcPct val="50000"/>
              </a:spcBef>
              <a:buFont typeface="Wingdings" pitchFamily="2" charset="2"/>
              <a:buChar char="ü"/>
              <a:defRPr/>
            </a:pPr>
            <a:r>
              <a:rPr lang="en-US" sz="2200" dirty="0">
                <a:latin typeface="Kabel Bk BT" pitchFamily="34" charset="0"/>
              </a:rPr>
              <a:t>Referent – power gained when team members admire, and willingly follow an individual as a role model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9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89F5DD-E97C-436C-AEBF-641441A21758}" type="slidenum">
              <a:rPr lang="en-US" altLang="en-US" sz="1200" smtClean="0">
                <a:solidFill>
                  <a:srgbClr val="898989"/>
                </a:solidFill>
              </a:rPr>
              <a:pPr>
                <a:spcBef>
                  <a:spcPct val="0"/>
                </a:spcBef>
                <a:buFontTx/>
                <a:buNone/>
              </a:pPr>
              <a:t>266</a:t>
            </a:fld>
            <a:endParaRPr lang="en-US" altLang="en-US" sz="1200">
              <a:solidFill>
                <a:srgbClr val="898989"/>
              </a:solidFill>
            </a:endParaRPr>
          </a:p>
        </p:txBody>
      </p:sp>
    </p:spTree>
    <p:extLst>
      <p:ext uri="{BB962C8B-B14F-4D97-AF65-F5344CB8AC3E}">
        <p14:creationId xmlns:p14="http://schemas.microsoft.com/office/powerpoint/2010/main" val="2510638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pPr>
              <a:defRPr/>
            </a:pPr>
            <a:r>
              <a:rPr altLang="en-US" sz="4800" b="1"/>
              <a:t>Team Development / </a:t>
            </a:r>
            <a:r>
              <a:rPr altLang="en-US" sz="4800" b="1" err="1"/>
              <a:t>Tuckman</a:t>
            </a:r>
            <a:r>
              <a:rPr altLang="en-US" sz="4800" b="1"/>
              <a:t> Model</a:t>
            </a:r>
          </a:p>
        </p:txBody>
      </p:sp>
      <p:sp>
        <p:nvSpPr>
          <p:cNvPr id="7" name="Content Placeholder 6"/>
          <p:cNvSpPr>
            <a:spLocks noGrp="1"/>
          </p:cNvSpPr>
          <p:nvPr>
            <p:ph idx="1"/>
          </p:nvPr>
        </p:nvSpPr>
        <p:spPr>
          <a:xfrm>
            <a:off x="457200" y="990600"/>
            <a:ext cx="8229600" cy="5105400"/>
          </a:xfrm>
        </p:spPr>
        <p:txBody>
          <a:bodyPr/>
          <a:lstStyle/>
          <a:p>
            <a:pPr marL="342900" lvl="1" indent="-342900" algn="ctr">
              <a:buFont typeface="Wingdings" pitchFamily="2" charset="2"/>
              <a:buChar char="ü"/>
              <a:defRPr/>
            </a:pPr>
            <a:r>
              <a:rPr lang="en-US" b="1" u="sng" dirty="0">
                <a:latin typeface="Kabel Bk BT" pitchFamily="34" charset="0"/>
              </a:rPr>
              <a:t>Five Stages of Team development</a:t>
            </a:r>
          </a:p>
          <a:p>
            <a:pPr algn="ctr">
              <a:buFont typeface="Wingdings" pitchFamily="2" charset="2"/>
              <a:buChar char="ü"/>
              <a:defRPr/>
            </a:pPr>
            <a:endParaRPr lang="en-US" dirty="0"/>
          </a:p>
          <a:p>
            <a:pPr marL="914400" lvl="1" indent="-457200">
              <a:spcBef>
                <a:spcPct val="50000"/>
              </a:spcBef>
              <a:buFont typeface="Wingdings" pitchFamily="2" charset="2"/>
              <a:buChar char="ü"/>
              <a:defRPr/>
            </a:pPr>
            <a:r>
              <a:rPr lang="en-US" sz="2000" b="1" dirty="0">
                <a:latin typeface="Kabel Bk BT" pitchFamily="34" charset="0"/>
              </a:rPr>
              <a:t>Forming</a:t>
            </a:r>
            <a:r>
              <a:rPr lang="en-US" sz="2000" dirty="0">
                <a:latin typeface="Kabel Bk BT" pitchFamily="34" charset="0"/>
              </a:rPr>
              <a:t> – Members of the group get to know each other and try to set up some ground rules about behavior</a:t>
            </a:r>
          </a:p>
          <a:p>
            <a:pPr marL="914400" lvl="1" indent="-457200">
              <a:spcBef>
                <a:spcPct val="50000"/>
              </a:spcBef>
              <a:buFont typeface="Wingdings" pitchFamily="2" charset="2"/>
              <a:buChar char="ü"/>
              <a:defRPr/>
            </a:pPr>
            <a:r>
              <a:rPr lang="en-US" sz="2000" b="1" dirty="0">
                <a:latin typeface="Kabel Bk BT" pitchFamily="34" charset="0"/>
              </a:rPr>
              <a:t>Storming</a:t>
            </a:r>
            <a:r>
              <a:rPr lang="en-US" sz="2000" dirty="0">
                <a:latin typeface="Kabel Bk BT" pitchFamily="34" charset="0"/>
              </a:rPr>
              <a:t> – Conflicts arise as various members of the group try to exert leadership and the methods of operation are being established</a:t>
            </a:r>
          </a:p>
          <a:p>
            <a:pPr marL="914400" lvl="1" indent="-457200">
              <a:spcBef>
                <a:spcPct val="50000"/>
              </a:spcBef>
              <a:buFont typeface="Wingdings" pitchFamily="2" charset="2"/>
              <a:buChar char="ü"/>
              <a:defRPr/>
            </a:pPr>
            <a:r>
              <a:rPr lang="en-US" sz="2000" b="1" dirty="0" err="1">
                <a:latin typeface="Kabel Bk BT" pitchFamily="34" charset="0"/>
              </a:rPr>
              <a:t>Norming</a:t>
            </a:r>
            <a:r>
              <a:rPr lang="en-US" sz="2000" dirty="0">
                <a:latin typeface="Kabel Bk BT" pitchFamily="34" charset="0"/>
              </a:rPr>
              <a:t> – Conflicts are largely settled and a feeling of group identity emerges</a:t>
            </a:r>
          </a:p>
          <a:p>
            <a:pPr marL="914400" lvl="1" indent="-457200">
              <a:spcBef>
                <a:spcPct val="50000"/>
              </a:spcBef>
              <a:buFont typeface="Wingdings" pitchFamily="2" charset="2"/>
              <a:buChar char="ü"/>
              <a:defRPr/>
            </a:pPr>
            <a:r>
              <a:rPr lang="en-US" sz="2000" b="1" dirty="0">
                <a:latin typeface="Kabel Bk BT" pitchFamily="34" charset="0"/>
              </a:rPr>
              <a:t>Performing</a:t>
            </a:r>
            <a:r>
              <a:rPr lang="en-US" sz="2000" dirty="0">
                <a:latin typeface="Kabel Bk BT" pitchFamily="34" charset="0"/>
              </a:rPr>
              <a:t> – Emphasis now is the task at hand</a:t>
            </a:r>
          </a:p>
          <a:p>
            <a:pPr marL="914400" lvl="1" indent="-457200">
              <a:spcBef>
                <a:spcPct val="50000"/>
              </a:spcBef>
              <a:buFont typeface="Wingdings" pitchFamily="2" charset="2"/>
              <a:buChar char="ü"/>
              <a:defRPr/>
            </a:pPr>
            <a:r>
              <a:rPr lang="en-US" sz="2000" b="1" dirty="0">
                <a:latin typeface="Kabel Bk BT" pitchFamily="34" charset="0"/>
              </a:rPr>
              <a:t>Adjourning</a:t>
            </a:r>
            <a:r>
              <a:rPr lang="en-US" sz="2000" dirty="0">
                <a:latin typeface="Kabel Bk BT" pitchFamily="34" charset="0"/>
              </a:rPr>
              <a:t> – The group disbands</a:t>
            </a:r>
          </a:p>
          <a:p>
            <a:pPr marL="914400" lvl="1" indent="-457200" algn="ctr">
              <a:spcBef>
                <a:spcPct val="50000"/>
              </a:spcBef>
              <a:buFont typeface="Arial" panose="020B0604020202020204" pitchFamily="34" charset="0"/>
              <a:buNone/>
              <a:defRPr/>
            </a:pPr>
            <a:r>
              <a:rPr lang="en-US" sz="2000" b="1" dirty="0">
                <a:latin typeface="Kabel Bk BT" pitchFamily="34" charset="0"/>
              </a:rPr>
              <a:t>Sequence is followed for each individual/group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1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1A47A-D565-49F0-8753-2B9E72FF4664}" type="slidenum">
              <a:rPr lang="en-US" altLang="en-US" sz="1200" smtClean="0">
                <a:solidFill>
                  <a:srgbClr val="898989"/>
                </a:solidFill>
              </a:rPr>
              <a:pPr>
                <a:spcBef>
                  <a:spcPct val="0"/>
                </a:spcBef>
                <a:buFontTx/>
                <a:buNone/>
              </a:pPr>
              <a:t>267</a:t>
            </a:fld>
            <a:endParaRPr lang="en-US" altLang="en-US" sz="1200">
              <a:solidFill>
                <a:srgbClr val="898989"/>
              </a:solidFill>
            </a:endParaRPr>
          </a:p>
        </p:txBody>
      </p:sp>
    </p:spTree>
    <p:extLst>
      <p:ext uri="{BB962C8B-B14F-4D97-AF65-F5344CB8AC3E}">
        <p14:creationId xmlns:p14="http://schemas.microsoft.com/office/powerpoint/2010/main" val="736853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2</a:t>
            </a:r>
            <a:r>
              <a:rPr altLang="en-US" dirty="0"/>
              <a:t>. </a:t>
            </a:r>
            <a:r>
              <a:rPr lang="en-US" altLang="en-US" dirty="0"/>
              <a:t>Control Resources</a:t>
            </a:r>
            <a:endParaRPr altLang="en-US" dirty="0"/>
          </a:p>
        </p:txBody>
      </p:sp>
      <p:sp>
        <p:nvSpPr>
          <p:cNvPr id="495619" name="Content Placeholder 3"/>
          <p:cNvSpPr>
            <a:spLocks noGrp="1"/>
          </p:cNvSpPr>
          <p:nvPr>
            <p:ph idx="1"/>
          </p:nvPr>
        </p:nvSpPr>
        <p:spPr/>
        <p:txBody>
          <a:bodyPr/>
          <a:lstStyle/>
          <a:p>
            <a:pPr marL="0" indent="0" algn="just">
              <a:buNone/>
            </a:pPr>
            <a:r>
              <a:rPr lang="en-IN" dirty="0"/>
              <a:t>The process of ensuring that the physical resources assigned and allocated to the project are available as planned, as well as monitoring the planned versus actual use of resources, and performing corrective action as necessary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268</a:t>
            </a:fld>
            <a:endParaRPr lang="en-US" altLang="en-US" sz="1200">
              <a:solidFill>
                <a:srgbClr val="898989"/>
              </a:solidFill>
            </a:endParaRPr>
          </a:p>
        </p:txBody>
      </p:sp>
    </p:spTree>
    <p:extLst>
      <p:ext uri="{BB962C8B-B14F-4D97-AF65-F5344CB8AC3E}">
        <p14:creationId xmlns:p14="http://schemas.microsoft.com/office/powerpoint/2010/main" val="499544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Data analysis</a:t>
            </a:r>
          </a:p>
          <a:p>
            <a:pPr lvl="1"/>
            <a:r>
              <a:rPr lang="en-US" dirty="0"/>
              <a:t>• Alternatives analysis</a:t>
            </a:r>
          </a:p>
          <a:p>
            <a:pPr lvl="1"/>
            <a:r>
              <a:rPr lang="en-US" dirty="0"/>
              <a:t>• Cost-benefit analysis</a:t>
            </a:r>
          </a:p>
          <a:p>
            <a:pPr lvl="1"/>
            <a:r>
              <a:rPr lang="en-US" dirty="0"/>
              <a:t>• Performance reviews</a:t>
            </a:r>
          </a:p>
          <a:p>
            <a:pPr lvl="1"/>
            <a:r>
              <a:rPr lang="en-US" dirty="0"/>
              <a:t>• Trend analysis</a:t>
            </a:r>
          </a:p>
          <a:p>
            <a:r>
              <a:rPr lang="en-US" dirty="0"/>
              <a:t>.2 Problem solving</a:t>
            </a:r>
          </a:p>
          <a:p>
            <a:r>
              <a:rPr lang="en-US" dirty="0"/>
              <a:t>.3 Interpersonal and 	team skills</a:t>
            </a:r>
          </a:p>
          <a:p>
            <a:pPr lvl="1"/>
            <a:r>
              <a:rPr lang="en-US" dirty="0"/>
              <a:t>• Negotiation</a:t>
            </a:r>
          </a:p>
          <a:p>
            <a:pPr lvl="1"/>
            <a:r>
              <a:rPr lang="en-US" dirty="0"/>
              <a:t>• Influencing</a:t>
            </a:r>
          </a:p>
          <a:p>
            <a:r>
              <a:rPr lang="en-US" dirty="0"/>
              <a:t>.4 PMIS</a:t>
            </a:r>
            <a:endParaRPr lang="en-US" altLang="en-US" dirty="0"/>
          </a:p>
        </p:txBody>
      </p:sp>
      <p:sp>
        <p:nvSpPr>
          <p:cNvPr id="97282" name="Title 3"/>
          <p:cNvSpPr>
            <a:spLocks noGrp="1"/>
          </p:cNvSpPr>
          <p:nvPr>
            <p:ph type="title"/>
          </p:nvPr>
        </p:nvSpPr>
        <p:spPr/>
        <p:txBody>
          <a:bodyPr>
            <a:normAutofit/>
          </a:bodyPr>
          <a:lstStyle/>
          <a:p>
            <a:pPr>
              <a:defRPr/>
            </a:pPr>
            <a:r>
              <a:rPr lang="en-US" dirty="0"/>
              <a:t>Control Resources</a:t>
            </a:r>
            <a:endParaRPr dirty="0"/>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Physical resource 	assignments</a:t>
            </a:r>
          </a:p>
          <a:p>
            <a:pPr lvl="1"/>
            <a:r>
              <a:rPr lang="en-US" sz="1600" dirty="0"/>
              <a:t>• Project schedule</a:t>
            </a:r>
          </a:p>
          <a:p>
            <a:pPr lvl="1"/>
            <a:r>
              <a:rPr lang="en-US" sz="1600" dirty="0"/>
              <a:t>• Resource breakdown 	structure</a:t>
            </a:r>
          </a:p>
          <a:p>
            <a:pPr lvl="1"/>
            <a:r>
              <a:rPr lang="en-US" sz="1600" dirty="0"/>
              <a:t>• Resource requirements</a:t>
            </a:r>
          </a:p>
          <a:p>
            <a:pPr lvl="1"/>
            <a:r>
              <a:rPr lang="en-US" sz="1600" dirty="0"/>
              <a:t>• Risk register</a:t>
            </a:r>
          </a:p>
          <a:p>
            <a:r>
              <a:rPr lang="en-US" sz="1800" dirty="0"/>
              <a:t>.3 Work performance data</a:t>
            </a:r>
          </a:p>
          <a:p>
            <a:r>
              <a:rPr lang="en-US" sz="1800" dirty="0"/>
              <a:t>.4 Agreements</a:t>
            </a:r>
          </a:p>
          <a:p>
            <a:r>
              <a:rPr lang="en-US" sz="1800" dirty="0"/>
              <a:t>.5 OPAs</a:t>
            </a:r>
            <a:endParaRPr lang="en-US" altLang="en-US" sz="1800" dirty="0"/>
          </a:p>
        </p:txBody>
      </p:sp>
      <p:sp>
        <p:nvSpPr>
          <p:cNvPr id="497669" name="Text Placeholder 6"/>
          <p:cNvSpPr>
            <a:spLocks noGrp="1"/>
          </p:cNvSpPr>
          <p:nvPr>
            <p:ph type="body" sz="quarter" idx="14"/>
          </p:nvPr>
        </p:nvSpPr>
        <p:spPr/>
        <p:txBody>
          <a:bodyPr/>
          <a:lstStyle/>
          <a:p>
            <a:r>
              <a:rPr lang="en-US" sz="1800" dirty="0"/>
              <a:t>.1 Work performance 	information</a:t>
            </a:r>
          </a:p>
          <a:p>
            <a:r>
              <a:rPr lang="en-US" sz="1800" dirty="0"/>
              <a:t>.2 Change requests</a:t>
            </a:r>
          </a:p>
          <a:p>
            <a:r>
              <a:rPr lang="en-US" sz="1800" dirty="0"/>
              <a:t>.3 PMP updates</a:t>
            </a:r>
          </a:p>
          <a:p>
            <a:pPr lvl="1"/>
            <a:r>
              <a:rPr lang="en-US" sz="1600" dirty="0"/>
              <a:t>• Resource management 	plan</a:t>
            </a:r>
          </a:p>
          <a:p>
            <a:pPr lvl="1"/>
            <a:r>
              <a:rPr lang="en-US" sz="1600" dirty="0"/>
              <a:t>• Schedule baseline</a:t>
            </a:r>
          </a:p>
          <a:p>
            <a:pPr lvl="1"/>
            <a:r>
              <a:rPr lang="en-US" sz="1600" dirty="0"/>
              <a:t>• Cost baseline</a:t>
            </a:r>
          </a:p>
          <a:p>
            <a:r>
              <a:rPr lang="en-US" sz="1800" dirty="0"/>
              <a:t>.4 Project documents 	updates </a:t>
            </a:r>
          </a:p>
          <a:p>
            <a:pPr lvl="1"/>
            <a:r>
              <a:rPr lang="en-US" sz="1600" dirty="0"/>
              <a:t>• Assumption log</a:t>
            </a:r>
          </a:p>
          <a:p>
            <a:pPr lvl="1"/>
            <a:r>
              <a:rPr lang="en-US" sz="1600" dirty="0"/>
              <a:t>• Issue log</a:t>
            </a:r>
          </a:p>
          <a:p>
            <a:pPr lvl="1"/>
            <a:r>
              <a:rPr lang="en-US" sz="1600" dirty="0"/>
              <a:t>• Lessons learned register</a:t>
            </a:r>
          </a:p>
          <a:p>
            <a:pPr lvl="1"/>
            <a:r>
              <a:rPr lang="en-US" sz="1600" dirty="0"/>
              <a:t>• Physical resource 	</a:t>
            </a:r>
            <a:r>
              <a:rPr lang="en-US" dirty="0"/>
              <a:t>assignments</a:t>
            </a:r>
          </a:p>
          <a:p>
            <a:pPr lvl="1"/>
            <a:r>
              <a:rPr lang="en-US" sz="1600" dirty="0"/>
              <a:t>• Resource breakdown 	structure</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M&amp;C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269</a:t>
            </a:fld>
            <a:endParaRPr lang="en-US" altLang="en-US" sz="1200">
              <a:solidFill>
                <a:srgbClr val="898989"/>
              </a:solidFill>
            </a:endParaRPr>
          </a:p>
        </p:txBody>
      </p:sp>
    </p:spTree>
    <p:extLst>
      <p:ext uri="{BB962C8B-B14F-4D97-AF65-F5344CB8AC3E}">
        <p14:creationId xmlns:p14="http://schemas.microsoft.com/office/powerpoint/2010/main" val="265973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Office</a:t>
            </a:r>
          </a:p>
        </p:txBody>
      </p:sp>
      <p:sp>
        <p:nvSpPr>
          <p:cNvPr id="5325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53252" name="Title 3"/>
          <p:cNvSpPr>
            <a:spLocks noGrp="1"/>
          </p:cNvSpPr>
          <p:nvPr>
            <p:ph type="title"/>
          </p:nvPr>
        </p:nvSpPr>
        <p:spPr/>
        <p:txBody>
          <a:bodyPr/>
          <a:lstStyle/>
          <a:p>
            <a:r>
              <a:rPr altLang="en-US"/>
              <a:t>What is PMO?</a:t>
            </a:r>
          </a:p>
        </p:txBody>
      </p:sp>
      <p:sp>
        <p:nvSpPr>
          <p:cNvPr id="5" name="Content Placeholder 4"/>
          <p:cNvSpPr>
            <a:spLocks noGrp="1"/>
          </p:cNvSpPr>
          <p:nvPr>
            <p:ph idx="1"/>
          </p:nvPr>
        </p:nvSpPr>
        <p:spPr>
          <a:xfrm>
            <a:off x="457200" y="9906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methodology,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F91F25-F1C5-4675-8B60-89814E0724FC}" type="slidenum">
              <a:rPr lang="en-US" altLang="en-US" sz="1200" smtClean="0">
                <a:solidFill>
                  <a:srgbClr val="898989"/>
                </a:solidFill>
              </a:rPr>
              <a:pPr>
                <a:spcBef>
                  <a:spcPct val="0"/>
                </a:spcBef>
                <a:buFontTx/>
                <a:buNone/>
              </a:pPr>
              <a:t>27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p:cNvSpPr>
            <a:spLocks noGrp="1"/>
          </p:cNvSpPr>
          <p:nvPr>
            <p:ph type="ctrTitle"/>
          </p:nvPr>
        </p:nvSpPr>
        <p:spPr/>
        <p:txBody>
          <a:bodyPr/>
          <a:lstStyle/>
          <a:p>
            <a:r>
              <a:rPr altLang="en-US"/>
              <a:t>Big Concepts</a:t>
            </a:r>
          </a:p>
        </p:txBody>
      </p:sp>
      <p:sp>
        <p:nvSpPr>
          <p:cNvPr id="32771" name="Content Placeholder 2"/>
          <p:cNvSpPr>
            <a:spLocks noGrp="1"/>
          </p:cNvSpPr>
          <p:nvPr>
            <p:ph type="subTitle" idx="1"/>
          </p:nvPr>
        </p:nvSpPr>
        <p:spPr/>
        <p:txBody>
          <a:bodyPr/>
          <a:lstStyle/>
          <a:p>
            <a:pPr>
              <a:defRPr/>
            </a:pPr>
            <a:r>
              <a:rPr lang="en-US"/>
              <a:t>Conflict Resolution</a:t>
            </a:r>
          </a:p>
          <a:p>
            <a:pPr>
              <a:defRPr/>
            </a:pPr>
            <a:r>
              <a:rPr lang="en-US"/>
              <a:t>Motivational Theories</a:t>
            </a:r>
          </a:p>
          <a:p>
            <a:pPr>
              <a:defRPr/>
            </a:pPr>
            <a:r>
              <a:rPr lang="en-US"/>
              <a:t>Leadership Styles</a:t>
            </a:r>
          </a:p>
          <a:p>
            <a:pPr>
              <a:defRPr/>
            </a:pPr>
            <a:r>
              <a:rPr lang="en-US"/>
              <a:t>Management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38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05DF7B-928B-46CB-8805-60BED6CAD07F}" type="slidenum">
              <a:rPr lang="en-US" altLang="en-US" sz="1200" smtClean="0">
                <a:solidFill>
                  <a:srgbClr val="898989"/>
                </a:solidFill>
              </a:rPr>
              <a:pPr>
                <a:spcBef>
                  <a:spcPct val="0"/>
                </a:spcBef>
                <a:buFontTx/>
                <a:buNone/>
              </a:pPr>
              <a:t>270</a:t>
            </a:fld>
            <a:endParaRPr lang="en-US" altLang="en-US" sz="1200">
              <a:solidFill>
                <a:srgbClr val="898989"/>
              </a:solidFill>
            </a:endParaRPr>
          </a:p>
        </p:txBody>
      </p:sp>
    </p:spTree>
    <p:extLst>
      <p:ext uri="{BB962C8B-B14F-4D97-AF65-F5344CB8AC3E}">
        <p14:creationId xmlns:p14="http://schemas.microsoft.com/office/powerpoint/2010/main" val="865838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71475" y="1814513"/>
            <a:ext cx="950913" cy="457200"/>
          </a:xfrm>
          <a:prstGeom prst="rect">
            <a:avLst/>
          </a:prstGeom>
          <a:noFill/>
          <a:ln w="9525">
            <a:noFill/>
            <a:miter lim="800000"/>
            <a:headEnd/>
            <a:tailEnd/>
          </a:ln>
          <a:effectLst/>
        </p:spPr>
        <p:txBody>
          <a:bodyPr wrap="none">
            <a:spAutoFit/>
          </a:bodyPr>
          <a:lstStyle/>
          <a:p>
            <a:pPr algn="ctr">
              <a:spcBef>
                <a:spcPct val="50000"/>
              </a:spcBef>
              <a:buClr>
                <a:schemeClr val="bg1"/>
              </a:buClr>
              <a:defRPr/>
            </a:pPr>
            <a:r>
              <a:rPr lang="en-US" sz="1200" b="1">
                <a:solidFill>
                  <a:schemeClr val="bg1"/>
                </a:solidFill>
                <a:latin typeface="Book Antiqua" pitchFamily="18" charset="0"/>
              </a:rPr>
              <a:t>Hot Topics</a:t>
            </a:r>
          </a:p>
          <a:p>
            <a:pPr algn="ctr">
              <a:defRPr/>
            </a:pPr>
            <a:endParaRPr lang="en-US" sz="1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Book Antiqua" pitchFamily="18" charset="0"/>
            </a:endParaRPr>
          </a:p>
        </p:txBody>
      </p:sp>
      <p:sp>
        <p:nvSpPr>
          <p:cNvPr id="102403"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31748" name="Content Placeholder 6"/>
          <p:cNvSpPr>
            <a:spLocks noGrp="1"/>
          </p:cNvSpPr>
          <p:nvPr>
            <p:ph idx="1"/>
          </p:nvPr>
        </p:nvSpPr>
        <p:spPr>
          <a:xfrm>
            <a:off x="228600" y="990600"/>
            <a:ext cx="8610600" cy="5135563"/>
          </a:xfrm>
        </p:spPr>
        <p:txBody>
          <a:bodyPr/>
          <a:lstStyle/>
          <a:p>
            <a:pPr marL="514350" lvl="1" indent="-457200">
              <a:spcBef>
                <a:spcPct val="50000"/>
              </a:spcBef>
              <a:buClr>
                <a:schemeClr val="bg1"/>
              </a:buClr>
              <a:buFont typeface="Wingdings" panose="05000000000000000000" pitchFamily="2" charset="2"/>
              <a:buChar char="v"/>
            </a:pPr>
            <a:r>
              <a:rPr lang="en-US" altLang="en-US" sz="3200">
                <a:latin typeface="Kabel Bk BT"/>
              </a:rPr>
              <a:t>Conflicts - good or bad ???</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Traditional view – Conflicts are bad, created by people and to be avoided</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Current view – Conflicts are good and need to be confronted in order to bring out real issues and resolve them</a:t>
            </a: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58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2C285B-59A5-4EE0-881A-8B355716CEF5}" type="slidenum">
              <a:rPr lang="en-US" altLang="en-US" sz="1200" smtClean="0">
                <a:solidFill>
                  <a:srgbClr val="898989"/>
                </a:solidFill>
              </a:rPr>
              <a:pPr>
                <a:spcBef>
                  <a:spcPct val="0"/>
                </a:spcBef>
                <a:buFontTx/>
                <a:buNone/>
              </a:pPr>
              <a:t>271</a:t>
            </a:fld>
            <a:endParaRPr lang="en-US" altLang="en-US" sz="1200">
              <a:solidFill>
                <a:srgbClr val="898989"/>
              </a:solidFill>
            </a:endParaRPr>
          </a:p>
        </p:txBody>
      </p:sp>
    </p:spTree>
    <p:extLst>
      <p:ext uri="{BB962C8B-B14F-4D97-AF65-F5344CB8AC3E}">
        <p14:creationId xmlns:p14="http://schemas.microsoft.com/office/powerpoint/2010/main" val="2005801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blinds(horizontal)">
                                      <p:cBhvr>
                                        <p:cTn id="7" dur="500"/>
                                        <p:tgtEl>
                                          <p:spTgt spid="31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8">
                                            <p:txEl>
                                              <p:pRg st="2" end="2"/>
                                            </p:txEl>
                                          </p:spTgt>
                                        </p:tgtEl>
                                        <p:attrNameLst>
                                          <p:attrName>style.visibility</p:attrName>
                                        </p:attrNameLst>
                                      </p:cBhvr>
                                      <p:to>
                                        <p:strVal val="visible"/>
                                      </p:to>
                                    </p:set>
                                    <p:animEffect transition="in" filter="blinds(horizontal)">
                                      <p:cBhvr>
                                        <p:cTn id="12" dur="500"/>
                                        <p:tgtEl>
                                          <p:spTgt spid="3174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48">
                                            <p:txEl>
                                              <p:pRg st="4" end="4"/>
                                            </p:txEl>
                                          </p:spTgt>
                                        </p:tgtEl>
                                        <p:attrNameLst>
                                          <p:attrName>style.visibility</p:attrName>
                                        </p:attrNameLst>
                                      </p:cBhvr>
                                      <p:to>
                                        <p:strVal val="visible"/>
                                      </p:to>
                                    </p:set>
                                    <p:animEffect transition="in" filter="blinds(horizontal)">
                                      <p:cBhvr>
                                        <p:cTn id="17" dur="500"/>
                                        <p:tgtEl>
                                          <p:spTgt spid="317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altLang="en-US" b="1"/>
              <a:t>Conflict Management</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200" b="1" dirty="0">
                <a:latin typeface="Kabel Bk BT" pitchFamily="34" charset="0"/>
              </a:rPr>
              <a:t>Sources of conflict</a:t>
            </a:r>
          </a:p>
          <a:p>
            <a:pPr marL="914400" lvl="1" indent="-457200">
              <a:spcBef>
                <a:spcPct val="50000"/>
              </a:spcBef>
              <a:buClr>
                <a:schemeClr val="tx1"/>
              </a:buClr>
              <a:buFont typeface="Arial" charset="0"/>
              <a:buNone/>
              <a:defRPr/>
            </a:pPr>
            <a:endParaRPr lang="en-US" sz="3200" b="1" dirty="0">
              <a:latin typeface="Kabel Bk BT" pitchFamily="34" charset="0"/>
            </a:endParaRPr>
          </a:p>
          <a:p>
            <a:pPr marL="1087438" lvl="1" indent="-630238">
              <a:spcBef>
                <a:spcPct val="50000"/>
              </a:spcBef>
              <a:buClr>
                <a:schemeClr val="tx1"/>
              </a:buClr>
              <a:buFont typeface="Wingdings" pitchFamily="2" charset="2"/>
              <a:buChar char="v"/>
              <a:defRPr/>
            </a:pPr>
            <a:r>
              <a:rPr lang="en-US" sz="3200" dirty="0">
                <a:latin typeface="Kabel Bk BT" pitchFamily="34" charset="0"/>
              </a:rPr>
              <a:t>Schedules</a:t>
            </a:r>
          </a:p>
          <a:p>
            <a:pPr marL="1087438" lvl="1" indent="-630238">
              <a:spcBef>
                <a:spcPct val="50000"/>
              </a:spcBef>
              <a:buClr>
                <a:schemeClr val="tx1"/>
              </a:buClr>
              <a:buFont typeface="Wingdings" pitchFamily="2" charset="2"/>
              <a:buChar char="v"/>
              <a:defRPr/>
            </a:pPr>
            <a:r>
              <a:rPr lang="en-US" sz="3200" dirty="0">
                <a:latin typeface="Kabel Bk BT" pitchFamily="34" charset="0"/>
              </a:rPr>
              <a:t>Project Priorities</a:t>
            </a:r>
          </a:p>
          <a:p>
            <a:pPr marL="1087438" lvl="1" indent="-630238">
              <a:spcBef>
                <a:spcPct val="50000"/>
              </a:spcBef>
              <a:buClr>
                <a:schemeClr val="tx1"/>
              </a:buClr>
              <a:buFont typeface="Wingdings" pitchFamily="2" charset="2"/>
              <a:buChar char="v"/>
              <a:defRPr/>
            </a:pPr>
            <a:r>
              <a:rPr lang="en-US" sz="3200" dirty="0">
                <a:latin typeface="Kabel Bk BT" pitchFamily="34" charset="0"/>
              </a:rPr>
              <a:t>Technical Issues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Personality Conflict</a:t>
            </a:r>
          </a:p>
          <a:p>
            <a:pPr marL="1087438" lvl="1" indent="-630238">
              <a:spcBef>
                <a:spcPct val="50000"/>
              </a:spcBef>
              <a:buClr>
                <a:schemeClr val="tx1"/>
              </a:buClr>
              <a:buFont typeface="Wingdings" pitchFamily="2" charset="2"/>
              <a:buChar char="v"/>
              <a:defRPr/>
            </a:pPr>
            <a:r>
              <a:rPr lang="en-US" sz="3200" dirty="0">
                <a:latin typeface="Kabel Bk BT" pitchFamily="34" charset="0"/>
              </a:rPr>
              <a:t>Cost</a:t>
            </a:r>
          </a:p>
          <a:p>
            <a:pPr marL="1087438" lvl="1" indent="-630238">
              <a:spcBef>
                <a:spcPct val="50000"/>
              </a:spcBef>
              <a:buClr>
                <a:schemeClr val="tx1"/>
              </a:buClr>
              <a:buFont typeface="Wingdings" pitchFamily="2" charset="2"/>
              <a:buChar char="v"/>
              <a:defRPr/>
            </a:pPr>
            <a:r>
              <a:rPr lang="en-US" sz="3200" dirty="0">
                <a:latin typeface="Kabel Bk BT" pitchFamily="34" charset="0"/>
              </a:rPr>
              <a:t>Scarce resources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 work styles</a:t>
            </a:r>
          </a:p>
          <a:p>
            <a:pPr marL="1087438" lvl="1" indent="-630238">
              <a:spcBef>
                <a:spcPct val="50000"/>
              </a:spcBef>
              <a:buClr>
                <a:schemeClr val="tx1"/>
              </a:buClr>
              <a:buFont typeface="Wingdings" pitchFamily="2" charset="2"/>
              <a:buChar char="v"/>
              <a:defRPr/>
            </a:pPr>
            <a:r>
              <a:rPr lang="en-US" sz="3200" dirty="0">
                <a:latin typeface="Kabel Bk BT" pitchFamily="34" charset="0"/>
              </a:rPr>
              <a:t>Administrative Procedures</a:t>
            </a:r>
          </a:p>
          <a:p>
            <a:pPr marL="914400" lvl="1" indent="-457200">
              <a:spcBef>
                <a:spcPct val="50000"/>
              </a:spcBef>
              <a:buClr>
                <a:schemeClr val="tx1"/>
              </a:buClr>
              <a:buFont typeface="Arial" charset="0"/>
              <a:buNone/>
              <a:defRPr/>
            </a:pPr>
            <a:endParaRPr lang="en-US" sz="3200" b="1" dirty="0">
              <a:latin typeface="Kabel Bk BT" pitchFamily="34" charset="0"/>
            </a:endParaRPr>
          </a:p>
          <a:p>
            <a:pPr>
              <a:buClr>
                <a:schemeClr val="tx1"/>
              </a:buCl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7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A7E65E-5E37-4374-93BA-2B844CA81AC5}" type="slidenum">
              <a:rPr lang="en-US" altLang="en-US" sz="1200" smtClean="0">
                <a:solidFill>
                  <a:srgbClr val="898989"/>
                </a:solidFill>
              </a:rPr>
              <a:pPr>
                <a:spcBef>
                  <a:spcPct val="0"/>
                </a:spcBef>
                <a:buFontTx/>
                <a:buNone/>
              </a:pPr>
              <a:t>272</a:t>
            </a:fld>
            <a:endParaRPr lang="en-US" altLang="en-US" sz="1200">
              <a:solidFill>
                <a:srgbClr val="898989"/>
              </a:solidFill>
            </a:endParaRPr>
          </a:p>
        </p:txBody>
      </p:sp>
    </p:spTree>
    <p:extLst>
      <p:ext uri="{BB962C8B-B14F-4D97-AF65-F5344CB8AC3E}">
        <p14:creationId xmlns:p14="http://schemas.microsoft.com/office/powerpoint/2010/main" val="12805315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6" name="Content Placeholder 5"/>
          <p:cNvSpPr>
            <a:spLocks noGrp="1"/>
          </p:cNvSpPr>
          <p:nvPr>
            <p:ph idx="1"/>
          </p:nvPr>
        </p:nvSpPr>
        <p:spPr>
          <a:xfrm>
            <a:off x="457200" y="990600"/>
            <a:ext cx="8382000" cy="5135563"/>
          </a:xfrm>
        </p:spPr>
        <p:txBody>
          <a:bodyPr>
            <a:normAutofit fontScale="77500" lnSpcReduction="20000"/>
          </a:bodyPr>
          <a:lstStyle/>
          <a:p>
            <a:pPr marL="514350" indent="-457200" algn="ctr">
              <a:spcBef>
                <a:spcPct val="50000"/>
              </a:spcBef>
              <a:buFont typeface="Arial" charset="0"/>
              <a:buNone/>
              <a:defRPr/>
            </a:pPr>
            <a:r>
              <a:rPr lang="en-US" sz="3600" b="1" dirty="0">
                <a:latin typeface="Kabel Bk BT" pitchFamily="34" charset="0"/>
              </a:rPr>
              <a:t>Characteristics of conflict</a:t>
            </a:r>
          </a:p>
          <a:p>
            <a:pPr marL="514350" indent="-457200">
              <a:spcBef>
                <a:spcPct val="50000"/>
              </a:spcBef>
              <a:buFont typeface="Arial" charset="0"/>
              <a:buNone/>
              <a:defRPr/>
            </a:pPr>
            <a:endParaRPr lang="en-US" sz="3600" b="1" dirty="0">
              <a:latin typeface="Kabel Bk BT" pitchFamily="34" charset="0"/>
            </a:endParaRPr>
          </a:p>
          <a:p>
            <a:pPr marL="514350" indent="-457200">
              <a:spcBef>
                <a:spcPct val="50000"/>
              </a:spcBef>
              <a:buFont typeface="Wingdings" pitchFamily="2" charset="2"/>
              <a:buChar char="v"/>
              <a:defRPr/>
            </a:pPr>
            <a:r>
              <a:rPr lang="en-US" sz="3600" dirty="0">
                <a:latin typeface="Kabel Bk BT" pitchFamily="34" charset="0"/>
              </a:rPr>
              <a:t>Conflict is natural and forces a search for alternatives</a:t>
            </a:r>
          </a:p>
          <a:p>
            <a:pPr marL="514350" indent="-457200">
              <a:spcBef>
                <a:spcPct val="50000"/>
              </a:spcBef>
              <a:buFont typeface="Wingdings" pitchFamily="2" charset="2"/>
              <a:buChar char="v"/>
              <a:defRPr/>
            </a:pPr>
            <a:r>
              <a:rPr lang="en-US" sz="3600" dirty="0">
                <a:latin typeface="Kabel Bk BT" pitchFamily="34" charset="0"/>
              </a:rPr>
              <a:t>Conflict is team issue</a:t>
            </a:r>
          </a:p>
          <a:p>
            <a:pPr marL="514350" indent="-457200">
              <a:spcBef>
                <a:spcPct val="50000"/>
              </a:spcBef>
              <a:buFont typeface="Wingdings" pitchFamily="2" charset="2"/>
              <a:buChar char="v"/>
              <a:defRPr/>
            </a:pPr>
            <a:r>
              <a:rPr lang="en-US" sz="3600" dirty="0">
                <a:latin typeface="Kabel Bk BT" pitchFamily="34" charset="0"/>
              </a:rPr>
              <a:t>Openness resolves conflict</a:t>
            </a:r>
          </a:p>
          <a:p>
            <a:pPr marL="514350" indent="-457200">
              <a:spcBef>
                <a:spcPct val="50000"/>
              </a:spcBef>
              <a:buFont typeface="Wingdings" pitchFamily="2" charset="2"/>
              <a:buChar char="v"/>
              <a:defRPr/>
            </a:pPr>
            <a:r>
              <a:rPr lang="en-US" sz="3600" dirty="0">
                <a:latin typeface="Kabel Bk BT" pitchFamily="34" charset="0"/>
              </a:rPr>
              <a:t>Conflict resolution should focus on issues, not personalities</a:t>
            </a:r>
          </a:p>
          <a:p>
            <a:pPr marL="514350" indent="-457200">
              <a:spcBef>
                <a:spcPct val="50000"/>
              </a:spcBef>
              <a:buFont typeface="Wingdings" pitchFamily="2" charset="2"/>
              <a:buChar char="v"/>
              <a:defRPr/>
            </a:pPr>
            <a:r>
              <a:rPr lang="en-US" sz="3600" dirty="0">
                <a:latin typeface="Kabel Bk BT" pitchFamily="34" charset="0"/>
              </a:rPr>
              <a:t>Conflict resolution should focus on the present not on the past</a:t>
            </a:r>
          </a:p>
          <a:p>
            <a:pPr marL="914400" lvl="1" indent="-457200">
              <a:spcBef>
                <a:spcPct val="50000"/>
              </a:spcBef>
              <a:buFont typeface="Arial" charset="0"/>
              <a:buNone/>
              <a:defRPr/>
            </a:pPr>
            <a:endParaRPr lang="en-US" sz="3200" b="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9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1ACC50-AC4D-402E-96C6-CCF8D31F9E71}" type="slidenum">
              <a:rPr lang="en-US" altLang="en-US" sz="1200" smtClean="0">
                <a:solidFill>
                  <a:srgbClr val="898989"/>
                </a:solidFill>
              </a:rPr>
              <a:pPr>
                <a:spcBef>
                  <a:spcPct val="0"/>
                </a:spcBef>
                <a:buFontTx/>
                <a:buNone/>
              </a:pPr>
              <a:t>273</a:t>
            </a:fld>
            <a:endParaRPr lang="en-US" altLang="en-US" sz="1200">
              <a:solidFill>
                <a:srgbClr val="898989"/>
              </a:solidFill>
            </a:endParaRPr>
          </a:p>
        </p:txBody>
      </p:sp>
    </p:spTree>
    <p:extLst>
      <p:ext uri="{BB962C8B-B14F-4D97-AF65-F5344CB8AC3E}">
        <p14:creationId xmlns:p14="http://schemas.microsoft.com/office/powerpoint/2010/main" val="1548757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slide(fromBottom)">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slide(fromBottom)">
                                      <p:cBhvr>
                                        <p:cTn id="12" dur="500"/>
                                        <p:tgtEl>
                                          <p:spTgt spid="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slide(fromBottom)">
                                      <p:cBhvr>
                                        <p:cTn id="17" dur="500"/>
                                        <p:tgtEl>
                                          <p:spTgt spid="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slide(fromBottom)">
                                      <p:cBhvr>
                                        <p:cTn id="22" dur="500"/>
                                        <p:tgtEl>
                                          <p:spTgt spid="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slide(fromBottom)">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fontScale="90000"/>
          </a:bodyPr>
          <a:lstStyle/>
          <a:p>
            <a:pPr>
              <a:defRPr/>
            </a:pPr>
            <a:r>
              <a:rPr sz="5400" b="1"/>
              <a:t>Conflict Resolution</a:t>
            </a:r>
          </a:p>
        </p:txBody>
      </p:sp>
      <p:sp>
        <p:nvSpPr>
          <p:cNvPr id="34818" name="Content Placeholder 4"/>
          <p:cNvSpPr>
            <a:spLocks noGrp="1"/>
          </p:cNvSpPr>
          <p:nvPr>
            <p:ph idx="1"/>
          </p:nvPr>
        </p:nvSpPr>
        <p:spPr>
          <a:xfrm>
            <a:off x="228600" y="990600"/>
            <a:ext cx="8763000" cy="5135563"/>
          </a:xfrm>
        </p:spPr>
        <p:txBody>
          <a:bodyPr>
            <a:noAutofit/>
          </a:bodyPr>
          <a:lstStyle/>
          <a:p>
            <a:pPr marL="465138" indent="-465138">
              <a:spcBef>
                <a:spcPct val="50000"/>
              </a:spcBef>
              <a:buFont typeface="Wingdings" pitchFamily="2" charset="2"/>
              <a:buChar char="v"/>
              <a:defRPr/>
            </a:pPr>
            <a:r>
              <a:rPr lang="en-US" sz="1800" dirty="0">
                <a:latin typeface="Kabel Bk BT" pitchFamily="34" charset="0"/>
              </a:rPr>
              <a:t>Withdrawal – avoiding, giving up, stop gap, passive reaction, buying time, appropriate for “cooling off” time, no solution. Lose-lose outcome</a:t>
            </a:r>
          </a:p>
          <a:p>
            <a:pPr marL="465138" indent="-465138">
              <a:spcBef>
                <a:spcPct val="50000"/>
              </a:spcBef>
              <a:buFont typeface="Wingdings" pitchFamily="2" charset="2"/>
              <a:buChar char="v"/>
              <a:defRPr/>
            </a:pPr>
            <a:r>
              <a:rPr lang="en-US" sz="1800" dirty="0">
                <a:latin typeface="Kabel Bk BT" pitchFamily="34" charset="0"/>
              </a:rPr>
              <a:t>Smoothing – grudging agreement, avoids conflict, appeasing, friendly atmosphere. No lasting solution, lose outcome</a:t>
            </a:r>
          </a:p>
          <a:p>
            <a:pPr marL="465138" indent="-465138">
              <a:spcBef>
                <a:spcPct val="50000"/>
              </a:spcBef>
              <a:buFont typeface="Wingdings" pitchFamily="2" charset="2"/>
              <a:buChar char="v"/>
              <a:defRPr/>
            </a:pPr>
            <a:r>
              <a:rPr lang="en-US" sz="1800" dirty="0">
                <a:latin typeface="Kabel Bk BT" pitchFamily="34" charset="0"/>
              </a:rPr>
              <a:t>Compromising – bargaining, acceptable agreement, some satisfaction to each party, not ideal solution, trade off, a form of definitive solution. Lose outcome.</a:t>
            </a:r>
          </a:p>
          <a:p>
            <a:pPr marL="465138" indent="-465138">
              <a:spcBef>
                <a:spcPct val="50000"/>
              </a:spcBef>
              <a:buFont typeface="Wingdings" pitchFamily="2" charset="2"/>
              <a:buChar char="v"/>
              <a:defRPr/>
            </a:pPr>
            <a:r>
              <a:rPr lang="en-US" sz="1800" dirty="0">
                <a:latin typeface="Kabel Bk BT" pitchFamily="34" charset="0"/>
              </a:rPr>
              <a:t>Confronting/Problem Solving – approached as an issue to be solved by examining alternatives.</a:t>
            </a:r>
            <a:br>
              <a:rPr lang="en-US" sz="1800" dirty="0">
                <a:latin typeface="Kabel Bk BT" pitchFamily="34" charset="0"/>
              </a:rPr>
            </a:br>
            <a:r>
              <a:rPr lang="en-US" sz="1800" dirty="0">
                <a:latin typeface="Kabel Bk BT" pitchFamily="34" charset="0"/>
              </a:rPr>
              <a:t>Give and take attitude, open dialog – direct approach, pinpoints problem, develops alternatives, objectively resolves issues, time consuming, ultimate solution, Win-Win outcome</a:t>
            </a:r>
          </a:p>
          <a:p>
            <a:pPr marL="465138" indent="-465138">
              <a:spcBef>
                <a:spcPct val="50000"/>
              </a:spcBef>
              <a:buFont typeface="Wingdings" pitchFamily="2" charset="2"/>
              <a:buChar char="v"/>
              <a:defRPr/>
            </a:pPr>
            <a:r>
              <a:rPr lang="en-US" sz="1800" dirty="0">
                <a:latin typeface="Kabel Bk BT" pitchFamily="34" charset="0"/>
              </a:rPr>
              <a:t>Collaborating – leading to consensus and commitment by incorporating multiple viewpoints and insights from differing perspectives.</a:t>
            </a:r>
          </a:p>
          <a:p>
            <a:pPr marL="465138" indent="-465138">
              <a:spcBef>
                <a:spcPct val="50000"/>
              </a:spcBef>
              <a:buFont typeface="Wingdings" pitchFamily="2" charset="2"/>
              <a:buChar char="v"/>
              <a:defRPr/>
            </a:pPr>
            <a:r>
              <a:rPr lang="en-US" sz="1800" dirty="0">
                <a:latin typeface="Kabel Bk BT" pitchFamily="34" charset="0"/>
              </a:rPr>
              <a:t>Forcing – Uses power, used as a last resort, ill feeling may result, Win-lose outcome. Win-Lose outcome</a:t>
            </a:r>
          </a:p>
          <a:p>
            <a:pPr>
              <a:buFont typeface="Arial" charset="0"/>
              <a:buChar char="•"/>
              <a:defRPr/>
            </a:pPr>
            <a:endParaRPr lang="en-US" sz="24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2D744C-DCB7-4965-8F8D-3B490910C7AC}" type="slidenum">
              <a:rPr lang="en-US" altLang="en-US" sz="1200" smtClean="0">
                <a:solidFill>
                  <a:srgbClr val="898989"/>
                </a:solidFill>
              </a:rPr>
              <a:pPr>
                <a:spcBef>
                  <a:spcPct val="0"/>
                </a:spcBef>
                <a:buFontTx/>
                <a:buNone/>
              </a:pPr>
              <a:t>274</a:t>
            </a:fld>
            <a:endParaRPr lang="en-US" altLang="en-US" sz="1200">
              <a:solidFill>
                <a:srgbClr val="898989"/>
              </a:solidFill>
            </a:endParaRPr>
          </a:p>
        </p:txBody>
      </p:sp>
    </p:spTree>
    <p:extLst>
      <p:ext uri="{BB962C8B-B14F-4D97-AF65-F5344CB8AC3E}">
        <p14:creationId xmlns:p14="http://schemas.microsoft.com/office/powerpoint/2010/main" val="407834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5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5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8">
                                            <p:txEl>
                                              <p:pRg st="3" end="3"/>
                                            </p:txEl>
                                          </p:spTgt>
                                        </p:tgtEl>
                                        <p:attrNameLst>
                                          <p:attrName>style.visibility</p:attrName>
                                        </p:attrNameLst>
                                      </p:cBhvr>
                                      <p:to>
                                        <p:strVal val="visible"/>
                                      </p:to>
                                    </p:set>
                                    <p:anim calcmode="lin" valueType="num">
                                      <p:cBhvr additive="base">
                                        <p:cTn id="25"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18">
                                            <p:txEl>
                                              <p:pRg st="4" end="4"/>
                                            </p:txEl>
                                          </p:spTgt>
                                        </p:tgtEl>
                                        <p:attrNameLst>
                                          <p:attrName>style.visibility</p:attrName>
                                        </p:attrNameLst>
                                      </p:cBhvr>
                                      <p:to>
                                        <p:strVal val="visible"/>
                                      </p:to>
                                    </p:set>
                                    <p:anim calcmode="lin" valueType="num">
                                      <p:cBhvr additive="base">
                                        <p:cTn id="31" dur="500" fill="hold"/>
                                        <p:tgtEl>
                                          <p:spTgt spid="348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4818">
                                            <p:txEl>
                                              <p:pRg st="5" end="5"/>
                                            </p:txEl>
                                          </p:spTgt>
                                        </p:tgtEl>
                                        <p:attrNameLst>
                                          <p:attrName>style.visibility</p:attrName>
                                        </p:attrNameLst>
                                      </p:cBhvr>
                                      <p:to>
                                        <p:strVal val="visible"/>
                                      </p:to>
                                    </p:set>
                                    <p:anim calcmode="lin" valueType="num">
                                      <p:cBhvr additive="base">
                                        <p:cTn id="37"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5"/>
          <p:cNvGrpSpPr>
            <a:grpSpLocks/>
          </p:cNvGrpSpPr>
          <p:nvPr/>
        </p:nvGrpSpPr>
        <p:grpSpPr bwMode="auto">
          <a:xfrm>
            <a:off x="685800" y="1371600"/>
            <a:ext cx="7010400" cy="4648200"/>
            <a:chOff x="432" y="864"/>
            <a:chExt cx="4416" cy="2928"/>
          </a:xfrm>
        </p:grpSpPr>
        <p:grpSp>
          <p:nvGrpSpPr>
            <p:cNvPr id="514054" name="Group 6"/>
            <p:cNvGrpSpPr>
              <a:grpSpLocks/>
            </p:cNvGrpSpPr>
            <p:nvPr/>
          </p:nvGrpSpPr>
          <p:grpSpPr bwMode="auto">
            <a:xfrm>
              <a:off x="432" y="912"/>
              <a:ext cx="4416" cy="2880"/>
              <a:chOff x="432" y="912"/>
              <a:chExt cx="4416" cy="2880"/>
            </a:xfrm>
          </p:grpSpPr>
          <p:sp>
            <p:nvSpPr>
              <p:cNvPr id="514067" name="Rectangle 7"/>
              <p:cNvSpPr>
                <a:spLocks noChangeArrowheads="1"/>
              </p:cNvSpPr>
              <p:nvPr/>
            </p:nvSpPr>
            <p:spPr bwMode="auto">
              <a:xfrm>
                <a:off x="912" y="3600"/>
                <a:ext cx="39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9144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1371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1828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2286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4" algn="ctr">
                  <a:lnSpc>
                    <a:spcPct val="90000"/>
                  </a:lnSpc>
                  <a:spcBef>
                    <a:spcPct val="30000"/>
                  </a:spcBef>
                  <a:buFontTx/>
                  <a:buNone/>
                </a:pPr>
                <a:r>
                  <a:rPr lang="en-US" altLang="en-US" b="1">
                    <a:latin typeface="Arial" panose="020B0604020202020204" pitchFamily="34" charset="0"/>
                  </a:rPr>
                  <a:t>LOW      OBJECTIVE ORIENTATION     HIGH</a:t>
                </a:r>
              </a:p>
            </p:txBody>
          </p:sp>
          <p:sp>
            <p:nvSpPr>
              <p:cNvPr id="514068" name="Rectangle 8"/>
              <p:cNvSpPr>
                <a:spLocks noChangeArrowheads="1"/>
              </p:cNvSpPr>
              <p:nvPr/>
            </p:nvSpPr>
            <p:spPr bwMode="auto">
              <a:xfrm>
                <a:off x="576" y="912"/>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HIGH</a:t>
                </a:r>
              </a:p>
            </p:txBody>
          </p:sp>
          <p:sp>
            <p:nvSpPr>
              <p:cNvPr id="514069" name="Rectangle 9"/>
              <p:cNvSpPr>
                <a:spLocks noChangeArrowheads="1"/>
              </p:cNvSpPr>
              <p:nvPr/>
            </p:nvSpPr>
            <p:spPr bwMode="auto">
              <a:xfrm>
                <a:off x="480" y="3264"/>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LOW</a:t>
                </a:r>
              </a:p>
            </p:txBody>
          </p:sp>
          <p:sp>
            <p:nvSpPr>
              <p:cNvPr id="514070" name="Rectangle 10"/>
              <p:cNvSpPr>
                <a:spLocks noChangeArrowheads="1"/>
              </p:cNvSpPr>
              <p:nvPr/>
            </p:nvSpPr>
            <p:spPr bwMode="auto">
              <a:xfrm rot="-5400000">
                <a:off x="264" y="1992"/>
                <a:ext cx="105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RELATIONSHIP</a:t>
                </a:r>
              </a:p>
              <a:p>
                <a:pPr algn="ctr">
                  <a:lnSpc>
                    <a:spcPct val="90000"/>
                  </a:lnSpc>
                  <a:spcBef>
                    <a:spcPct val="30000"/>
                  </a:spcBef>
                  <a:buFontTx/>
                  <a:buNone/>
                </a:pPr>
                <a:r>
                  <a:rPr lang="en-US" altLang="en-US" sz="2000" b="1">
                    <a:latin typeface="Arial" panose="020B0604020202020204" pitchFamily="34" charset="0"/>
                  </a:rPr>
                  <a:t>ORIENTATION</a:t>
                </a:r>
              </a:p>
            </p:txBody>
          </p:sp>
        </p:grpSp>
        <p:grpSp>
          <p:nvGrpSpPr>
            <p:cNvPr id="514055" name="Group 11"/>
            <p:cNvGrpSpPr>
              <a:grpSpLocks/>
            </p:cNvGrpSpPr>
            <p:nvPr/>
          </p:nvGrpSpPr>
          <p:grpSpPr bwMode="auto">
            <a:xfrm>
              <a:off x="1248" y="864"/>
              <a:ext cx="3360" cy="2575"/>
              <a:chOff x="1248" y="864"/>
              <a:chExt cx="3360" cy="2575"/>
            </a:xfrm>
          </p:grpSpPr>
          <p:sp>
            <p:nvSpPr>
              <p:cNvPr id="514061" name="Rectangle 12"/>
              <p:cNvSpPr>
                <a:spLocks noChangeArrowheads="1"/>
              </p:cNvSpPr>
              <p:nvPr/>
            </p:nvSpPr>
            <p:spPr bwMode="auto">
              <a:xfrm>
                <a:off x="1248" y="864"/>
                <a:ext cx="3360" cy="2544"/>
              </a:xfrm>
              <a:prstGeom prst="rect">
                <a:avLst/>
              </a:prstGeom>
              <a:solidFill>
                <a:srgbClr val="FFFF99"/>
              </a:solidFill>
              <a:ln w="38100" cmpd="dbl">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b="1">
                  <a:latin typeface="Arial" panose="020B0604020202020204" pitchFamily="34" charset="0"/>
                </a:endParaRPr>
              </a:p>
            </p:txBody>
          </p:sp>
          <p:sp>
            <p:nvSpPr>
              <p:cNvPr id="514062" name="Line 13"/>
              <p:cNvSpPr>
                <a:spLocks noChangeShapeType="1"/>
              </p:cNvSpPr>
              <p:nvPr/>
            </p:nvSpPr>
            <p:spPr bwMode="auto">
              <a:xfrm>
                <a:off x="1248" y="2160"/>
                <a:ext cx="10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3" name="Line 14"/>
              <p:cNvSpPr>
                <a:spLocks noChangeShapeType="1"/>
              </p:cNvSpPr>
              <p:nvPr/>
            </p:nvSpPr>
            <p:spPr bwMode="auto">
              <a:xfrm>
                <a:off x="3456" y="2160"/>
                <a:ext cx="11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4" name="Line 15"/>
              <p:cNvSpPr>
                <a:spLocks noChangeShapeType="1"/>
              </p:cNvSpPr>
              <p:nvPr/>
            </p:nvSpPr>
            <p:spPr bwMode="auto">
              <a:xfrm>
                <a:off x="2880" y="864"/>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5" name="Line 16"/>
              <p:cNvSpPr>
                <a:spLocks noChangeShapeType="1"/>
              </p:cNvSpPr>
              <p:nvPr/>
            </p:nvSpPr>
            <p:spPr bwMode="auto">
              <a:xfrm>
                <a:off x="2880" y="2736"/>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6" name="Oval 17"/>
              <p:cNvSpPr>
                <a:spLocks noChangeArrowheads="1"/>
              </p:cNvSpPr>
              <p:nvPr/>
            </p:nvSpPr>
            <p:spPr bwMode="auto">
              <a:xfrm>
                <a:off x="2304" y="1584"/>
                <a:ext cx="1144" cy="1144"/>
              </a:xfrm>
              <a:prstGeom prst="ellipse">
                <a:avLst/>
              </a:prstGeom>
              <a:solidFill>
                <a:schemeClr val="bg1"/>
              </a:solidFill>
              <a:ln w="12700">
                <a:solidFill>
                  <a:schemeClr val="tx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514056" name="Rectangle 18"/>
            <p:cNvSpPr>
              <a:spLocks noChangeArrowheads="1"/>
            </p:cNvSpPr>
            <p:nvPr/>
          </p:nvSpPr>
          <p:spPr bwMode="auto">
            <a:xfrm>
              <a:off x="2256" y="2008"/>
              <a:ext cx="13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COMPROMISE  </a:t>
              </a:r>
            </a:p>
          </p:txBody>
        </p:sp>
        <p:sp>
          <p:nvSpPr>
            <p:cNvPr id="514057" name="Text Box 19"/>
            <p:cNvSpPr txBox="1">
              <a:spLocks noChangeArrowheads="1"/>
            </p:cNvSpPr>
            <p:nvPr/>
          </p:nvSpPr>
          <p:spPr bwMode="auto">
            <a:xfrm>
              <a:off x="1248" y="912"/>
              <a:ext cx="169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SMOOTHING</a:t>
              </a:r>
            </a:p>
            <a:p>
              <a:pPr>
                <a:spcBef>
                  <a:spcPct val="0"/>
                </a:spcBef>
                <a:buFontTx/>
                <a:buNone/>
              </a:pPr>
              <a:r>
                <a:rPr lang="en-US" altLang="en-US" sz="2000" b="1">
                  <a:latin typeface="Arial" panose="020B0604020202020204" pitchFamily="34" charset="0"/>
                </a:rPr>
                <a:t>(ACCOMMODATING)</a:t>
              </a:r>
            </a:p>
          </p:txBody>
        </p:sp>
        <p:sp>
          <p:nvSpPr>
            <p:cNvPr id="514058" name="Text Box 20"/>
            <p:cNvSpPr txBox="1">
              <a:spLocks noChangeArrowheads="1"/>
            </p:cNvSpPr>
            <p:nvPr/>
          </p:nvSpPr>
          <p:spPr bwMode="auto">
            <a:xfrm>
              <a:off x="2928" y="864"/>
              <a:ext cx="16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PROBLEM-SOLVING</a:t>
              </a:r>
            </a:p>
            <a:p>
              <a:pPr>
                <a:spcBef>
                  <a:spcPct val="0"/>
                </a:spcBef>
                <a:buFontTx/>
                <a:buNone/>
              </a:pPr>
              <a:r>
                <a:rPr lang="en-US" altLang="en-US" sz="2000" b="1">
                  <a:latin typeface="Arial" panose="020B0604020202020204" pitchFamily="34" charset="0"/>
                </a:rPr>
                <a:t>(COLLABORATING)</a:t>
              </a:r>
            </a:p>
          </p:txBody>
        </p:sp>
        <p:sp>
          <p:nvSpPr>
            <p:cNvPr id="514059" name="Text Box 21"/>
            <p:cNvSpPr txBox="1">
              <a:spLocks noChangeArrowheads="1"/>
            </p:cNvSpPr>
            <p:nvPr/>
          </p:nvSpPr>
          <p:spPr bwMode="auto">
            <a:xfrm>
              <a:off x="3408" y="2880"/>
              <a:ext cx="119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FORCING</a:t>
              </a:r>
            </a:p>
            <a:p>
              <a:pPr>
                <a:spcBef>
                  <a:spcPct val="0"/>
                </a:spcBef>
                <a:buFontTx/>
                <a:buNone/>
              </a:pPr>
              <a:r>
                <a:rPr lang="en-US" altLang="en-US" sz="2000" b="1">
                  <a:latin typeface="Arial" panose="020B0604020202020204" pitchFamily="34" charset="0"/>
                </a:rPr>
                <a:t>(COMPETING)</a:t>
              </a:r>
            </a:p>
          </p:txBody>
        </p:sp>
        <p:sp>
          <p:nvSpPr>
            <p:cNvPr id="514060" name="Text Box 22"/>
            <p:cNvSpPr txBox="1">
              <a:spLocks noChangeArrowheads="1"/>
            </p:cNvSpPr>
            <p:nvPr/>
          </p:nvSpPr>
          <p:spPr bwMode="auto">
            <a:xfrm>
              <a:off x="1296" y="2880"/>
              <a:ext cx="12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WITHDRAWAL</a:t>
              </a:r>
            </a:p>
            <a:p>
              <a:pPr>
                <a:spcBef>
                  <a:spcPct val="0"/>
                </a:spcBef>
                <a:buFontTx/>
                <a:buNone/>
              </a:pPr>
              <a:r>
                <a:rPr lang="en-US" altLang="en-US" sz="2000" b="1">
                  <a:latin typeface="Arial" panose="020B0604020202020204" pitchFamily="34" charset="0"/>
                </a:rPr>
                <a:t>(AVOIDING)</a:t>
              </a:r>
            </a:p>
          </p:txBody>
        </p:sp>
      </p:grpSp>
      <p:sp>
        <p:nvSpPr>
          <p:cNvPr id="514051" name="Rectangle 2"/>
          <p:cNvSpPr>
            <a:spLocks noGrp="1" noChangeArrowheads="1"/>
          </p:cNvSpPr>
          <p:nvPr>
            <p:ph type="title"/>
          </p:nvPr>
        </p:nvSpPr>
        <p:spPr>
          <a:xfrm>
            <a:off x="0" y="0"/>
            <a:ext cx="9144000" cy="838200"/>
          </a:xfrm>
        </p:spPr>
        <p:txBody>
          <a:bodyPr/>
          <a:lstStyle/>
          <a:p>
            <a:r>
              <a:rPr altLang="en-US" sz="4800" b="1"/>
              <a:t>Conflict Resolution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4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DBEA1D-97B2-4176-8ED2-CD1BF91A4879}" type="slidenum">
              <a:rPr lang="en-US" altLang="en-US" sz="1200" smtClean="0">
                <a:solidFill>
                  <a:srgbClr val="898989"/>
                </a:solidFill>
              </a:rPr>
              <a:pPr>
                <a:spcBef>
                  <a:spcPct val="0"/>
                </a:spcBef>
                <a:buFontTx/>
                <a:buNone/>
              </a:pPr>
              <a:t>275</a:t>
            </a:fld>
            <a:endParaRPr lang="en-US" altLang="en-US" sz="1200">
              <a:solidFill>
                <a:srgbClr val="898989"/>
              </a:solidFill>
            </a:endParaRPr>
          </a:p>
        </p:txBody>
      </p:sp>
    </p:spTree>
    <p:extLst>
      <p:ext uri="{BB962C8B-B14F-4D97-AF65-F5344CB8AC3E}">
        <p14:creationId xmlns:p14="http://schemas.microsoft.com/office/powerpoint/2010/main" val="377046815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8" name="Picture 3" descr="6happy_ki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154113"/>
            <a:ext cx="6397625"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099" name="Rectangle 3"/>
          <p:cNvSpPr>
            <a:spLocks noGrp="1" noChangeArrowheads="1"/>
          </p:cNvSpPr>
          <p:nvPr>
            <p:ph type="title"/>
          </p:nvPr>
        </p:nvSpPr>
        <p:spPr>
          <a:xfrm>
            <a:off x="0" y="0"/>
            <a:ext cx="9144000" cy="838200"/>
          </a:xfrm>
        </p:spPr>
        <p:txBody>
          <a:bodyPr/>
          <a:lstStyle/>
          <a:p>
            <a:r>
              <a:rPr altLang="en-US" sz="48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6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4E3B8-BC2B-45FE-A56B-17AF22189201}" type="slidenum">
              <a:rPr lang="en-US" altLang="en-US" sz="1200" smtClean="0">
                <a:solidFill>
                  <a:srgbClr val="898989"/>
                </a:solidFill>
              </a:rPr>
              <a:pPr>
                <a:spcBef>
                  <a:spcPct val="0"/>
                </a:spcBef>
                <a:buFontTx/>
                <a:buNone/>
              </a:pPr>
              <a:t>276</a:t>
            </a:fld>
            <a:endParaRPr lang="en-US" altLang="en-US" sz="1200">
              <a:solidFill>
                <a:srgbClr val="898989"/>
              </a:solidFill>
            </a:endParaRPr>
          </a:p>
        </p:txBody>
      </p:sp>
    </p:spTree>
    <p:extLst>
      <p:ext uri="{BB962C8B-B14F-4D97-AF65-F5344CB8AC3E}">
        <p14:creationId xmlns:p14="http://schemas.microsoft.com/office/powerpoint/2010/main" val="194547572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18147" name="Text Box 4"/>
          <p:cNvSpPr>
            <a:spLocks noGrp="1" noChangeArrowheads="1"/>
          </p:cNvSpPr>
          <p:nvPr>
            <p:ph idx="1"/>
          </p:nvPr>
        </p:nvSpPr>
        <p:spPr>
          <a:xfrm>
            <a:off x="457200" y="990600"/>
            <a:ext cx="8229600" cy="4425950"/>
          </a:xfrm>
        </p:spPr>
        <p:txBody>
          <a:bodyPr>
            <a:spAutoFit/>
          </a:bodyPr>
          <a:lstStyle/>
          <a:p>
            <a:pPr marL="914400" lvl="1" indent="-457200">
              <a:buFont typeface="Calibri" panose="020F0502020204030204" pitchFamily="34" charset="0"/>
              <a:buAutoNum type="arabicPeriod"/>
            </a:pPr>
            <a:r>
              <a:rPr lang="en-US" altLang="en-US" sz="3200">
                <a:latin typeface="Kabel Bk BT"/>
              </a:rPr>
              <a:t>Frederick Herzberg's Hygiene &amp; Motivation Factors  </a:t>
            </a:r>
          </a:p>
          <a:p>
            <a:pPr marL="914400" lvl="1" indent="-457200">
              <a:buFont typeface="Calibri" panose="020F0502020204030204" pitchFamily="34" charset="0"/>
              <a:buAutoNum type="arabicPeriod"/>
            </a:pPr>
            <a:r>
              <a:rPr lang="en-US" altLang="en-US" sz="3200">
                <a:latin typeface="Kabel Bk BT"/>
              </a:rPr>
              <a:t>Abraham Maslow’s Hierarchy of Needs </a:t>
            </a:r>
          </a:p>
          <a:p>
            <a:pPr marL="914400" lvl="1" indent="-457200">
              <a:buFont typeface="Calibri" panose="020F0502020204030204" pitchFamily="34" charset="0"/>
              <a:buAutoNum type="arabicPeriod"/>
            </a:pPr>
            <a:r>
              <a:rPr lang="en-US" altLang="en-US" sz="3200">
                <a:latin typeface="Kabel Bk BT"/>
              </a:rPr>
              <a:t>Expectancy Theorem of Motivation by Victor Vroom</a:t>
            </a:r>
          </a:p>
          <a:p>
            <a:pPr marL="914400" lvl="1" indent="-457200">
              <a:buFont typeface="Calibri" panose="020F0502020204030204" pitchFamily="34" charset="0"/>
              <a:buAutoNum type="arabicPeriod"/>
            </a:pPr>
            <a:r>
              <a:rPr lang="en-US" altLang="en-US" sz="3200">
                <a:latin typeface="Kabel Bk BT"/>
              </a:rPr>
              <a:t>Job characteristics model of Oldham-Hackman</a:t>
            </a:r>
          </a:p>
          <a:p>
            <a:pPr marL="914400" lvl="1" indent="-457200">
              <a:buFont typeface="Calibri" panose="020F0502020204030204" pitchFamily="34" charset="0"/>
              <a:buAutoNum type="arabicPeriod"/>
            </a:pPr>
            <a:r>
              <a:rPr lang="en-US" altLang="en-US" sz="3200">
                <a:latin typeface="Kabel Bk BT"/>
              </a:rPr>
              <a:t>Theory X &amp; Y of McGregor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81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36ED54-7E66-4004-B00C-DF47090971B0}" type="slidenum">
              <a:rPr lang="en-US" altLang="en-US" sz="1200" smtClean="0">
                <a:solidFill>
                  <a:srgbClr val="898989"/>
                </a:solidFill>
              </a:rPr>
              <a:pPr>
                <a:spcBef>
                  <a:spcPct val="0"/>
                </a:spcBef>
                <a:buFontTx/>
                <a:buNone/>
              </a:pPr>
              <a:t>277</a:t>
            </a:fld>
            <a:endParaRPr lang="en-US" altLang="en-US" sz="1200">
              <a:solidFill>
                <a:srgbClr val="898989"/>
              </a:solidFill>
            </a:endParaRPr>
          </a:p>
        </p:txBody>
      </p:sp>
    </p:spTree>
    <p:extLst>
      <p:ext uri="{BB962C8B-B14F-4D97-AF65-F5344CB8AC3E}">
        <p14:creationId xmlns:p14="http://schemas.microsoft.com/office/powerpoint/2010/main" val="32113677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20195" name="Text Box 4"/>
          <p:cNvSpPr>
            <a:spLocks noGrp="1" noChangeArrowheads="1"/>
          </p:cNvSpPr>
          <p:nvPr>
            <p:ph idx="1"/>
          </p:nvPr>
        </p:nvSpPr>
        <p:spPr>
          <a:xfrm>
            <a:off x="457200" y="990600"/>
            <a:ext cx="8229600" cy="5399088"/>
          </a:xfrm>
        </p:spPr>
        <p:txBody>
          <a:bodyPr>
            <a:spAutoFit/>
          </a:bodyPr>
          <a:lstStyle/>
          <a:p>
            <a:pPr marL="914400" lvl="1" indent="-457200" algn="ctr">
              <a:buClr>
                <a:schemeClr val="bg1"/>
              </a:buClr>
              <a:buFont typeface="Wingdings" panose="05000000000000000000" pitchFamily="2" charset="2"/>
              <a:buChar char="v"/>
            </a:pPr>
            <a:r>
              <a:rPr lang="en-US" altLang="en-US" sz="2000" b="1" u="sng">
                <a:latin typeface="Kabel Bk BT"/>
              </a:rPr>
              <a:t>Frederick Herzberg  </a:t>
            </a:r>
            <a:br>
              <a:rPr lang="en-US" altLang="en-US" sz="2000" b="1" u="sng">
                <a:latin typeface="Kabel Bk BT"/>
              </a:rPr>
            </a:br>
            <a:r>
              <a:rPr lang="en-US" altLang="en-US" sz="2000" b="1" u="sng">
                <a:latin typeface="Kabel Bk BT"/>
              </a:rPr>
              <a:t>Hygiene Factors and Motivating Agents (1954)</a:t>
            </a:r>
          </a:p>
          <a:p>
            <a:pPr marL="914400" lvl="1" indent="-457200">
              <a:buClr>
                <a:schemeClr val="bg1"/>
              </a:buClr>
              <a:buFont typeface="Wingdings" panose="05000000000000000000" pitchFamily="2" charset="2"/>
              <a:buChar char="v"/>
            </a:pPr>
            <a:endParaRPr lang="en-US" altLang="en-US" sz="2200">
              <a:latin typeface="Kabel Bk BT"/>
            </a:endParaRPr>
          </a:p>
          <a:p>
            <a:pPr marL="514350" indent="-457200">
              <a:buClr>
                <a:schemeClr val="bg1"/>
              </a:buClr>
              <a:buFont typeface="Wingdings" panose="05000000000000000000" pitchFamily="2" charset="2"/>
              <a:buChar char="v"/>
            </a:pPr>
            <a:r>
              <a:rPr lang="en-US" altLang="en-US" sz="1800">
                <a:latin typeface="Kabel Bk BT"/>
              </a:rPr>
              <a:t>Hygiene factors</a:t>
            </a:r>
          </a:p>
          <a:p>
            <a:pPr marL="1371600" lvl="2" indent="-457200">
              <a:buFont typeface="Wingdings" panose="05000000000000000000" pitchFamily="2" charset="2"/>
              <a:buChar char="ü"/>
            </a:pPr>
            <a:r>
              <a:rPr lang="en-US" altLang="en-US" sz="1800">
                <a:latin typeface="Kabel Bk BT"/>
              </a:rPr>
              <a:t>Supervision</a:t>
            </a:r>
          </a:p>
          <a:p>
            <a:pPr marL="1371600" lvl="2" indent="-457200">
              <a:buFont typeface="Wingdings" panose="05000000000000000000" pitchFamily="2" charset="2"/>
              <a:buChar char="ü"/>
            </a:pPr>
            <a:r>
              <a:rPr lang="en-US" altLang="en-US" sz="1800">
                <a:latin typeface="Kabel Bk BT"/>
              </a:rPr>
              <a:t>Company policy and administrator</a:t>
            </a:r>
          </a:p>
          <a:p>
            <a:pPr marL="1371600" lvl="2" indent="-457200">
              <a:buFont typeface="Wingdings" panose="05000000000000000000" pitchFamily="2" charset="2"/>
              <a:buChar char="ü"/>
            </a:pPr>
            <a:r>
              <a:rPr lang="en-US" altLang="en-US" sz="1800">
                <a:latin typeface="Kabel Bk BT"/>
              </a:rPr>
              <a:t>Positive working Condition</a:t>
            </a:r>
          </a:p>
          <a:p>
            <a:pPr marL="1371600" lvl="2" indent="-457200">
              <a:buFont typeface="Wingdings" panose="05000000000000000000" pitchFamily="2" charset="2"/>
              <a:buChar char="ü"/>
            </a:pPr>
            <a:r>
              <a:rPr lang="en-US" altLang="en-US" sz="1800">
                <a:latin typeface="Kabel Bk BT"/>
              </a:rPr>
              <a:t>Interpersonal relations</a:t>
            </a:r>
          </a:p>
          <a:p>
            <a:pPr marL="1371600" lvl="2" indent="-457200">
              <a:buFont typeface="Wingdings" panose="05000000000000000000" pitchFamily="2" charset="2"/>
              <a:buChar char="ü"/>
            </a:pPr>
            <a:r>
              <a:rPr lang="en-US" altLang="en-US" sz="1800">
                <a:latin typeface="Kabel Bk BT"/>
              </a:rPr>
              <a:t>Job Security</a:t>
            </a:r>
          </a:p>
          <a:p>
            <a:pPr marL="1371600" lvl="2" indent="-457200">
              <a:buFont typeface="Wingdings" panose="05000000000000000000" pitchFamily="2" charset="2"/>
              <a:buChar char="ü"/>
            </a:pPr>
            <a:r>
              <a:rPr lang="en-US" altLang="en-US" sz="1800">
                <a:latin typeface="Kabel Bk BT"/>
              </a:rPr>
              <a:t>Status</a:t>
            </a:r>
          </a:p>
          <a:p>
            <a:pPr marL="1371600" lvl="2" indent="-457200">
              <a:buFont typeface="Wingdings" panose="05000000000000000000" pitchFamily="2" charset="2"/>
              <a:buChar char="ü"/>
            </a:pPr>
            <a:r>
              <a:rPr lang="en-US" altLang="en-US" sz="1800">
                <a:latin typeface="Kabel Bk BT"/>
              </a:rPr>
              <a:t>Compensation</a:t>
            </a:r>
          </a:p>
          <a:p>
            <a:pPr marL="1371600" lvl="2" indent="-457200">
              <a:buFont typeface="Wingdings" panose="05000000000000000000" pitchFamily="2" charset="2"/>
              <a:buChar char="ü"/>
            </a:pPr>
            <a:r>
              <a:rPr lang="en-US" altLang="en-US" sz="1800">
                <a:latin typeface="Kabel Bk BT"/>
              </a:rPr>
              <a:t>Personal life</a:t>
            </a:r>
          </a:p>
          <a:p>
            <a:pPr marL="1371600" lvl="2" indent="-457200">
              <a:buClr>
                <a:srgbClr val="0084CC"/>
              </a:buClr>
            </a:pPr>
            <a:endParaRPr lang="en-US" altLang="en-US" sz="2600">
              <a:latin typeface="Kabel Bk BT"/>
            </a:endParaRPr>
          </a:p>
          <a:p>
            <a:pPr marL="0" lvl="3" indent="0" algn="ctr">
              <a:buClr>
                <a:srgbClr val="0084CC"/>
              </a:buClr>
              <a:buFont typeface="Arial" panose="020B0604020202020204" pitchFamily="34" charset="0"/>
              <a:buNone/>
            </a:pPr>
            <a:r>
              <a:rPr lang="en-US" altLang="en-US" b="1">
                <a:latin typeface="HGSMinchoL"/>
                <a:ea typeface="HGSMinchoL"/>
                <a:cs typeface="HGSMinchoL"/>
              </a:rPr>
              <a:t>Presence will not guarantee higher productivity</a:t>
            </a:r>
            <a:br>
              <a:rPr lang="en-US" altLang="en-US" b="1">
                <a:latin typeface="HGSMinchoL"/>
                <a:ea typeface="HGSMinchoL"/>
                <a:cs typeface="HGSMinchoL"/>
              </a:rPr>
            </a:br>
            <a:r>
              <a:rPr lang="en-US" altLang="en-US" b="1">
                <a:latin typeface="HGSMinchoL"/>
                <a:ea typeface="HGSMinchoL"/>
                <a:cs typeface="HGSMinchoL"/>
              </a:rPr>
              <a:t>Absence will result in poor productivity</a:t>
            </a: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0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D320EB-4982-4136-B826-6BB5027F5E2D}" type="slidenum">
              <a:rPr lang="en-US" altLang="en-US" sz="1200" smtClean="0">
                <a:solidFill>
                  <a:srgbClr val="898989"/>
                </a:solidFill>
              </a:rPr>
              <a:pPr>
                <a:spcBef>
                  <a:spcPct val="0"/>
                </a:spcBef>
                <a:buFontTx/>
                <a:buNone/>
              </a:pPr>
              <a:t>278</a:t>
            </a:fld>
            <a:endParaRPr lang="en-US" altLang="en-US" sz="1200">
              <a:solidFill>
                <a:srgbClr val="898989"/>
              </a:solidFill>
            </a:endParaRPr>
          </a:p>
        </p:txBody>
      </p:sp>
    </p:spTree>
    <p:extLst>
      <p:ext uri="{BB962C8B-B14F-4D97-AF65-F5344CB8AC3E}">
        <p14:creationId xmlns:p14="http://schemas.microsoft.com/office/powerpoint/2010/main" val="418547725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fontScale="90000"/>
          </a:bodyPr>
          <a:lstStyle/>
          <a:p>
            <a:pPr>
              <a:defRPr/>
            </a:pPr>
            <a:r>
              <a:rPr sz="5400" b="1"/>
              <a:t>Motivational Theories</a:t>
            </a:r>
          </a:p>
        </p:txBody>
      </p:sp>
      <p:sp>
        <p:nvSpPr>
          <p:cNvPr id="8" name="Content Placeholder 7"/>
          <p:cNvSpPr>
            <a:spLocks noGrp="1"/>
          </p:cNvSpPr>
          <p:nvPr>
            <p:ph idx="1"/>
          </p:nvPr>
        </p:nvSpPr>
        <p:spPr>
          <a:xfrm>
            <a:off x="457200" y="990600"/>
            <a:ext cx="8229600" cy="5105400"/>
          </a:xfrm>
        </p:spPr>
        <p:txBody>
          <a:bodyPr>
            <a:normAutofit fontScale="77500" lnSpcReduction="20000"/>
          </a:bodyPr>
          <a:lstStyle/>
          <a:p>
            <a:pPr marL="914400" lvl="1" indent="-457200" algn="ctr">
              <a:lnSpc>
                <a:spcPct val="150000"/>
              </a:lnSpc>
              <a:buClr>
                <a:srgbClr val="0084CC"/>
              </a:buClr>
              <a:buFont typeface="Arial" charset="0"/>
              <a:buNone/>
              <a:defRPr/>
            </a:pPr>
            <a:r>
              <a:rPr lang="en-US" sz="2400" b="1" u="sng" dirty="0">
                <a:latin typeface="Kabel Bk BT" pitchFamily="34" charset="0"/>
              </a:rPr>
              <a:t>Frederick Herzberg </a:t>
            </a:r>
            <a:br>
              <a:rPr lang="en-US" sz="2400" b="1" u="sng" dirty="0">
                <a:latin typeface="Kabel Bk BT" pitchFamily="34" charset="0"/>
              </a:rPr>
            </a:br>
            <a:r>
              <a:rPr lang="en-US" sz="2400" b="1" u="sng" dirty="0">
                <a:latin typeface="Kabel Bk BT" pitchFamily="34" charset="0"/>
              </a:rPr>
              <a:t>Hygiene Factors and Motivating Agents (1954)</a:t>
            </a:r>
          </a:p>
          <a:p>
            <a:pPr marL="914400" lvl="1" indent="-457200">
              <a:lnSpc>
                <a:spcPct val="150000"/>
              </a:lnSpc>
              <a:buClr>
                <a:srgbClr val="0084CC"/>
              </a:buClr>
              <a:buFont typeface="Wingdings" pitchFamily="2" charset="2"/>
              <a:buChar char="v"/>
              <a:defRPr/>
            </a:pPr>
            <a:endParaRPr lang="en-US" sz="2200" dirty="0">
              <a:latin typeface="Kabel Bk BT" pitchFamily="34" charset="0"/>
            </a:endParaRPr>
          </a:p>
          <a:p>
            <a:pPr marL="914400" lvl="1" indent="-457200">
              <a:lnSpc>
                <a:spcPct val="150000"/>
              </a:lnSpc>
              <a:buClr>
                <a:srgbClr val="0084CC"/>
              </a:buClr>
              <a:buFont typeface="Arial" panose="020B0604020202020204" pitchFamily="34" charset="0"/>
              <a:buNone/>
              <a:defRPr/>
            </a:pPr>
            <a:r>
              <a:rPr lang="en-US" sz="2200" dirty="0">
                <a:latin typeface="Kabel Bk BT" pitchFamily="34" charset="0"/>
              </a:rPr>
              <a:t>Motivating factors</a:t>
            </a:r>
          </a:p>
          <a:p>
            <a:pPr marL="1828800" lvl="3" indent="-457200">
              <a:lnSpc>
                <a:spcPct val="150000"/>
              </a:lnSpc>
              <a:buFont typeface="Wingdings" pitchFamily="2" charset="2"/>
              <a:buChar char="ü"/>
              <a:defRPr/>
            </a:pPr>
            <a:r>
              <a:rPr lang="en-US" sz="2200" dirty="0">
                <a:latin typeface="Kabel Bk BT" pitchFamily="34" charset="0"/>
              </a:rPr>
              <a:t>Achievements</a:t>
            </a:r>
          </a:p>
          <a:p>
            <a:pPr marL="1828800" lvl="3" indent="-457200">
              <a:lnSpc>
                <a:spcPct val="150000"/>
              </a:lnSpc>
              <a:buFont typeface="Wingdings" pitchFamily="2" charset="2"/>
              <a:buChar char="ü"/>
              <a:defRPr/>
            </a:pPr>
            <a:r>
              <a:rPr lang="en-US" sz="2200" dirty="0">
                <a:latin typeface="Kabel Bk BT" pitchFamily="34" charset="0"/>
              </a:rPr>
              <a:t>Recognitions</a:t>
            </a:r>
          </a:p>
          <a:p>
            <a:pPr marL="1828800" lvl="3" indent="-457200">
              <a:lnSpc>
                <a:spcPct val="150000"/>
              </a:lnSpc>
              <a:buFont typeface="Wingdings" pitchFamily="2" charset="2"/>
              <a:buChar char="ü"/>
              <a:defRPr/>
            </a:pPr>
            <a:r>
              <a:rPr lang="en-US" sz="2200" dirty="0">
                <a:latin typeface="Kabel Bk BT" pitchFamily="34" charset="0"/>
              </a:rPr>
              <a:t>Work Itself</a:t>
            </a:r>
          </a:p>
          <a:p>
            <a:pPr marL="1828800" lvl="3" indent="-457200">
              <a:lnSpc>
                <a:spcPct val="150000"/>
              </a:lnSpc>
              <a:buFont typeface="Wingdings" pitchFamily="2" charset="2"/>
              <a:buChar char="ü"/>
              <a:defRPr/>
            </a:pPr>
            <a:r>
              <a:rPr lang="en-US" sz="2200" dirty="0">
                <a:latin typeface="Kabel Bk BT" pitchFamily="34" charset="0"/>
              </a:rPr>
              <a:t>Responsibility</a:t>
            </a:r>
          </a:p>
          <a:p>
            <a:pPr marL="1828800" lvl="3" indent="-457200">
              <a:lnSpc>
                <a:spcPct val="150000"/>
              </a:lnSpc>
              <a:buFont typeface="Wingdings" pitchFamily="2" charset="2"/>
              <a:buChar char="ü"/>
              <a:defRPr/>
            </a:pPr>
            <a:r>
              <a:rPr lang="en-US" sz="2200" dirty="0">
                <a:latin typeface="Kabel Bk BT" pitchFamily="34" charset="0"/>
              </a:rPr>
              <a:t>Advancement</a:t>
            </a:r>
          </a:p>
          <a:p>
            <a:pPr marL="1828800" lvl="3" indent="-457200">
              <a:lnSpc>
                <a:spcPct val="150000"/>
              </a:lnSpc>
              <a:buFont typeface="Wingdings" pitchFamily="2" charset="2"/>
              <a:buChar char="ü"/>
              <a:defRPr/>
            </a:pPr>
            <a:r>
              <a:rPr lang="en-US" sz="2200" dirty="0">
                <a:latin typeface="Kabel Bk BT" pitchFamily="34" charset="0"/>
              </a:rPr>
              <a:t>Possibility for growth</a:t>
            </a:r>
          </a:p>
          <a:p>
            <a:pPr marL="1828800" lvl="3" indent="-457200">
              <a:lnSpc>
                <a:spcPct val="150000"/>
              </a:lnSpc>
              <a:buClr>
                <a:srgbClr val="0084CC"/>
              </a:buClr>
              <a:buFont typeface="Wingdings" pitchFamily="2" charset="2"/>
              <a:buChar char="Ø"/>
              <a:defRPr/>
            </a:pPr>
            <a:endParaRPr lang="en-US" sz="2200" dirty="0">
              <a:latin typeface="Kabel Bk BT" pitchFamily="34" charset="0"/>
            </a:endParaRPr>
          </a:p>
          <a:p>
            <a:pPr marL="0" lvl="3" indent="0" algn="ctr">
              <a:lnSpc>
                <a:spcPct val="150000"/>
              </a:lnSpc>
              <a:buClr>
                <a:srgbClr val="0084CC"/>
              </a:buClr>
              <a:buFont typeface="Arial" charset="0"/>
              <a:buNone/>
              <a:defRPr/>
            </a:pPr>
            <a:r>
              <a:rPr lang="en-US" sz="2400" b="1" dirty="0">
                <a:latin typeface="HGSMinchoL" pitchFamily="18" charset="-128"/>
                <a:ea typeface="HGSMinchoL" pitchFamily="18" charset="-128"/>
              </a:rPr>
              <a:t>Motivation will not work without Hygiene.</a:t>
            </a:r>
          </a:p>
          <a:p>
            <a:pPr marL="1828800" lvl="3" indent="-457200">
              <a:lnSpc>
                <a:spcPct val="150000"/>
              </a:lnSpc>
              <a:buClr>
                <a:srgbClr val="0084CC"/>
              </a:buClr>
              <a:buFont typeface="Wingdings" pitchFamily="2" charset="2"/>
              <a:buChar char="Ø"/>
              <a:defRPr/>
            </a:pPr>
            <a:endParaRPr lang="en-US" sz="2200"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2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26DD43-EE46-424A-870C-6FFFC37CEBAC}" type="slidenum">
              <a:rPr lang="en-US" altLang="en-US" sz="1200" smtClean="0">
                <a:solidFill>
                  <a:srgbClr val="898989"/>
                </a:solidFill>
              </a:rPr>
              <a:pPr>
                <a:spcBef>
                  <a:spcPct val="0"/>
                </a:spcBef>
                <a:buFontTx/>
                <a:buNone/>
              </a:pPr>
              <a:t>279</a:t>
            </a:fld>
            <a:endParaRPr lang="en-US" altLang="en-US" sz="1200">
              <a:solidFill>
                <a:srgbClr val="898989"/>
              </a:solidFill>
            </a:endParaRPr>
          </a:p>
        </p:txBody>
      </p:sp>
    </p:spTree>
    <p:extLst>
      <p:ext uri="{BB962C8B-B14F-4D97-AF65-F5344CB8AC3E}">
        <p14:creationId xmlns:p14="http://schemas.microsoft.com/office/powerpoint/2010/main" val="1470599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Stakeholders</a:t>
            </a:r>
          </a:p>
        </p:txBody>
      </p:sp>
      <p:sp>
        <p:nvSpPr>
          <p:cNvPr id="5529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55301" name="Title 4"/>
          <p:cNvSpPr>
            <a:spLocks noGrp="1"/>
          </p:cNvSpPr>
          <p:nvPr>
            <p:ph type="title"/>
          </p:nvPr>
        </p:nvSpPr>
        <p:spPr/>
        <p:txBody>
          <a:bodyPr/>
          <a:lstStyle/>
          <a:p>
            <a:r>
              <a:rPr altLang="en-US"/>
              <a:t>Who are Stakeholders?</a:t>
            </a:r>
          </a:p>
        </p:txBody>
      </p:sp>
      <p:sp>
        <p:nvSpPr>
          <p:cNvPr id="55302" name="Content Placeholder 5"/>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ea typeface="Microsoft YaHei" panose="020B0503020204020204" pitchFamily="34" charset="-122"/>
              </a:rPr>
              <a:t>	</a:t>
            </a:r>
            <a:r>
              <a:rPr lang="en-US" altLang="en-US" b="1" u="sng">
                <a:ea typeface="Microsoft YaHei" panose="020B0503020204020204" pitchFamily="34" charset="-122"/>
              </a:rPr>
              <a:t>Persons or organizations </a:t>
            </a:r>
            <a:r>
              <a:rPr lang="en-US" altLang="en-US" b="1">
                <a:ea typeface="Microsoft YaHei" panose="020B0503020204020204" pitchFamily="34" charset="-122"/>
              </a:rPr>
              <a:t>who are actively </a:t>
            </a:r>
            <a:r>
              <a:rPr lang="en-US" altLang="en-US" b="1" i="1">
                <a:ea typeface="Microsoft YaHei" panose="020B0503020204020204" pitchFamily="34" charset="-122"/>
              </a:rPr>
              <a:t>involved</a:t>
            </a:r>
            <a:r>
              <a:rPr lang="en-US" altLang="en-US" b="1">
                <a:ea typeface="Microsoft YaHei" panose="020B0503020204020204" pitchFamily="34" charset="-122"/>
              </a:rPr>
              <a:t> in the project or whose </a:t>
            </a:r>
            <a:r>
              <a:rPr lang="en-US" altLang="en-US" b="1" u="sng">
                <a:ea typeface="Microsoft YaHei" panose="020B0503020204020204" pitchFamily="34" charset="-122"/>
              </a:rPr>
              <a:t>interests maybe </a:t>
            </a:r>
            <a:r>
              <a:rPr lang="en-US" altLang="en-US" b="1">
                <a:ea typeface="Microsoft YaHei" panose="020B0503020204020204" pitchFamily="34" charset="-122"/>
              </a:rPr>
              <a:t>positively or negatively </a:t>
            </a:r>
            <a:r>
              <a:rPr lang="en-US" altLang="en-US" b="1" i="1">
                <a:ea typeface="Microsoft YaHei" panose="020B0503020204020204" pitchFamily="34" charset="-122"/>
              </a:rPr>
              <a:t>affected</a:t>
            </a:r>
            <a:r>
              <a:rPr lang="en-US" altLang="en-US" b="1">
                <a:ea typeface="Microsoft YaHei" panose="020B0503020204020204" pitchFamily="34" charset="-122"/>
              </a:rPr>
              <a:t> by the </a:t>
            </a:r>
            <a:r>
              <a:rPr lang="en-US" altLang="en-US" b="1" u="sng">
                <a:ea typeface="Microsoft YaHei" panose="020B0503020204020204" pitchFamily="34" charset="-122"/>
              </a:rPr>
              <a:t>performance</a:t>
            </a:r>
            <a:r>
              <a:rPr lang="en-US" altLang="en-US" b="1">
                <a:ea typeface="Microsoft YaHei" panose="020B0503020204020204" pitchFamily="34" charset="-122"/>
              </a:rPr>
              <a:t> or </a:t>
            </a:r>
            <a:r>
              <a:rPr lang="en-US" altLang="en-US" b="1" u="sng">
                <a:ea typeface="Microsoft YaHei" panose="020B0503020204020204" pitchFamily="34" charset="-122"/>
              </a:rPr>
              <a:t>completion</a:t>
            </a:r>
            <a:r>
              <a:rPr lang="en-US" altLang="en-US" b="1">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30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495DC0-AEB0-4314-BB45-ED619E95DE1C}" type="slidenum">
              <a:rPr lang="en-US" altLang="en-US" sz="1200" smtClean="0">
                <a:solidFill>
                  <a:srgbClr val="898989"/>
                </a:solidFill>
              </a:rPr>
              <a:pPr>
                <a:spcBef>
                  <a:spcPct val="0"/>
                </a:spcBef>
                <a:buFontTx/>
                <a:buNone/>
              </a:pPr>
              <a:t>28</a:t>
            </a:fld>
            <a:endParaRPr lang="en-US" altLang="en-US" sz="1200">
              <a:solidFill>
                <a:srgbClr val="898989"/>
              </a:solidFill>
            </a:endParaRPr>
          </a:p>
        </p:txBody>
      </p:sp>
      <p:sp>
        <p:nvSpPr>
          <p:cNvPr id="9" name="Text Box 3">
            <a:extLst>
              <a:ext uri="{FF2B5EF4-FFF2-40B4-BE49-F238E27FC236}">
                <a16:creationId xmlns:a16="http://schemas.microsoft.com/office/drawing/2014/main" id="{249A3C9E-B6EA-4E00-9952-2024AB60D04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AutoShape 5"/>
          <p:cNvSpPr>
            <a:spLocks noChangeArrowheads="1"/>
          </p:cNvSpPr>
          <p:nvPr/>
        </p:nvSpPr>
        <p:spPr bwMode="auto">
          <a:xfrm>
            <a:off x="330200" y="1905000"/>
            <a:ext cx="4876800" cy="4114800"/>
          </a:xfrm>
          <a:prstGeom prst="triangle">
            <a:avLst>
              <a:gd name="adj" fmla="val 50000"/>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4291" name="Text Box 3"/>
          <p:cNvSpPr txBox="1">
            <a:spLocks noChangeArrowheads="1"/>
          </p:cNvSpPr>
          <p:nvPr/>
        </p:nvSpPr>
        <p:spPr bwMode="auto">
          <a:xfrm>
            <a:off x="417513" y="930275"/>
            <a:ext cx="80772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50000"/>
              </a:spcBef>
              <a:buClr>
                <a:schemeClr val="tx1"/>
              </a:buClr>
              <a:buFont typeface="Wingdings" panose="05000000000000000000" pitchFamily="2" charset="2"/>
              <a:buNone/>
            </a:pPr>
            <a:r>
              <a:rPr lang="en-US" altLang="en-US" sz="2300" b="1" u="sng">
                <a:latin typeface="Kabel Bk BT"/>
              </a:rPr>
              <a:t>Abraham Maslow’s Hierarchy of Needs (1954)</a:t>
            </a:r>
          </a:p>
          <a:p>
            <a:pPr lvl="1" algn="ctr">
              <a:spcBef>
                <a:spcPct val="50000"/>
              </a:spcBef>
              <a:buClr>
                <a:schemeClr val="tx1"/>
              </a:buClr>
              <a:buFont typeface="Wingdings" panose="05000000000000000000" pitchFamily="2" charset="2"/>
              <a:buNone/>
            </a:pPr>
            <a:r>
              <a:rPr lang="en-US" altLang="en-US" sz="1600" b="1">
                <a:latin typeface="Kabel Bk BT"/>
              </a:rPr>
              <a:t>(In order of priority)</a:t>
            </a:r>
          </a:p>
        </p:txBody>
      </p:sp>
      <p:sp>
        <p:nvSpPr>
          <p:cNvPr id="524292" name="Text Box 6"/>
          <p:cNvSpPr txBox="1">
            <a:spLocks noChangeArrowheads="1"/>
          </p:cNvSpPr>
          <p:nvPr/>
        </p:nvSpPr>
        <p:spPr bwMode="auto">
          <a:xfrm>
            <a:off x="1981200" y="278765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Self Actualization</a:t>
            </a:r>
          </a:p>
        </p:txBody>
      </p:sp>
      <p:sp>
        <p:nvSpPr>
          <p:cNvPr id="524293" name="Line 7"/>
          <p:cNvSpPr>
            <a:spLocks noChangeShapeType="1"/>
          </p:cNvSpPr>
          <p:nvPr/>
        </p:nvSpPr>
        <p:spPr bwMode="auto">
          <a:xfrm>
            <a:off x="1866900" y="3454400"/>
            <a:ext cx="1828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4" name="Text Box 8"/>
          <p:cNvSpPr txBox="1">
            <a:spLocks noChangeArrowheads="1"/>
          </p:cNvSpPr>
          <p:nvPr/>
        </p:nvSpPr>
        <p:spPr bwMode="auto">
          <a:xfrm>
            <a:off x="1828800" y="35814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Esteem</a:t>
            </a:r>
          </a:p>
        </p:txBody>
      </p:sp>
      <p:sp>
        <p:nvSpPr>
          <p:cNvPr id="524295" name="Line 9"/>
          <p:cNvSpPr>
            <a:spLocks noChangeShapeType="1"/>
          </p:cNvSpPr>
          <p:nvPr/>
        </p:nvSpPr>
        <p:spPr bwMode="auto">
          <a:xfrm flipV="1">
            <a:off x="1473200" y="4113213"/>
            <a:ext cx="2616200" cy="1428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6" name="Text Box 10"/>
          <p:cNvSpPr txBox="1">
            <a:spLocks noChangeArrowheads="1"/>
          </p:cNvSpPr>
          <p:nvPr/>
        </p:nvSpPr>
        <p:spPr bwMode="auto">
          <a:xfrm>
            <a:off x="1752600" y="4252913"/>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Social</a:t>
            </a:r>
          </a:p>
        </p:txBody>
      </p:sp>
      <p:sp>
        <p:nvSpPr>
          <p:cNvPr id="524297" name="Line 11"/>
          <p:cNvSpPr>
            <a:spLocks noChangeShapeType="1"/>
          </p:cNvSpPr>
          <p:nvPr/>
        </p:nvSpPr>
        <p:spPr bwMode="auto">
          <a:xfrm>
            <a:off x="1079500" y="4787900"/>
            <a:ext cx="3416300" cy="1270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8" name="Text Box 12"/>
          <p:cNvSpPr txBox="1">
            <a:spLocks noChangeArrowheads="1"/>
          </p:cNvSpPr>
          <p:nvPr/>
        </p:nvSpPr>
        <p:spPr bwMode="auto">
          <a:xfrm>
            <a:off x="1676400" y="4862513"/>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Safety</a:t>
            </a:r>
          </a:p>
          <a:p>
            <a:pPr algn="ctr">
              <a:spcBef>
                <a:spcPct val="50000"/>
              </a:spcBef>
              <a:buFontTx/>
              <a:buNone/>
            </a:pPr>
            <a:endParaRPr lang="en-US" altLang="en-US" sz="1800" b="1" dirty="0">
              <a:latin typeface="Book Antiqua" panose="02040602050305030304" pitchFamily="18" charset="0"/>
            </a:endParaRPr>
          </a:p>
        </p:txBody>
      </p:sp>
      <p:sp>
        <p:nvSpPr>
          <p:cNvPr id="524299" name="Line 13"/>
          <p:cNvSpPr>
            <a:spLocks noChangeShapeType="1"/>
          </p:cNvSpPr>
          <p:nvPr/>
        </p:nvSpPr>
        <p:spPr bwMode="auto">
          <a:xfrm>
            <a:off x="711200" y="5410200"/>
            <a:ext cx="4114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300" name="Text Box 14"/>
          <p:cNvSpPr txBox="1">
            <a:spLocks noChangeArrowheads="1"/>
          </p:cNvSpPr>
          <p:nvPr/>
        </p:nvSpPr>
        <p:spPr bwMode="auto">
          <a:xfrm>
            <a:off x="1295400" y="55626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Physiological</a:t>
            </a:r>
          </a:p>
        </p:txBody>
      </p:sp>
      <p:sp>
        <p:nvSpPr>
          <p:cNvPr id="524301" name="Text Box 15"/>
          <p:cNvSpPr txBox="1">
            <a:spLocks noChangeArrowheads="1"/>
          </p:cNvSpPr>
          <p:nvPr/>
        </p:nvSpPr>
        <p:spPr bwMode="auto">
          <a:xfrm>
            <a:off x="5105400" y="5576888"/>
            <a:ext cx="350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Air, water, food, house, clothing</a:t>
            </a:r>
          </a:p>
        </p:txBody>
      </p:sp>
      <p:sp>
        <p:nvSpPr>
          <p:cNvPr id="524302" name="Text Box 16"/>
          <p:cNvSpPr txBox="1">
            <a:spLocks noChangeArrowheads="1"/>
          </p:cNvSpPr>
          <p:nvPr/>
        </p:nvSpPr>
        <p:spPr bwMode="auto">
          <a:xfrm>
            <a:off x="4694238" y="4724400"/>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Security, stability, freedom from threat and physical harm</a:t>
            </a:r>
          </a:p>
        </p:txBody>
      </p:sp>
      <p:sp>
        <p:nvSpPr>
          <p:cNvPr id="524303" name="Text Box 17"/>
          <p:cNvSpPr txBox="1">
            <a:spLocks noChangeArrowheads="1"/>
          </p:cNvSpPr>
          <p:nvPr/>
        </p:nvSpPr>
        <p:spPr bwMode="auto">
          <a:xfrm>
            <a:off x="4343400" y="4086225"/>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Love, affection, approval, friends, association</a:t>
            </a:r>
          </a:p>
        </p:txBody>
      </p:sp>
      <p:sp>
        <p:nvSpPr>
          <p:cNvPr id="524304" name="Text Box 18"/>
          <p:cNvSpPr txBox="1">
            <a:spLocks noChangeArrowheads="1"/>
          </p:cNvSpPr>
          <p:nvPr/>
        </p:nvSpPr>
        <p:spPr bwMode="auto">
          <a:xfrm>
            <a:off x="3962400" y="3413125"/>
            <a:ext cx="495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Accomplishment, Respect, Attention, Appreciation</a:t>
            </a:r>
          </a:p>
        </p:txBody>
      </p:sp>
      <p:sp>
        <p:nvSpPr>
          <p:cNvPr id="524305" name="Text Box 19"/>
          <p:cNvSpPr txBox="1">
            <a:spLocks noChangeArrowheads="1"/>
          </p:cNvSpPr>
          <p:nvPr/>
        </p:nvSpPr>
        <p:spPr bwMode="auto">
          <a:xfrm>
            <a:off x="3657600" y="266700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Self fulfillment, growth, learning</a:t>
            </a:r>
          </a:p>
        </p:txBody>
      </p:sp>
      <p:sp>
        <p:nvSpPr>
          <p:cNvPr id="524306" name="Rectangle 2"/>
          <p:cNvSpPr>
            <a:spLocks noGrp="1" noChangeArrowheads="1"/>
          </p:cNvSpPr>
          <p:nvPr>
            <p:ph type="title"/>
          </p:nvPr>
        </p:nvSpPr>
        <p:spPr>
          <a:xfrm>
            <a:off x="0" y="0"/>
            <a:ext cx="9144000" cy="838200"/>
          </a:xfrm>
        </p:spPr>
        <p:txBody>
          <a:bodyPr/>
          <a:lstStyle/>
          <a:p>
            <a:r>
              <a:rPr altLang="en-US" sz="49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43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E54A2EB-4105-44F1-99D8-BA347D220FEC}" type="slidenum">
              <a:rPr lang="en-US" altLang="en-US" sz="1200" smtClean="0">
                <a:solidFill>
                  <a:srgbClr val="898989"/>
                </a:solidFill>
              </a:rPr>
              <a:pPr>
                <a:spcBef>
                  <a:spcPct val="0"/>
                </a:spcBef>
                <a:buFontTx/>
                <a:buNone/>
              </a:pPr>
              <a:t>280</a:t>
            </a:fld>
            <a:endParaRPr lang="en-US" altLang="en-US" sz="1200">
              <a:solidFill>
                <a:srgbClr val="898989"/>
              </a:solidFill>
            </a:endParaRPr>
          </a:p>
        </p:txBody>
      </p:sp>
    </p:spTree>
    <p:extLst>
      <p:ext uri="{BB962C8B-B14F-4D97-AF65-F5344CB8AC3E}">
        <p14:creationId xmlns:p14="http://schemas.microsoft.com/office/powerpoint/2010/main" val="3520470124"/>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normAutofit fontScale="90000"/>
          </a:bodyPr>
          <a:lstStyle/>
          <a:p>
            <a:pPr>
              <a:defRPr/>
            </a:pPr>
            <a:r>
              <a:rPr sz="5400" b="1"/>
              <a:t>Motivational Theories</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marL="914400" lvl="1" indent="-457200" algn="ctr">
              <a:spcBef>
                <a:spcPct val="50000"/>
              </a:spcBef>
              <a:buClr>
                <a:schemeClr val="tx1"/>
              </a:buClr>
              <a:buFont typeface="Arial" charset="0"/>
              <a:buNone/>
              <a:defRPr/>
            </a:pPr>
            <a:r>
              <a:rPr lang="en-US" sz="2400" b="1" dirty="0">
                <a:latin typeface="Kabel Bk BT" pitchFamily="34" charset="0"/>
              </a:rPr>
              <a:t>Expectancy Theorem of Motivation by Victor Vroom</a:t>
            </a:r>
          </a:p>
          <a:p>
            <a:pPr marL="914400" lvl="1" indent="-457200" algn="ctr">
              <a:spcBef>
                <a:spcPct val="50000"/>
              </a:spcBef>
              <a:buClr>
                <a:schemeClr val="tx1"/>
              </a:buClr>
              <a:buFont typeface="Arial" charset="0"/>
              <a:buNone/>
              <a:defRPr/>
            </a:pPr>
            <a:endParaRPr lang="en-US" sz="2000" b="1" u="sng" dirty="0">
              <a:latin typeface="Kabel Bk BT" pitchFamily="34" charset="0"/>
            </a:endParaRPr>
          </a:p>
          <a:p>
            <a:pPr marL="914400" lvl="1" indent="-457200">
              <a:spcBef>
                <a:spcPct val="50000"/>
              </a:spcBef>
              <a:buClr>
                <a:schemeClr val="tx1"/>
              </a:buClr>
              <a:buFont typeface="Arial" charset="0"/>
              <a:buNone/>
              <a:defRPr/>
            </a:pPr>
            <a:r>
              <a:rPr lang="en-US" sz="2000" b="1" dirty="0">
                <a:latin typeface="Kabel Bk BT" pitchFamily="34" charset="0"/>
              </a:rPr>
              <a:t>The extent to which an individual is motivated…</a:t>
            </a:r>
          </a:p>
          <a:p>
            <a:pPr marL="914400" lvl="1" indent="-457200">
              <a:spcBef>
                <a:spcPct val="50000"/>
              </a:spcBef>
              <a:buClr>
                <a:schemeClr val="tx1"/>
              </a:buClr>
              <a:buFont typeface="Arial" charset="0"/>
              <a:buNone/>
              <a:defRPr/>
            </a:pPr>
            <a:endParaRPr lang="en-US" sz="2000" b="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level of expectation of their efforts will result in a desired outcome (effort performance linkage) </a:t>
            </a:r>
          </a:p>
          <a:p>
            <a:pPr marL="914400" lvl="1" indent="-457200">
              <a:spcBef>
                <a:spcPct val="50000"/>
              </a:spcBef>
              <a:buClr>
                <a:schemeClr val="bg1"/>
              </a:buClr>
              <a:buFont typeface="Arial" charset="0"/>
              <a:buNone/>
              <a:defRPr/>
            </a:pPr>
            <a:r>
              <a:rPr lang="en-US" sz="2000" b="1" i="1" dirty="0">
                <a:latin typeface="Kabel Bk BT" pitchFamily="34" charset="0"/>
              </a:rPr>
              <a:t>(Is the work important?)</a:t>
            </a:r>
          </a:p>
          <a:p>
            <a:pPr marL="914400" lvl="1" indent="-457200">
              <a:spcBef>
                <a:spcPct val="50000"/>
              </a:spcBef>
              <a:buClr>
                <a:schemeClr val="bg1"/>
              </a:buClr>
              <a:buFont typeface="Wingdings" pitchFamily="2" charset="2"/>
              <a:buChar char="v"/>
              <a:defRPr/>
            </a:pPr>
            <a:endParaRPr lang="en-US" sz="2000"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expectation that good work will be rewarded (Performance-reward linkage)</a:t>
            </a:r>
          </a:p>
          <a:p>
            <a:pPr marL="914400" lvl="1" indent="-457200">
              <a:spcBef>
                <a:spcPct val="50000"/>
              </a:spcBef>
              <a:buClr>
                <a:schemeClr val="bg1"/>
              </a:buClr>
              <a:buFont typeface="Arial" charset="0"/>
              <a:buNone/>
              <a:defRPr/>
            </a:pPr>
            <a:r>
              <a:rPr lang="en-US" sz="2000" b="1" i="1" dirty="0">
                <a:latin typeface="Kabel Bk BT" pitchFamily="34" charset="0"/>
              </a:rPr>
              <a:t>(Will I be rewarded?)</a:t>
            </a:r>
          </a:p>
          <a:p>
            <a:pPr marL="914400" lvl="1" indent="-457200">
              <a:spcBef>
                <a:spcPct val="50000"/>
              </a:spcBef>
              <a:buClr>
                <a:schemeClr val="bg1"/>
              </a:buClr>
              <a:buFont typeface="Arial" charset="0"/>
              <a:buNone/>
              <a:defRPr/>
            </a:pPr>
            <a:endParaRPr lang="en-US" sz="2000" b="1" i="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Attractiveness of the reward</a:t>
            </a:r>
          </a:p>
          <a:p>
            <a:pPr marL="914400" lvl="1" indent="-457200">
              <a:spcBef>
                <a:spcPct val="50000"/>
              </a:spcBef>
              <a:buClr>
                <a:schemeClr val="bg1"/>
              </a:buClr>
              <a:buFont typeface="Arial" charset="0"/>
              <a:buNone/>
              <a:defRPr/>
            </a:pPr>
            <a:r>
              <a:rPr lang="en-US" sz="2000" b="1" i="1" dirty="0">
                <a:latin typeface="Kabel Bk BT" pitchFamily="34" charset="0"/>
              </a:rPr>
              <a:t>(What is the value of the reward?)</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	</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Motivation will be high when all three factors are high</a:t>
            </a:r>
          </a:p>
          <a:p>
            <a:pPr marL="914400" lvl="1" indent="-457200">
              <a:spcBef>
                <a:spcPct val="50000"/>
              </a:spcBef>
              <a:buClr>
                <a:schemeClr val="bg1"/>
              </a:buClr>
              <a:buFont typeface="Arial" charset="0"/>
              <a:buNone/>
              <a:defRPr/>
            </a:pPr>
            <a:endParaRPr lang="en-US" sz="2000" b="1" i="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63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95B15B-3F17-4079-9648-2EE2B504C8AF}" type="slidenum">
              <a:rPr lang="en-US" altLang="en-US" sz="1200" smtClean="0">
                <a:solidFill>
                  <a:srgbClr val="898989"/>
                </a:solidFill>
              </a:rPr>
              <a:pPr>
                <a:spcBef>
                  <a:spcPct val="0"/>
                </a:spcBef>
                <a:buFontTx/>
                <a:buNone/>
              </a:pPr>
              <a:t>281</a:t>
            </a:fld>
            <a:endParaRPr lang="en-US" altLang="en-US" sz="1200">
              <a:solidFill>
                <a:srgbClr val="898989"/>
              </a:solidFill>
            </a:endParaRPr>
          </a:p>
        </p:txBody>
      </p:sp>
    </p:spTree>
    <p:extLst>
      <p:ext uri="{BB962C8B-B14F-4D97-AF65-F5344CB8AC3E}">
        <p14:creationId xmlns:p14="http://schemas.microsoft.com/office/powerpoint/2010/main" val="356551013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altLang="en-US" b="1"/>
              <a:t>Motivational Theories</a:t>
            </a:r>
          </a:p>
        </p:txBody>
      </p:sp>
      <p:sp>
        <p:nvSpPr>
          <p:cNvPr id="6" name="Content Placeholder 5"/>
          <p:cNvSpPr>
            <a:spLocks noGrp="1"/>
          </p:cNvSpPr>
          <p:nvPr>
            <p:ph idx="1"/>
          </p:nvPr>
        </p:nvSpPr>
        <p:spPr>
          <a:xfrm>
            <a:off x="457200" y="990600"/>
            <a:ext cx="8229600" cy="5105400"/>
          </a:xfrm>
        </p:spPr>
        <p:txBody>
          <a:bodyPr>
            <a:normAutofit fontScale="85000" lnSpcReduction="20000"/>
          </a:bodyPr>
          <a:lstStyle/>
          <a:p>
            <a:pPr marL="914400" lvl="1" indent="-457200" algn="ctr">
              <a:spcBef>
                <a:spcPct val="50000"/>
              </a:spcBef>
              <a:buClr>
                <a:srgbClr val="0084CC"/>
              </a:buClr>
              <a:buFont typeface="Arial" charset="0"/>
              <a:buNone/>
              <a:defRPr/>
            </a:pPr>
            <a:r>
              <a:rPr lang="en-US" b="1" u="sng" dirty="0">
                <a:latin typeface="Kabel Bk BT" pitchFamily="34" charset="0"/>
              </a:rPr>
              <a:t>The Oldham-</a:t>
            </a:r>
            <a:r>
              <a:rPr lang="en-US" b="1" u="sng" dirty="0" err="1">
                <a:latin typeface="Kabel Bk BT" pitchFamily="34" charset="0"/>
              </a:rPr>
              <a:t>Hackman</a:t>
            </a:r>
            <a:r>
              <a:rPr lang="en-US" b="1" u="sng" dirty="0">
                <a:latin typeface="Kabel Bk BT" pitchFamily="34" charset="0"/>
              </a:rPr>
              <a:t> job characteristics model</a:t>
            </a:r>
          </a:p>
          <a:p>
            <a:pPr marL="914400" lvl="1" indent="-457200">
              <a:spcBef>
                <a:spcPct val="50000"/>
              </a:spcBef>
              <a:buClr>
                <a:srgbClr val="0084CC"/>
              </a:buClr>
              <a:buFont typeface="Wingdings" pitchFamily="2" charset="2"/>
              <a:buChar char="v"/>
              <a:defRPr/>
            </a:pPr>
            <a:endParaRPr lang="en-US" b="1" dirty="0">
              <a:latin typeface="Kabel Bk BT" pitchFamily="34" charset="0"/>
            </a:endParaRPr>
          </a:p>
          <a:p>
            <a:pPr marL="914400" lvl="1" indent="-457200">
              <a:spcBef>
                <a:spcPct val="50000"/>
              </a:spcBef>
              <a:buClr>
                <a:schemeClr val="tx1"/>
              </a:buClr>
              <a:buFont typeface="Wingdings" pitchFamily="2" charset="2"/>
              <a:buChar char="ü"/>
              <a:defRPr/>
            </a:pPr>
            <a:r>
              <a:rPr lang="en-US" b="1" dirty="0">
                <a:latin typeface="Kabel Bk BT" pitchFamily="34" charset="0"/>
              </a:rPr>
              <a:t>Skill Variety</a:t>
            </a:r>
            <a:r>
              <a:rPr lang="en-US" dirty="0">
                <a:latin typeface="Kabel Bk BT" pitchFamily="34" charset="0"/>
              </a:rPr>
              <a:t> – the number of job skills that the job holder has the opportunity to exercise</a:t>
            </a:r>
          </a:p>
          <a:p>
            <a:pPr marL="914400" lvl="1" indent="-457200">
              <a:spcBef>
                <a:spcPct val="50000"/>
              </a:spcBef>
              <a:buClr>
                <a:schemeClr val="tx1"/>
              </a:buClr>
              <a:buFont typeface="Wingdings" pitchFamily="2" charset="2"/>
              <a:buChar char="ü"/>
              <a:defRPr/>
            </a:pPr>
            <a:r>
              <a:rPr lang="en-US" b="1" dirty="0">
                <a:latin typeface="Kabel Bk BT" pitchFamily="34" charset="0"/>
              </a:rPr>
              <a:t>Task Identity</a:t>
            </a:r>
            <a:r>
              <a:rPr lang="en-US" dirty="0">
                <a:latin typeface="Kabel Bk BT" pitchFamily="34" charset="0"/>
              </a:rPr>
              <a:t> – the degree to which your work and its result are identifiable as belonging to you</a:t>
            </a:r>
          </a:p>
          <a:p>
            <a:pPr marL="914400" lvl="1" indent="-457200">
              <a:spcBef>
                <a:spcPct val="50000"/>
              </a:spcBef>
              <a:buClr>
                <a:schemeClr val="tx1"/>
              </a:buClr>
              <a:buFont typeface="Wingdings" pitchFamily="2" charset="2"/>
              <a:buChar char="ü"/>
              <a:defRPr/>
            </a:pPr>
            <a:r>
              <a:rPr lang="en-US" b="1" dirty="0">
                <a:latin typeface="Kabel Bk BT" pitchFamily="34" charset="0"/>
              </a:rPr>
              <a:t>Task Significance</a:t>
            </a:r>
            <a:r>
              <a:rPr lang="en-US" dirty="0">
                <a:latin typeface="Kabel Bk BT" pitchFamily="34" charset="0"/>
              </a:rPr>
              <a:t> – the degree to which your job has an influence on others</a:t>
            </a:r>
          </a:p>
          <a:p>
            <a:pPr marL="914400" lvl="1" indent="-457200">
              <a:spcBef>
                <a:spcPct val="50000"/>
              </a:spcBef>
              <a:buClr>
                <a:schemeClr val="tx1"/>
              </a:buClr>
              <a:buFont typeface="Wingdings" pitchFamily="2" charset="2"/>
              <a:buChar char="ü"/>
              <a:defRPr/>
            </a:pPr>
            <a:r>
              <a:rPr lang="en-US" b="1" dirty="0">
                <a:latin typeface="Kabel Bk BT" pitchFamily="34" charset="0"/>
              </a:rPr>
              <a:t>Autonomy</a:t>
            </a:r>
            <a:r>
              <a:rPr lang="en-US" dirty="0">
                <a:latin typeface="Kabel Bk BT" pitchFamily="34" charset="0"/>
              </a:rPr>
              <a:t> – the discretion you have about the way that you do the job</a:t>
            </a:r>
          </a:p>
          <a:p>
            <a:pPr marL="914400" lvl="1" indent="-457200">
              <a:spcBef>
                <a:spcPct val="50000"/>
              </a:spcBef>
              <a:buClr>
                <a:schemeClr val="tx1"/>
              </a:buClr>
              <a:buFont typeface="Wingdings" pitchFamily="2" charset="2"/>
              <a:buChar char="ü"/>
              <a:defRPr/>
            </a:pPr>
            <a:r>
              <a:rPr lang="en-US" b="1" dirty="0">
                <a:latin typeface="Kabel Bk BT" pitchFamily="34" charset="0"/>
              </a:rPr>
              <a:t>Feedback</a:t>
            </a:r>
            <a:r>
              <a:rPr lang="en-US" dirty="0">
                <a:latin typeface="Kabel Bk BT" pitchFamily="34" charset="0"/>
              </a:rPr>
              <a:t> – the information that you get back about the result of your work</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83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68A483-9489-4ACB-BAA4-22720D30770A}" type="slidenum">
              <a:rPr lang="en-US" altLang="en-US" sz="1200" smtClean="0">
                <a:solidFill>
                  <a:srgbClr val="898989"/>
                </a:solidFill>
              </a:rPr>
              <a:pPr>
                <a:spcBef>
                  <a:spcPct val="0"/>
                </a:spcBef>
                <a:buFontTx/>
                <a:buNone/>
              </a:pPr>
              <a:t>282</a:t>
            </a:fld>
            <a:endParaRPr lang="en-US" altLang="en-US" sz="1200">
              <a:solidFill>
                <a:srgbClr val="898989"/>
              </a:solidFill>
            </a:endParaRPr>
          </a:p>
        </p:txBody>
      </p:sp>
    </p:spTree>
    <p:extLst>
      <p:ext uri="{BB962C8B-B14F-4D97-AF65-F5344CB8AC3E}">
        <p14:creationId xmlns:p14="http://schemas.microsoft.com/office/powerpoint/2010/main" val="5665874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altLang="en-US" b="1"/>
              <a:t>Motivational Theories</a:t>
            </a:r>
          </a:p>
        </p:txBody>
      </p:sp>
      <p:sp>
        <p:nvSpPr>
          <p:cNvPr id="530435" name="Text Box 3"/>
          <p:cNvSpPr>
            <a:spLocks noGrp="1" noChangeArrowheads="1"/>
          </p:cNvSpPr>
          <p:nvPr>
            <p:ph idx="1"/>
          </p:nvPr>
        </p:nvSpPr>
        <p:spPr>
          <a:xfrm>
            <a:off x="457200" y="990600"/>
            <a:ext cx="8229600" cy="4862513"/>
          </a:xfrm>
        </p:spPr>
        <p:txBody>
          <a:bodyPr>
            <a:spAutoFit/>
          </a:bodyPr>
          <a:lstStyle/>
          <a:p>
            <a:pPr marL="914400" lvl="1" indent="-457200" algn="ctr">
              <a:spcBef>
                <a:spcPct val="50000"/>
              </a:spcBef>
              <a:buClr>
                <a:srgbClr val="0084CC"/>
              </a:buClr>
              <a:buFont typeface="Arial" panose="020B0604020202020204" pitchFamily="34" charset="0"/>
              <a:buNone/>
            </a:pPr>
            <a:r>
              <a:rPr lang="en-US" altLang="en-US" sz="2000" b="1" u="sng">
                <a:latin typeface="Kabel Bk BT"/>
              </a:rPr>
              <a:t>McGregor’s Theory X</a:t>
            </a:r>
          </a:p>
          <a:p>
            <a:pPr marL="914400" lvl="1" indent="-457200">
              <a:spcBef>
                <a:spcPct val="50000"/>
              </a:spcBef>
              <a:buClr>
                <a:srgbClr val="0084CC"/>
              </a:buClr>
              <a:buFont typeface="Wingdings" panose="05000000000000000000" pitchFamily="2" charset="2"/>
              <a:buChar char="v"/>
            </a:pPr>
            <a:endParaRPr lang="en-US" altLang="en-US" sz="2000">
              <a:latin typeface="Kabel Bk BT"/>
            </a:endParaRPr>
          </a:p>
          <a:p>
            <a:pPr marL="914400" lvl="1" indent="-457200">
              <a:spcBef>
                <a:spcPct val="50000"/>
              </a:spcBef>
              <a:buFont typeface="Wingdings" panose="05000000000000000000" pitchFamily="2" charset="2"/>
              <a:buChar char="ü"/>
            </a:pPr>
            <a:r>
              <a:rPr lang="en-US" altLang="en-US" sz="2000">
                <a:latin typeface="Kabel Bk BT"/>
              </a:rPr>
              <a:t>The average worker is inherently lazy and needs supervisions</a:t>
            </a:r>
          </a:p>
          <a:p>
            <a:pPr marL="914400" lvl="1" indent="-457200">
              <a:spcBef>
                <a:spcPct val="50000"/>
              </a:spcBef>
              <a:buFont typeface="Wingdings" panose="05000000000000000000" pitchFamily="2" charset="2"/>
              <a:buChar char="ü"/>
            </a:pPr>
            <a:r>
              <a:rPr lang="en-US" altLang="en-US" sz="2000">
                <a:latin typeface="Kabel Bk BT"/>
              </a:rPr>
              <a:t>The average worker dislikes work and avoids work whenever possible</a:t>
            </a:r>
          </a:p>
          <a:p>
            <a:pPr marL="914400" lvl="1" indent="-457200">
              <a:spcBef>
                <a:spcPct val="50000"/>
              </a:spcBef>
              <a:buFont typeface="Wingdings" panose="05000000000000000000" pitchFamily="2" charset="2"/>
              <a:buChar char="ü"/>
            </a:pPr>
            <a:r>
              <a:rPr lang="en-US" altLang="en-US" sz="2000">
                <a:latin typeface="Kabel Bk BT"/>
              </a:rPr>
              <a:t>To induce adequate effort, the supervisor must threaten punishment and exercise careful supervision</a:t>
            </a:r>
          </a:p>
          <a:p>
            <a:pPr marL="914400" lvl="1" indent="-457200">
              <a:spcBef>
                <a:spcPct val="50000"/>
              </a:spcBef>
              <a:buFont typeface="Wingdings" panose="05000000000000000000" pitchFamily="2" charset="2"/>
              <a:buChar char="ü"/>
            </a:pPr>
            <a:r>
              <a:rPr lang="en-US" altLang="en-US" sz="2000">
                <a:latin typeface="Kabel Bk BT"/>
              </a:rPr>
              <a:t>The average worker avoids increased responsibility and seeks to be directed</a:t>
            </a:r>
          </a:p>
          <a:p>
            <a:pPr marL="914400" lvl="1" indent="-457200" algn="ctr">
              <a:spcBef>
                <a:spcPct val="50000"/>
              </a:spcBef>
              <a:buClr>
                <a:srgbClr val="0084CC"/>
              </a:buClr>
              <a:buFont typeface="Arial" panose="020B0604020202020204" pitchFamily="34" charset="0"/>
              <a:buNone/>
            </a:pPr>
            <a:r>
              <a:rPr lang="en-US" altLang="en-US" sz="2000" b="1">
                <a:latin typeface="HGSMinchoL"/>
                <a:ea typeface="HGSMinchoL"/>
                <a:cs typeface="HGSMinchoL"/>
              </a:rPr>
              <a:t>Theory X relies on Strict Rules, Performance incentives, Rewards, Threats to job security</a:t>
            </a:r>
          </a:p>
          <a:p>
            <a:pPr marL="914400" lvl="1" indent="-457200">
              <a:spcBef>
                <a:spcPct val="50000"/>
              </a:spcBef>
              <a:buClr>
                <a:srgbClr val="0084CC"/>
              </a:buClr>
              <a:buFont typeface="Wingdings" panose="05000000000000000000" pitchFamily="2" charset="2"/>
              <a:buChar char="v"/>
            </a:pPr>
            <a:endParaRPr lang="en-US" altLang="en-US" sz="2000">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0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2F7BD5-5210-43AB-A914-387D37873E87}" type="slidenum">
              <a:rPr lang="en-US" altLang="en-US" sz="1200" smtClean="0">
                <a:solidFill>
                  <a:srgbClr val="898989"/>
                </a:solidFill>
              </a:rPr>
              <a:pPr>
                <a:spcBef>
                  <a:spcPct val="0"/>
                </a:spcBef>
                <a:buFontTx/>
                <a:buNone/>
              </a:pPr>
              <a:t>283</a:t>
            </a:fld>
            <a:endParaRPr lang="en-US" altLang="en-US" sz="1200">
              <a:solidFill>
                <a:srgbClr val="898989"/>
              </a:solidFill>
            </a:endParaRPr>
          </a:p>
        </p:txBody>
      </p:sp>
    </p:spTree>
    <p:extLst>
      <p:ext uri="{BB962C8B-B14F-4D97-AF65-F5344CB8AC3E}">
        <p14:creationId xmlns:p14="http://schemas.microsoft.com/office/powerpoint/2010/main" val="255511882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altLang="en-US" b="1"/>
              <a:t>Motivational Theories</a:t>
            </a:r>
          </a:p>
        </p:txBody>
      </p:sp>
      <p:sp>
        <p:nvSpPr>
          <p:cNvPr id="115715" name="Content Placeholder 6"/>
          <p:cNvSpPr>
            <a:spLocks noGrp="1"/>
          </p:cNvSpPr>
          <p:nvPr>
            <p:ph idx="1"/>
          </p:nvPr>
        </p:nvSpPr>
        <p:spPr>
          <a:xfrm>
            <a:off x="457200" y="990600"/>
            <a:ext cx="8229600" cy="5105400"/>
          </a:xfrm>
        </p:spPr>
        <p:txBody>
          <a:bodyPr>
            <a:normAutofit lnSpcReduction="10000"/>
          </a:bodyPr>
          <a:lstStyle/>
          <a:p>
            <a:pPr marL="914400" lvl="1" indent="-457200" algn="ctr">
              <a:spcBef>
                <a:spcPct val="50000"/>
              </a:spcBef>
              <a:buClr>
                <a:srgbClr val="0084CC"/>
              </a:buClr>
              <a:buFont typeface="Arial" panose="020B0604020202020204" pitchFamily="34" charset="0"/>
              <a:buNone/>
              <a:defRPr/>
            </a:pPr>
            <a:r>
              <a:rPr lang="en-US" altLang="en-US" sz="2000" b="1" u="sng">
                <a:latin typeface="Kabel Bk BT" pitchFamily="32" charset="0"/>
              </a:rPr>
              <a:t>McGregor’s Theory Y</a:t>
            </a:r>
          </a:p>
          <a:p>
            <a:pPr marL="914400" lvl="1" indent="-457200">
              <a:spcBef>
                <a:spcPct val="50000"/>
              </a:spcBef>
              <a:buClr>
                <a:srgbClr val="0084CC"/>
              </a:buClr>
              <a:buFont typeface="Wingdings" panose="05000000000000000000" pitchFamily="2" charset="2"/>
              <a:buChar char="v"/>
              <a:defRPr/>
            </a:pPr>
            <a:endParaRPr lang="en-US" altLang="en-US" sz="2000">
              <a:latin typeface="Kabel Bk BT" pitchFamily="32" charset="0"/>
            </a:endParaRPr>
          </a:p>
          <a:p>
            <a:pPr marL="914400" lvl="1" indent="-457200">
              <a:spcBef>
                <a:spcPct val="50000"/>
              </a:spcBef>
              <a:buFont typeface="Wingdings" panose="05000000000000000000" pitchFamily="2" charset="2"/>
              <a:buChar char="ü"/>
              <a:defRPr/>
            </a:pPr>
            <a:r>
              <a:rPr lang="en-US" altLang="en-US" sz="2000">
                <a:latin typeface="Kabel Bk BT" pitchFamily="32" charset="0"/>
              </a:rPr>
              <a:t>Workers are willing to do the job without continuous supervision</a:t>
            </a:r>
          </a:p>
          <a:p>
            <a:pPr marL="914400" lvl="1" indent="-457200">
              <a:spcBef>
                <a:spcPct val="50000"/>
              </a:spcBef>
              <a:buFont typeface="Wingdings" panose="05000000000000000000" pitchFamily="2" charset="2"/>
              <a:buChar char="ü"/>
              <a:defRPr/>
            </a:pPr>
            <a:r>
              <a:rPr lang="en-US" altLang="en-US" sz="2000">
                <a:latin typeface="Kabel Bk BT" pitchFamily="32" charset="0"/>
              </a:rPr>
              <a:t>The average worker wants to be active and finds the physical and mental effort on the job satisfying</a:t>
            </a:r>
          </a:p>
          <a:p>
            <a:pPr marL="914400" lvl="1" indent="-457200">
              <a:spcBef>
                <a:spcPct val="50000"/>
              </a:spcBef>
              <a:buFont typeface="Wingdings" panose="05000000000000000000" pitchFamily="2" charset="2"/>
              <a:buChar char="ü"/>
              <a:defRPr/>
            </a:pPr>
            <a:r>
              <a:rPr lang="en-US" altLang="en-US" sz="2000">
                <a:latin typeface="Kabel Bk BT" pitchFamily="32" charset="0"/>
              </a:rPr>
              <a:t>Greatest results come from willing participation which will tend to produce self-direction towards goals without coercion and control</a:t>
            </a:r>
          </a:p>
          <a:p>
            <a:pPr marL="914400" lvl="1" indent="-457200">
              <a:spcBef>
                <a:spcPct val="50000"/>
              </a:spcBef>
              <a:buFont typeface="Wingdings" panose="05000000000000000000" pitchFamily="2" charset="2"/>
              <a:buChar char="ü"/>
              <a:defRPr/>
            </a:pPr>
            <a:r>
              <a:rPr lang="en-US" altLang="en-US" sz="2000">
                <a:latin typeface="Kabel Bk BT" pitchFamily="32" charset="0"/>
              </a:rPr>
              <a:t>The average worker seeks opportunity for personal improvement and self respect</a:t>
            </a:r>
          </a:p>
          <a:p>
            <a:pPr marL="914400" lvl="1" indent="-457200">
              <a:spcBef>
                <a:spcPct val="50000"/>
              </a:spcBef>
              <a:buClr>
                <a:srgbClr val="0084CC"/>
              </a:buClr>
              <a:buFont typeface="Wingdings" panose="05000000000000000000" pitchFamily="2" charset="2"/>
              <a:buChar char="v"/>
              <a:defRPr/>
            </a:pPr>
            <a:endParaRPr lang="en-US" altLang="en-US" sz="2000">
              <a:latin typeface="Kabel Bk BT" pitchFamily="32" charset="0"/>
            </a:endParaRPr>
          </a:p>
          <a:p>
            <a:pPr marL="914400" lvl="1" indent="-457200" algn="ctr">
              <a:spcBef>
                <a:spcPct val="50000"/>
              </a:spcBef>
              <a:buClr>
                <a:srgbClr val="0084CC"/>
              </a:buClr>
              <a:buFont typeface="Arial" panose="020B0604020202020204" pitchFamily="34" charset="0"/>
              <a:buNone/>
              <a:defRPr/>
            </a:pPr>
            <a:r>
              <a:rPr lang="en-US" altLang="en-US" sz="2000" b="1">
                <a:latin typeface="HGSMinchoL"/>
                <a:ea typeface="HGSMinchoL"/>
                <a:cs typeface="HGSMinchoL"/>
              </a:rPr>
              <a:t>Theory Y relies on worker participation in decisions, cordial manager-worker relationships, worker designed job methodology, worker individualism</a:t>
            </a: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40CD69-2E8B-4E76-82FD-29D2CFF50A83}" type="slidenum">
              <a:rPr lang="en-US" altLang="en-US" sz="1200" smtClean="0">
                <a:solidFill>
                  <a:srgbClr val="898989"/>
                </a:solidFill>
              </a:rPr>
              <a:pPr>
                <a:spcBef>
                  <a:spcPct val="0"/>
                </a:spcBef>
                <a:buFontTx/>
                <a:buNone/>
              </a:pPr>
              <a:t>284</a:t>
            </a:fld>
            <a:endParaRPr lang="en-US" altLang="en-US" sz="1200">
              <a:solidFill>
                <a:srgbClr val="898989"/>
              </a:solidFill>
            </a:endParaRPr>
          </a:p>
        </p:txBody>
      </p:sp>
    </p:spTree>
    <p:extLst>
      <p:ext uri="{BB962C8B-B14F-4D97-AF65-F5344CB8AC3E}">
        <p14:creationId xmlns:p14="http://schemas.microsoft.com/office/powerpoint/2010/main" val="210814031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normAutofit fontScale="90000"/>
          </a:bodyPr>
          <a:lstStyle/>
          <a:p>
            <a:pPr>
              <a:defRPr/>
            </a:pPr>
            <a:r>
              <a:rPr altLang="en-US" sz="4800" b="1"/>
              <a:t>Leadership Theories</a:t>
            </a:r>
          </a:p>
        </p:txBody>
      </p:sp>
      <p:sp>
        <p:nvSpPr>
          <p:cNvPr id="8" name="Text Box 4"/>
          <p:cNvSpPr>
            <a:spLocks noGrp="1" noChangeArrowheads="1"/>
          </p:cNvSpPr>
          <p:nvPr>
            <p:ph idx="1"/>
          </p:nvPr>
        </p:nvSpPr>
        <p:spPr>
          <a:xfrm>
            <a:off x="457200" y="990600"/>
            <a:ext cx="8229600" cy="2252663"/>
          </a:xfrm>
        </p:spPr>
        <p:txBody>
          <a:bodyPr>
            <a:spAutoFit/>
          </a:bodyPr>
          <a:lstStyle/>
          <a:p>
            <a:pPr marL="682625" lvl="1" indent="-628650">
              <a:lnSpc>
                <a:spcPct val="150000"/>
              </a:lnSpc>
              <a:buClr>
                <a:schemeClr val="tx2">
                  <a:lumMod val="60000"/>
                  <a:lumOff val="40000"/>
                </a:schemeClr>
              </a:buClr>
              <a:buFont typeface="Arial" panose="020B0604020202020204" pitchFamily="34" charset="0"/>
              <a:buNone/>
              <a:defRPr/>
            </a:pPr>
            <a:r>
              <a:rPr lang="en-US" sz="2400" dirty="0">
                <a:latin typeface="Kabel Bk BT" pitchFamily="34" charset="0"/>
              </a:rPr>
              <a:t>Leadership Theories</a:t>
            </a:r>
          </a:p>
          <a:p>
            <a:pPr marL="1146175" lvl="3" indent="-463550">
              <a:lnSpc>
                <a:spcPct val="150000"/>
              </a:lnSpc>
              <a:buFont typeface="Wingdings" pitchFamily="2" charset="2"/>
              <a:buChar char="ü"/>
              <a:defRPr/>
            </a:pPr>
            <a:r>
              <a:rPr lang="en-US" dirty="0">
                <a:latin typeface="Kabel Bk BT" pitchFamily="34" charset="0"/>
              </a:rPr>
              <a:t>Theory Z of William  </a:t>
            </a:r>
            <a:r>
              <a:rPr lang="en-US" dirty="0" err="1">
                <a:latin typeface="Kabel Bk BT" pitchFamily="34" charset="0"/>
              </a:rPr>
              <a:t>Ouchi</a:t>
            </a:r>
            <a:endParaRPr lang="en-US" dirty="0">
              <a:latin typeface="Kabel Bk BT" pitchFamily="34" charset="0"/>
            </a:endParaRPr>
          </a:p>
          <a:p>
            <a:pPr marL="1146175" lvl="3" indent="-463550">
              <a:lnSpc>
                <a:spcPct val="150000"/>
              </a:lnSpc>
              <a:buFont typeface="Wingdings" pitchFamily="2" charset="2"/>
              <a:buChar char="ü"/>
              <a:defRPr/>
            </a:pPr>
            <a:r>
              <a:rPr lang="en-US" dirty="0">
                <a:latin typeface="Kabel Bk BT" pitchFamily="34" charset="0"/>
              </a:rPr>
              <a:t>Contingency Theory of Fred Fiedler</a:t>
            </a:r>
          </a:p>
          <a:p>
            <a:pPr marL="914400" lvl="1" indent="-457200">
              <a:lnSpc>
                <a:spcPct val="150000"/>
              </a:lnSpc>
              <a:buClr>
                <a:schemeClr val="bg1"/>
              </a:buClr>
              <a:defRPr/>
            </a:pPr>
            <a:endParaRPr lang="en-US" sz="2400" dirty="0">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4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03B929-BA2F-4F90-BE4A-DCD8F3BA5DE6}" type="slidenum">
              <a:rPr lang="en-US" altLang="en-US" sz="1200" smtClean="0">
                <a:solidFill>
                  <a:srgbClr val="898989"/>
                </a:solidFill>
              </a:rPr>
              <a:pPr>
                <a:spcBef>
                  <a:spcPct val="0"/>
                </a:spcBef>
                <a:buFontTx/>
                <a:buNone/>
              </a:pPr>
              <a:t>285</a:t>
            </a:fld>
            <a:endParaRPr lang="en-US" altLang="en-US" sz="1200">
              <a:solidFill>
                <a:srgbClr val="898989"/>
              </a:solidFill>
            </a:endParaRPr>
          </a:p>
        </p:txBody>
      </p:sp>
    </p:spTree>
    <p:extLst>
      <p:ext uri="{BB962C8B-B14F-4D97-AF65-F5344CB8AC3E}">
        <p14:creationId xmlns:p14="http://schemas.microsoft.com/office/powerpoint/2010/main" val="1093726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p:cNvSpPr>
            <a:spLocks noGrp="1"/>
          </p:cNvSpPr>
          <p:nvPr>
            <p:ph type="title"/>
          </p:nvPr>
        </p:nvSpPr>
        <p:spPr/>
        <p:txBody>
          <a:bodyPr/>
          <a:lstStyle/>
          <a:p>
            <a:r>
              <a:rPr altLang="en-US" b="1"/>
              <a:t>Leadership Theories</a:t>
            </a:r>
            <a:endParaRPr altLang="en-US"/>
          </a:p>
        </p:txBody>
      </p:sp>
      <p:sp>
        <p:nvSpPr>
          <p:cNvPr id="117763" name="Content Placeholder 2"/>
          <p:cNvSpPr>
            <a:spLocks noGrp="1"/>
          </p:cNvSpPr>
          <p:nvPr>
            <p:ph idx="1"/>
          </p:nvPr>
        </p:nvSpPr>
        <p:spPr>
          <a:xfrm>
            <a:off x="457200" y="990600"/>
            <a:ext cx="8229600" cy="5105400"/>
          </a:xfrm>
        </p:spPr>
        <p:txBody>
          <a:bodyPr>
            <a:normAutofit lnSpcReduction="10000"/>
          </a:bodyPr>
          <a:lstStyle/>
          <a:p>
            <a:pPr marL="0" indent="0">
              <a:buFont typeface="Arial" panose="020B0604020202020204" pitchFamily="34" charset="0"/>
              <a:buNone/>
              <a:defRPr/>
            </a:pPr>
            <a:r>
              <a:rPr lang="en-US" altLang="en-US" b="1"/>
              <a:t>Theory Z Proposed by William  Ouchi</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According  to  Theory  Z, people  who  don’t  fit either  Theory  X  or Theory  Y  are really a combination  of  the  two. </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People  who  develop  a leadership style based on Theory Z, use different styles  of leadership with different  people, depending  on  the  situation.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65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037608-1170-4766-BBF4-15514E0F8A6B}" type="slidenum">
              <a:rPr lang="en-US" altLang="en-US" sz="1200" smtClean="0">
                <a:solidFill>
                  <a:srgbClr val="898989"/>
                </a:solidFill>
              </a:rPr>
              <a:pPr>
                <a:spcBef>
                  <a:spcPct val="0"/>
                </a:spcBef>
                <a:buFontTx/>
                <a:buNone/>
              </a:pPr>
              <a:t>286</a:t>
            </a:fld>
            <a:endParaRPr lang="en-US" altLang="en-US" sz="1200">
              <a:solidFill>
                <a:srgbClr val="898989"/>
              </a:solidFill>
            </a:endParaRPr>
          </a:p>
        </p:txBody>
      </p:sp>
    </p:spTree>
    <p:extLst>
      <p:ext uri="{BB962C8B-B14F-4D97-AF65-F5344CB8AC3E}">
        <p14:creationId xmlns:p14="http://schemas.microsoft.com/office/powerpoint/2010/main" val="10953385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pPr eaLnBrk="1" hangingPunct="1"/>
            <a:r>
              <a:rPr altLang="en-US" b="1"/>
              <a:t>Leadership Theories</a:t>
            </a:r>
          </a:p>
        </p:txBody>
      </p:sp>
      <p:sp>
        <p:nvSpPr>
          <p:cNvPr id="538627" name="Rectangle 3"/>
          <p:cNvSpPr>
            <a:spLocks noGrp="1" noChangeArrowheads="1"/>
          </p:cNvSpPr>
          <p:nvPr>
            <p:ph idx="1"/>
          </p:nvPr>
        </p:nvSpPr>
        <p:spPr>
          <a:xfrm>
            <a:off x="457200" y="990600"/>
            <a:ext cx="8229600" cy="5105400"/>
          </a:xfrm>
        </p:spPr>
        <p:txBody>
          <a:bodyPr/>
          <a:lstStyle/>
          <a:p>
            <a:pPr>
              <a:buFont typeface="Arial" panose="020B0604020202020204" pitchFamily="34" charset="0"/>
              <a:buNone/>
            </a:pPr>
            <a:r>
              <a:rPr lang="en-US" altLang="en-US" sz="2400">
                <a:latin typeface="Kabel Bk BT"/>
              </a:rPr>
              <a:t>Contingency Theory of Fred Fiedler</a:t>
            </a:r>
          </a:p>
          <a:p>
            <a:pPr marL="746125" lvl="1" indent="-517525">
              <a:buFont typeface="Wingdings" panose="05000000000000000000" pitchFamily="2" charset="2"/>
              <a:buChar char="ü"/>
            </a:pPr>
            <a:r>
              <a:rPr lang="en-US" altLang="en-US" sz="2400">
                <a:latin typeface="Kabel Bk BT"/>
              </a:rPr>
              <a:t>No theory is best theory. Because best depends upon individual manager and organization.</a:t>
            </a:r>
          </a:p>
          <a:p>
            <a:pPr marL="746125" lvl="1" indent="-517525">
              <a:buFont typeface="Wingdings" panose="05000000000000000000" pitchFamily="2" charset="2"/>
              <a:buChar char="ü"/>
            </a:pPr>
            <a:r>
              <a:rPr lang="en-US" altLang="en-US" sz="2400">
                <a:latin typeface="Kabel Bk BT"/>
              </a:rPr>
              <a:t>Built on a combination of Theory Y behaviors and the Hygiene Theory</a:t>
            </a:r>
          </a:p>
          <a:p>
            <a:pPr marL="746125" lvl="1" indent="-517525">
              <a:buFont typeface="Wingdings" panose="05000000000000000000" pitchFamily="2" charset="2"/>
              <a:buChar char="ü"/>
            </a:pPr>
            <a:r>
              <a:rPr lang="en-US" altLang="en-US" sz="2400">
                <a:latin typeface="Kabel Bk BT"/>
              </a:rPr>
              <a:t>People are motivated to achieve level competency and will continue to be motivated by this need even after competency is reached</a:t>
            </a:r>
            <a:endParaRPr lang="en-GB" altLang="en-US" sz="2400">
              <a:latin typeface="Kabel Bk BT"/>
            </a:endParaRPr>
          </a:p>
          <a:p>
            <a:pPr marL="914400" lvl="2" indent="0" algn="ctr" eaLnBrk="1" hangingPunct="1">
              <a:lnSpc>
                <a:spcPct val="150000"/>
              </a:lnSpc>
              <a:buFontTx/>
              <a:buNone/>
            </a:pP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86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B1BF6C-FF63-446B-80A2-1D92C65854BB}" type="slidenum">
              <a:rPr lang="en-US" altLang="en-US" sz="1200" smtClean="0">
                <a:solidFill>
                  <a:srgbClr val="898989"/>
                </a:solidFill>
              </a:rPr>
              <a:pPr>
                <a:spcBef>
                  <a:spcPct val="0"/>
                </a:spcBef>
                <a:buFontTx/>
                <a:buNone/>
              </a:pPr>
              <a:t>287</a:t>
            </a:fld>
            <a:endParaRPr lang="en-US" altLang="en-US" sz="1200">
              <a:solidFill>
                <a:srgbClr val="898989"/>
              </a:solidFill>
            </a:endParaRPr>
          </a:p>
        </p:txBody>
      </p:sp>
    </p:spTree>
    <p:extLst>
      <p:ext uri="{BB962C8B-B14F-4D97-AF65-F5344CB8AC3E}">
        <p14:creationId xmlns:p14="http://schemas.microsoft.com/office/powerpoint/2010/main" val="187253361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p:cNvSpPr>
            <a:spLocks noGrp="1"/>
          </p:cNvSpPr>
          <p:nvPr>
            <p:ph type="title"/>
          </p:nvPr>
        </p:nvSpPr>
        <p:spPr/>
        <p:txBody>
          <a:bodyPr/>
          <a:lstStyle/>
          <a:p>
            <a:r>
              <a:rPr altLang="en-US"/>
              <a:t>Leadership</a:t>
            </a:r>
          </a:p>
        </p:txBody>
      </p:sp>
      <p:pic>
        <p:nvPicPr>
          <p:cNvPr id="540675" name="Picture 4" descr="http://t1.gstatic.com/images?q=tbn:ANd9GcQWRaD05QadOgAdCiY46uvGKKUlLL-i7BzigYVup3A-BQ_gfHH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15206"/>
            <a:ext cx="2623482" cy="317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06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6DF9D6-5895-47F9-A658-FDFB0E6A6B36}" type="slidenum">
              <a:rPr lang="en-US" altLang="en-US" sz="1200" smtClean="0">
                <a:solidFill>
                  <a:srgbClr val="898989"/>
                </a:solidFill>
              </a:rPr>
              <a:pPr>
                <a:spcBef>
                  <a:spcPct val="0"/>
                </a:spcBef>
                <a:buFontTx/>
                <a:buNone/>
              </a:pPr>
              <a:t>288</a:t>
            </a:fld>
            <a:endParaRPr lang="en-US" altLang="en-US" sz="1200">
              <a:solidFill>
                <a:srgbClr val="898989"/>
              </a:solidFill>
            </a:endParaRPr>
          </a:p>
        </p:txBody>
      </p:sp>
      <p:pic>
        <p:nvPicPr>
          <p:cNvPr id="4" name="Picture 3"/>
          <p:cNvPicPr>
            <a:picLocks noChangeAspect="1"/>
          </p:cNvPicPr>
          <p:nvPr/>
        </p:nvPicPr>
        <p:blipFill>
          <a:blip r:embed="rId4"/>
          <a:stretch>
            <a:fillRect/>
          </a:stretch>
        </p:blipFill>
        <p:spPr>
          <a:xfrm>
            <a:off x="5638800" y="1008279"/>
            <a:ext cx="2704566" cy="318272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7128" y="4191000"/>
            <a:ext cx="1717625" cy="2237720"/>
          </a:xfrm>
          <a:prstGeom prst="rect">
            <a:avLst/>
          </a:prstGeom>
        </p:spPr>
      </p:pic>
    </p:spTree>
    <p:extLst>
      <p:ext uri="{BB962C8B-B14F-4D97-AF65-F5344CB8AC3E}">
        <p14:creationId xmlns:p14="http://schemas.microsoft.com/office/powerpoint/2010/main" val="12614389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itle 1"/>
          <p:cNvSpPr>
            <a:spLocks noGrp="1"/>
          </p:cNvSpPr>
          <p:nvPr>
            <p:ph type="title"/>
          </p:nvPr>
        </p:nvSpPr>
        <p:spPr/>
        <p:txBody>
          <a:bodyPr/>
          <a:lstStyle/>
          <a:p>
            <a:r>
              <a:rPr altLang="en-US"/>
              <a:t>Leadership Style</a:t>
            </a:r>
          </a:p>
        </p:txBody>
      </p:sp>
      <p:sp>
        <p:nvSpPr>
          <p:cNvPr id="5427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How leaders lead the group</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27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D2ACB02-FB5E-4DD1-8D34-6A603E4D3BE0}" type="slidenum">
              <a:rPr lang="en-US" altLang="en-US" sz="1200" smtClean="0">
                <a:solidFill>
                  <a:srgbClr val="898989"/>
                </a:solidFill>
              </a:rPr>
              <a:pPr>
                <a:spcBef>
                  <a:spcPct val="0"/>
                </a:spcBef>
                <a:buFontTx/>
                <a:buNone/>
              </a:pPr>
              <a:t>289</a:t>
            </a:fld>
            <a:endParaRPr lang="en-US" altLang="en-US" sz="1200">
              <a:solidFill>
                <a:srgbClr val="898989"/>
              </a:solidFill>
            </a:endParaRPr>
          </a:p>
        </p:txBody>
      </p:sp>
    </p:spTree>
    <p:extLst>
      <p:ext uri="{BB962C8B-B14F-4D97-AF65-F5344CB8AC3E}">
        <p14:creationId xmlns:p14="http://schemas.microsoft.com/office/powerpoint/2010/main" val="2293297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573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7349" name="Title 6"/>
          <p:cNvSpPr>
            <a:spLocks noGrp="1"/>
          </p:cNvSpPr>
          <p:nvPr>
            <p:ph type="title"/>
          </p:nvPr>
        </p:nvSpPr>
        <p:spPr>
          <a:xfrm>
            <a:off x="22225" y="0"/>
            <a:ext cx="9144000" cy="808038"/>
          </a:xfrm>
        </p:spPr>
        <p:txBody>
          <a:bodyPr/>
          <a:lstStyle/>
          <a:p>
            <a:r>
              <a:rPr altLang="en-US">
                <a:ea typeface="Microsoft YaHei" panose="020B0503020204020204" pitchFamily="34" charset="-122"/>
              </a:rPr>
              <a:t>Stakeholders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A32B6EF-380A-44F4-91DA-2A4475C5D3BD}"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
        <p:nvSpPr>
          <p:cNvPr id="8" name="Text Box 3">
            <a:extLst>
              <a:ext uri="{FF2B5EF4-FFF2-40B4-BE49-F238E27FC236}">
                <a16:creationId xmlns:a16="http://schemas.microsoft.com/office/drawing/2014/main" id="{FB523B75-37EE-4A88-8454-BB2660F64501}"/>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itle 1"/>
          <p:cNvSpPr>
            <a:spLocks noGrp="1"/>
          </p:cNvSpPr>
          <p:nvPr>
            <p:ph type="title"/>
          </p:nvPr>
        </p:nvSpPr>
        <p:spPr/>
        <p:txBody>
          <a:bodyPr/>
          <a:lstStyle/>
          <a:p>
            <a:r>
              <a:rPr altLang="en-US"/>
              <a:t>Leadership Style</a:t>
            </a:r>
          </a:p>
        </p:txBody>
      </p:sp>
      <p:sp>
        <p:nvSpPr>
          <p:cNvPr id="28675"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1. Transactional Leadership</a:t>
            </a:r>
          </a:p>
          <a:p>
            <a:pPr>
              <a:defRPr/>
            </a:pPr>
            <a:endParaRPr lang="en-US" sz="2800" dirty="0"/>
          </a:p>
          <a:p>
            <a:pPr marL="0" indent="0">
              <a:buFont typeface="Arial" panose="020B0604020202020204" pitchFamily="34" charset="0"/>
              <a:buNone/>
              <a:defRPr/>
            </a:pPr>
            <a:r>
              <a:rPr lang="en-US" sz="2800" dirty="0"/>
              <a:t>This style of leadership starts with the premise that team members agree to obey their leader totally when they take a job on. </a:t>
            </a:r>
          </a:p>
          <a:p>
            <a:pPr marL="0" indent="0">
              <a:buFont typeface="Arial" panose="020B0604020202020204" pitchFamily="34" charset="0"/>
              <a:buNone/>
              <a:defRPr/>
            </a:pPr>
            <a:endParaRPr lang="en-US" sz="2800" dirty="0"/>
          </a:p>
          <a:p>
            <a:pPr marL="0" indent="0">
              <a:buFont typeface="Arial" panose="020B0604020202020204" pitchFamily="34" charset="0"/>
              <a:buNone/>
              <a:defRPr/>
            </a:pPr>
            <a:r>
              <a:rPr lang="en-US" sz="2800" dirty="0"/>
              <a:t>The “transaction” is usually that the organization pays the team members, in return for their effort and compliance. </a:t>
            </a:r>
          </a:p>
          <a:p>
            <a:pPr>
              <a:defRPr/>
            </a:pPr>
            <a:endParaRPr lang="en-US" sz="4400"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4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FB0F3A-7D6A-40BC-AE61-A73D32C2BF5B}" type="slidenum">
              <a:rPr lang="en-US" altLang="en-US" sz="1200" smtClean="0">
                <a:solidFill>
                  <a:srgbClr val="898989"/>
                </a:solidFill>
              </a:rPr>
              <a:pPr>
                <a:spcBef>
                  <a:spcPct val="0"/>
                </a:spcBef>
                <a:buFontTx/>
                <a:buNone/>
              </a:pPr>
              <a:t>290</a:t>
            </a:fld>
            <a:endParaRPr lang="en-US" altLang="en-US" sz="1200">
              <a:solidFill>
                <a:srgbClr val="898989"/>
              </a:solidFill>
            </a:endParaRPr>
          </a:p>
        </p:txBody>
      </p:sp>
    </p:spTree>
    <p:extLst>
      <p:ext uri="{BB962C8B-B14F-4D97-AF65-F5344CB8AC3E}">
        <p14:creationId xmlns:p14="http://schemas.microsoft.com/office/powerpoint/2010/main" val="369859677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p:cNvSpPr>
            <a:spLocks noGrp="1"/>
          </p:cNvSpPr>
          <p:nvPr>
            <p:ph type="title"/>
          </p:nvPr>
        </p:nvSpPr>
        <p:spPr/>
        <p:txBody>
          <a:bodyPr/>
          <a:lstStyle/>
          <a:p>
            <a:r>
              <a:rPr altLang="en-US"/>
              <a:t>Leadership Style</a:t>
            </a:r>
          </a:p>
        </p:txBody>
      </p:sp>
      <p:sp>
        <p:nvSpPr>
          <p:cNvPr id="29699"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2. Autocratic Leadership</a:t>
            </a:r>
          </a:p>
          <a:p>
            <a:pPr>
              <a:buFont typeface="Arial" panose="020B0604020202020204" pitchFamily="34" charset="0"/>
              <a:buNone/>
              <a:defRPr/>
            </a:pPr>
            <a:endParaRPr lang="en-US" sz="2400" dirty="0"/>
          </a:p>
          <a:p>
            <a:pPr marL="0" indent="0">
              <a:buFont typeface="Arial" panose="020B0604020202020204" pitchFamily="34" charset="0"/>
              <a:buNone/>
              <a:defRPr/>
            </a:pPr>
            <a:r>
              <a:rPr lang="en-US" sz="2400" dirty="0"/>
              <a:t>Under the autocratic leadership styles, all decision-making powers are centralized in the leader as shown such leaders are dictators. </a:t>
            </a:r>
          </a:p>
          <a:p>
            <a:pPr marL="0" indent="0">
              <a:buFont typeface="Arial" panose="020B0604020202020204" pitchFamily="34" charset="0"/>
              <a:buNone/>
              <a:defRPr/>
            </a:pPr>
            <a:endParaRPr lang="en-US" sz="2400" dirty="0"/>
          </a:p>
          <a:p>
            <a:pPr marL="0" indent="0">
              <a:buFont typeface="Arial" panose="020B0604020202020204" pitchFamily="34" charset="0"/>
              <a:buNone/>
              <a:defRPr/>
            </a:pPr>
            <a:r>
              <a:rPr lang="en-US" sz="2400" dirty="0"/>
              <a:t>Autocratic leadership is an extreme form of transactional leadership, where a leader exerts high levels of power over his or her employees or team members.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6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5053C2-03E8-49FC-A6AE-34D16D4A1E7E}" type="slidenum">
              <a:rPr lang="en-US" altLang="en-US" sz="1200" smtClean="0">
                <a:solidFill>
                  <a:srgbClr val="898989"/>
                </a:solidFill>
              </a:rPr>
              <a:pPr>
                <a:spcBef>
                  <a:spcPct val="0"/>
                </a:spcBef>
                <a:buFontTx/>
                <a:buNone/>
              </a:pPr>
              <a:t>291</a:t>
            </a:fld>
            <a:endParaRPr lang="en-US" altLang="en-US" sz="1200">
              <a:solidFill>
                <a:srgbClr val="898989"/>
              </a:solidFill>
            </a:endParaRPr>
          </a:p>
        </p:txBody>
      </p:sp>
    </p:spTree>
    <p:extLst>
      <p:ext uri="{BB962C8B-B14F-4D97-AF65-F5344CB8AC3E}">
        <p14:creationId xmlns:p14="http://schemas.microsoft.com/office/powerpoint/2010/main" val="406866414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panose="020B0604020202020204" pitchFamily="34" charset="0"/>
              <a:buNone/>
              <a:defRPr/>
            </a:pPr>
            <a:r>
              <a:rPr lang="en-US" sz="3500" b="1" dirty="0"/>
              <a:t>3. Transformational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leadership is a leadership style that is defined as leadership that creates valuable and positive change in the followers.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A person with this leadership style is a true leader who inspires his or her team with a shared vision of the future.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leaders are highly visible, and spend a lot of time communicating.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88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E946E4B-41EF-4116-9696-D4E86BB02B3B}" type="slidenum">
              <a:rPr lang="en-US" altLang="en-US" sz="1200" smtClean="0">
                <a:solidFill>
                  <a:srgbClr val="898989"/>
                </a:solidFill>
              </a:rPr>
              <a:pPr>
                <a:spcBef>
                  <a:spcPct val="0"/>
                </a:spcBef>
                <a:buFontTx/>
                <a:buNone/>
              </a:pPr>
              <a:t>292</a:t>
            </a:fld>
            <a:endParaRPr lang="en-US" altLang="en-US" sz="1200">
              <a:solidFill>
                <a:srgbClr val="898989"/>
              </a:solidFill>
            </a:endParaRPr>
          </a:p>
        </p:txBody>
      </p:sp>
    </p:spTree>
    <p:extLst>
      <p:ext uri="{BB962C8B-B14F-4D97-AF65-F5344CB8AC3E}">
        <p14:creationId xmlns:p14="http://schemas.microsoft.com/office/powerpoint/2010/main" val="343506424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marL="0" indent="0">
              <a:buFont typeface="Arial" panose="020B0604020202020204" pitchFamily="34" charset="0"/>
              <a:buNone/>
              <a:defRPr/>
            </a:pPr>
            <a:r>
              <a:rPr lang="en-US" sz="3500" b="1" dirty="0"/>
              <a:t>4. Servant Leadership</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When someone, at any level within an organization, leads simply by virtue of meeting the needs of his or her team, he or she is described as a “servant leader”.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Servant Leadership’s focus was on the leader as a servant, with his or her key role being in developing, enabling and supporting team members, helping them fully develop their potential and deliver their best.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091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9D239D-F3D7-4392-BB1B-467C15804733}" type="slidenum">
              <a:rPr lang="en-US" altLang="en-US" sz="1200" smtClean="0">
                <a:solidFill>
                  <a:srgbClr val="898989"/>
                </a:solidFill>
              </a:rPr>
              <a:pPr>
                <a:spcBef>
                  <a:spcPct val="0"/>
                </a:spcBef>
                <a:buFontTx/>
                <a:buNone/>
              </a:pPr>
              <a:t>293</a:t>
            </a:fld>
            <a:endParaRPr lang="en-US" altLang="en-US" sz="1200">
              <a:solidFill>
                <a:srgbClr val="898989"/>
              </a:solidFill>
            </a:endParaRPr>
          </a:p>
        </p:txBody>
      </p:sp>
    </p:spTree>
    <p:extLst>
      <p:ext uri="{BB962C8B-B14F-4D97-AF65-F5344CB8AC3E}">
        <p14:creationId xmlns:p14="http://schemas.microsoft.com/office/powerpoint/2010/main" val="398080812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Title 1"/>
          <p:cNvSpPr>
            <a:spLocks noGrp="1"/>
          </p:cNvSpPr>
          <p:nvPr>
            <p:ph type="title"/>
          </p:nvPr>
        </p:nvSpPr>
        <p:spPr/>
        <p:txBody>
          <a:bodyPr/>
          <a:lstStyle/>
          <a:p>
            <a:r>
              <a:rPr altLang="en-US"/>
              <a:t>Leadership Style</a:t>
            </a:r>
          </a:p>
        </p:txBody>
      </p:sp>
      <p:sp>
        <p:nvSpPr>
          <p:cNvPr id="32771"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5. Charismatic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Charismatic leaders can tend to believe more in themselves than in their teams.</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 has a basic focus of transforming the organization and, quite possibly, their followers, the Charismatic Leader may not want to change anything.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29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578E7EE-C784-4E62-A2DF-20D5CF35D067}" type="slidenum">
              <a:rPr lang="en-US" altLang="en-US" sz="1200" smtClean="0">
                <a:solidFill>
                  <a:srgbClr val="898989"/>
                </a:solidFill>
              </a:rPr>
              <a:pPr>
                <a:spcBef>
                  <a:spcPct val="0"/>
                </a:spcBef>
                <a:buFontTx/>
                <a:buNone/>
              </a:pPr>
              <a:t>294</a:t>
            </a:fld>
            <a:endParaRPr lang="en-US" altLang="en-US" sz="1200">
              <a:solidFill>
                <a:srgbClr val="898989"/>
              </a:solidFill>
            </a:endParaRPr>
          </a:p>
        </p:txBody>
      </p:sp>
    </p:spTree>
    <p:extLst>
      <p:ext uri="{BB962C8B-B14F-4D97-AF65-F5344CB8AC3E}">
        <p14:creationId xmlns:p14="http://schemas.microsoft.com/office/powerpoint/2010/main" val="27152017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lstStyle/>
          <a:p>
            <a:pPr marL="465138" indent="-465138">
              <a:buFont typeface="Arial" panose="020B0604020202020204" pitchFamily="34" charset="0"/>
              <a:buNone/>
              <a:defRPr/>
            </a:pPr>
            <a:r>
              <a:rPr lang="en-US" b="1" dirty="0"/>
              <a:t>6. Democratic or Participative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Although a democratic leader will make the final decision, he or she invites other members of the team to contribute to the decision-making process.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5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2BA968C-DDC2-4013-B955-ED4A7D065712}" type="slidenum">
              <a:rPr lang="en-US" altLang="en-US" sz="1200" smtClean="0">
                <a:solidFill>
                  <a:srgbClr val="898989"/>
                </a:solidFill>
              </a:rPr>
              <a:pPr>
                <a:spcBef>
                  <a:spcPct val="0"/>
                </a:spcBef>
                <a:buFontTx/>
                <a:buNone/>
              </a:pPr>
              <a:t>295</a:t>
            </a:fld>
            <a:endParaRPr lang="en-US" altLang="en-US" sz="1200">
              <a:solidFill>
                <a:srgbClr val="898989"/>
              </a:solidFill>
            </a:endParaRPr>
          </a:p>
        </p:txBody>
      </p:sp>
    </p:spTree>
    <p:extLst>
      <p:ext uri="{BB962C8B-B14F-4D97-AF65-F5344CB8AC3E}">
        <p14:creationId xmlns:p14="http://schemas.microsoft.com/office/powerpoint/2010/main" val="283163051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itle 1"/>
          <p:cNvSpPr>
            <a:spLocks noGrp="1"/>
          </p:cNvSpPr>
          <p:nvPr>
            <p:ph type="title"/>
          </p:nvPr>
        </p:nvSpPr>
        <p:spPr/>
        <p:txBody>
          <a:bodyPr/>
          <a:lstStyle/>
          <a:p>
            <a:r>
              <a:rPr altLang="en-US"/>
              <a:t>Leadership Style</a:t>
            </a:r>
          </a:p>
        </p:txBody>
      </p:sp>
      <p:sp>
        <p:nvSpPr>
          <p:cNvPr id="34819"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7. Laissez-Faire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This French phrase means “leave it be”</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It is one in which the manager provides little or no direction and gives employees as much freedom as possible. </a:t>
            </a:r>
          </a:p>
          <a:p>
            <a:pPr>
              <a:buFont typeface="Arial" panose="020B0604020202020204" pitchFamily="34"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70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8AB1BD-A7DB-4B36-9066-46963052A467}" type="slidenum">
              <a:rPr lang="en-US" altLang="en-US" sz="1200" smtClean="0">
                <a:solidFill>
                  <a:srgbClr val="898989"/>
                </a:solidFill>
              </a:rPr>
              <a:pPr>
                <a:spcBef>
                  <a:spcPct val="0"/>
                </a:spcBef>
                <a:buFontTx/>
                <a:buNone/>
              </a:pPr>
              <a:t>296</a:t>
            </a:fld>
            <a:endParaRPr lang="en-US" altLang="en-US" sz="1200">
              <a:solidFill>
                <a:srgbClr val="898989"/>
              </a:solidFill>
            </a:endParaRPr>
          </a:p>
        </p:txBody>
      </p:sp>
    </p:spTree>
    <p:extLst>
      <p:ext uri="{BB962C8B-B14F-4D97-AF65-F5344CB8AC3E}">
        <p14:creationId xmlns:p14="http://schemas.microsoft.com/office/powerpoint/2010/main" val="6348522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itle 1"/>
          <p:cNvSpPr>
            <a:spLocks noGrp="1"/>
          </p:cNvSpPr>
          <p:nvPr>
            <p:ph type="title"/>
          </p:nvPr>
        </p:nvSpPr>
        <p:spPr/>
        <p:txBody>
          <a:bodyPr/>
          <a:lstStyle/>
          <a:p>
            <a:r>
              <a:rPr altLang="en-US"/>
              <a:t>Leadership Style</a:t>
            </a:r>
          </a:p>
        </p:txBody>
      </p:sp>
      <p:sp>
        <p:nvSpPr>
          <p:cNvPr id="3584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8. Bureaucratic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This is style of leadership that emphasizes procedures and historical methods regardless of their usefulness in changing environments.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Bureaucratic leaders attempt to solve problems by adding layers of control, and their power comes from controlling the flow of information.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9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E73D84-D39D-4996-BFA2-8E9537014F5E}" type="slidenum">
              <a:rPr lang="en-US" altLang="en-US" sz="1200" smtClean="0">
                <a:solidFill>
                  <a:srgbClr val="898989"/>
                </a:solidFill>
              </a:rPr>
              <a:pPr>
                <a:spcBef>
                  <a:spcPct val="0"/>
                </a:spcBef>
                <a:buFontTx/>
                <a:buNone/>
              </a:pPr>
              <a:t>297</a:t>
            </a:fld>
            <a:endParaRPr lang="en-US" altLang="en-US" sz="1200">
              <a:solidFill>
                <a:srgbClr val="898989"/>
              </a:solidFill>
            </a:endParaRPr>
          </a:p>
        </p:txBody>
      </p:sp>
    </p:spTree>
    <p:extLst>
      <p:ext uri="{BB962C8B-B14F-4D97-AF65-F5344CB8AC3E}">
        <p14:creationId xmlns:p14="http://schemas.microsoft.com/office/powerpoint/2010/main" val="6193696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p:cNvSpPr>
            <a:spLocks noGrp="1"/>
          </p:cNvSpPr>
          <p:nvPr>
            <p:ph type="ctrTitle"/>
          </p:nvPr>
        </p:nvSpPr>
        <p:spPr/>
        <p:txBody>
          <a:bodyPr/>
          <a:lstStyle/>
          <a:p>
            <a:r>
              <a:rPr altLang="en-US"/>
              <a:t>Management Theories</a:t>
            </a:r>
          </a:p>
        </p:txBody>
      </p:sp>
      <p:sp>
        <p:nvSpPr>
          <p:cNvPr id="35843" name="Content Placeholder 2"/>
          <p:cNvSpPr>
            <a:spLocks noGrp="1"/>
          </p:cNvSpPr>
          <p:nvPr>
            <p:ph type="subTitle" idx="1"/>
          </p:nvPr>
        </p:nvSpPr>
        <p:spPr/>
        <p:txBody>
          <a:bodyPr/>
          <a:lstStyle/>
          <a:p>
            <a:pPr>
              <a:defRPr/>
            </a:pPr>
            <a:r>
              <a:rPr lang="en-US" dirty="0"/>
              <a:t>The way managers manage their work and people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1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E9A592-D551-4B7D-9FDB-CFC7A00BF75B}" type="slidenum">
              <a:rPr lang="en-US" altLang="en-US" sz="1200" smtClean="0">
                <a:solidFill>
                  <a:srgbClr val="898989"/>
                </a:solidFill>
              </a:rPr>
              <a:pPr>
                <a:spcBef>
                  <a:spcPct val="0"/>
                </a:spcBef>
                <a:buFontTx/>
                <a:buNone/>
              </a:pPr>
              <a:t>298</a:t>
            </a:fld>
            <a:endParaRPr lang="en-US" altLang="en-US" sz="1200">
              <a:solidFill>
                <a:srgbClr val="898989"/>
              </a:solidFill>
            </a:endParaRPr>
          </a:p>
        </p:txBody>
      </p:sp>
    </p:spTree>
    <p:extLst>
      <p:ext uri="{BB962C8B-B14F-4D97-AF65-F5344CB8AC3E}">
        <p14:creationId xmlns:p14="http://schemas.microsoft.com/office/powerpoint/2010/main" val="305693418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itle 1"/>
          <p:cNvSpPr>
            <a:spLocks noGrp="1"/>
          </p:cNvSpPr>
          <p:nvPr>
            <p:ph type="title"/>
          </p:nvPr>
        </p:nvSpPr>
        <p:spPr/>
        <p:txBody>
          <a:bodyPr/>
          <a:lstStyle/>
          <a:p>
            <a:r>
              <a:rPr altLang="en-US"/>
              <a:t>Management Theories</a:t>
            </a:r>
          </a:p>
        </p:txBody>
      </p:sp>
      <p:sp>
        <p:nvSpPr>
          <p:cNvPr id="4" name="Content Placeholder 5"/>
          <p:cNvSpPr>
            <a:spLocks noGrp="1"/>
          </p:cNvSpPr>
          <p:nvPr>
            <p:ph idx="1"/>
          </p:nvPr>
        </p:nvSpPr>
        <p:spPr>
          <a:xfrm>
            <a:off x="457200" y="990600"/>
            <a:ext cx="8229600" cy="5105400"/>
          </a:xfrm>
        </p:spPr>
        <p:txBody>
          <a:bodyPr>
            <a:normAutofit fontScale="92500" lnSpcReduction="20000"/>
          </a:bodyPr>
          <a:lstStyle/>
          <a:p>
            <a:pPr marL="457200" lvl="1" indent="6350">
              <a:spcBef>
                <a:spcPct val="50000"/>
              </a:spcBef>
              <a:buFont typeface="Arial" panose="020B0604020202020204" pitchFamily="34" charset="0"/>
              <a:buNone/>
              <a:defRPr/>
            </a:pPr>
            <a:r>
              <a:rPr lang="en-US" dirty="0">
                <a:latin typeface="Kabel Bk BT" pitchFamily="34" charset="0"/>
              </a:rPr>
              <a:t>Management styles are characteristic ways of making decisions and relating to subordinates</a:t>
            </a:r>
          </a:p>
          <a:p>
            <a:pPr marL="738188" lvl="1" indent="6350">
              <a:spcBef>
                <a:spcPct val="50000"/>
              </a:spcBef>
              <a:buFont typeface="Arial" charset="0"/>
              <a:buNone/>
              <a:defRPr/>
            </a:pPr>
            <a:endParaRPr lang="en-US" b="1" dirty="0">
              <a:latin typeface="Kabel Bk BT" pitchFamily="34" charset="0"/>
            </a:endParaRPr>
          </a:p>
          <a:p>
            <a:pPr marL="914400" lvl="1" indent="-457200">
              <a:spcBef>
                <a:spcPct val="50000"/>
              </a:spcBef>
              <a:buFont typeface="Wingdings" pitchFamily="2" charset="2"/>
              <a:buChar char="ü"/>
              <a:defRPr/>
            </a:pPr>
            <a:r>
              <a:rPr lang="en-US" dirty="0">
                <a:latin typeface="Kabel Bk BT" pitchFamily="34" charset="0"/>
              </a:rPr>
              <a:t>Autocratic – traditional figure of a boss who makes binding decisions regardless of what subordinates think or desire</a:t>
            </a:r>
          </a:p>
          <a:p>
            <a:pPr marL="914400" lvl="1" indent="-457200">
              <a:spcBef>
                <a:spcPct val="50000"/>
              </a:spcBef>
              <a:buFont typeface="Wingdings" pitchFamily="2" charset="2"/>
              <a:buChar char="ü"/>
              <a:defRPr/>
            </a:pPr>
            <a:r>
              <a:rPr lang="en-US" dirty="0">
                <a:latin typeface="Kabel Bk BT" pitchFamily="34" charset="0"/>
              </a:rPr>
              <a:t>Laissez-Fare – Other extreme of autocratic, the staff can pursue anything they wish, enhances free thinking</a:t>
            </a:r>
          </a:p>
          <a:p>
            <a:pPr marL="914400" lvl="1" indent="-457200">
              <a:spcBef>
                <a:spcPct val="50000"/>
              </a:spcBef>
              <a:buFont typeface="Wingdings" pitchFamily="2" charset="2"/>
              <a:buChar char="ü"/>
              <a:defRPr/>
            </a:pPr>
            <a:r>
              <a:rPr lang="en-US" dirty="0">
                <a:latin typeface="Kabel Bk BT" pitchFamily="34" charset="0"/>
              </a:rPr>
              <a:t>Democratic – participative, decisions made jointly by management and staff</a:t>
            </a:r>
          </a:p>
          <a:p>
            <a:pPr marL="914400" lvl="1" indent="-457200">
              <a:spcBef>
                <a:spcPct val="50000"/>
              </a:spcBef>
              <a:buFont typeface="Wingdings" pitchFamily="2" charset="2"/>
              <a:buChar char="ü"/>
              <a:defRPr/>
            </a:pPr>
            <a:r>
              <a:rPr lang="en-US" dirty="0">
                <a:latin typeface="Kabel Bk BT" pitchFamily="34" charset="0"/>
              </a:rPr>
              <a:t>MBWA- Management by Walking around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3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E050C2-B0F0-4D94-9114-37C286A606F2}" type="slidenum">
              <a:rPr lang="en-US" altLang="en-US" sz="1200" smtClean="0">
                <a:solidFill>
                  <a:srgbClr val="898989"/>
                </a:solidFill>
              </a:rPr>
              <a:pPr>
                <a:spcBef>
                  <a:spcPct val="0"/>
                </a:spcBef>
                <a:buFontTx/>
                <a:buNone/>
              </a:pPr>
              <a:t>299</a:t>
            </a:fld>
            <a:endParaRPr lang="en-US" altLang="en-US" sz="1200">
              <a:solidFill>
                <a:srgbClr val="898989"/>
              </a:solidFill>
            </a:endParaRPr>
          </a:p>
        </p:txBody>
      </p:sp>
    </p:spTree>
    <p:extLst>
      <p:ext uri="{BB962C8B-B14F-4D97-AF65-F5344CB8AC3E}">
        <p14:creationId xmlns:p14="http://schemas.microsoft.com/office/powerpoint/2010/main" val="379894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p:txBody>
          <a:bodyPr/>
          <a:lstStyle/>
          <a:p>
            <a:r>
              <a:rPr altLang="en-US"/>
              <a:t>Introduction</a:t>
            </a:r>
            <a:endParaRPr lang="en-IN" altLang="en-US"/>
          </a:p>
        </p:txBody>
      </p:sp>
      <p:sp>
        <p:nvSpPr>
          <p:cNvPr id="16387" name="Content Placeholder 6"/>
          <p:cNvSpPr>
            <a:spLocks noGrp="1"/>
          </p:cNvSpPr>
          <p:nvPr>
            <p:ph idx="1"/>
          </p:nvPr>
        </p:nvSpPr>
        <p:spPr>
          <a:xfrm>
            <a:off x="457200" y="990600"/>
            <a:ext cx="8229600" cy="5105400"/>
          </a:xfrm>
        </p:spPr>
        <p:txBody>
          <a:bodyPr/>
          <a:lstStyle/>
          <a:p>
            <a:endParaRPr lang="en-IN"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7D4B0-5AB2-4843-A3AE-A72499395760}" type="slidenum">
              <a:rPr lang="en-US" altLang="en-US" sz="1200" smtClean="0">
                <a:solidFill>
                  <a:srgbClr val="898989"/>
                </a:solidFill>
              </a:rPr>
              <a:pPr>
                <a:spcBef>
                  <a:spcPct val="0"/>
                </a:spcBef>
                <a:buFontTx/>
                <a:buNone/>
              </a:pPr>
              <a:t>3</a:t>
            </a:fld>
            <a:endParaRPr lang="en-US" altLang="en-US" sz="1200">
              <a:solidFill>
                <a:srgbClr val="89898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Register</a:t>
            </a:r>
          </a:p>
        </p:txBody>
      </p:sp>
      <p:sp>
        <p:nvSpPr>
          <p:cNvPr id="5" name="Content Placeholder 4"/>
          <p:cNvSpPr>
            <a:spLocks noGrp="1"/>
          </p:cNvSpPr>
          <p:nvPr>
            <p:ph idx="1"/>
          </p:nvPr>
        </p:nvSpPr>
        <p:spPr/>
        <p:txBody>
          <a:bodyPr>
            <a:normAutofit fontScale="77500" lnSpcReduction="20000"/>
          </a:bodyPr>
          <a:lstStyle/>
          <a:p>
            <a:r>
              <a:rPr lang="en-US" dirty="0"/>
              <a:t>ID</a:t>
            </a:r>
          </a:p>
          <a:p>
            <a:r>
              <a:rPr lang="en-US" dirty="0"/>
              <a:t>Name</a:t>
            </a:r>
          </a:p>
          <a:p>
            <a:r>
              <a:rPr lang="en-US" dirty="0"/>
              <a:t>Department</a:t>
            </a:r>
          </a:p>
          <a:p>
            <a:r>
              <a:rPr lang="en-US" dirty="0"/>
              <a:t>Internal vs External</a:t>
            </a:r>
          </a:p>
          <a:p>
            <a:r>
              <a:rPr lang="en-US" dirty="0"/>
              <a:t>Designation</a:t>
            </a:r>
          </a:p>
          <a:p>
            <a:r>
              <a:rPr lang="en-US" dirty="0"/>
              <a:t>Manager</a:t>
            </a:r>
          </a:p>
          <a:p>
            <a:r>
              <a:rPr lang="en-US" dirty="0"/>
              <a:t>Power (1-10)</a:t>
            </a:r>
          </a:p>
          <a:p>
            <a:r>
              <a:rPr lang="en-US" dirty="0"/>
              <a:t>Interest (1-10)</a:t>
            </a:r>
          </a:p>
          <a:p>
            <a:r>
              <a:rPr lang="en-US" dirty="0"/>
              <a:t>Current Position (Favorable, Against, Neutral)</a:t>
            </a:r>
          </a:p>
          <a:p>
            <a:r>
              <a:rPr lang="en-US" dirty="0"/>
              <a:t>Needed Position</a:t>
            </a:r>
          </a:p>
          <a:p>
            <a:r>
              <a:rPr lang="en-US" dirty="0"/>
              <a:t>Person Attributes (food, philosophy, ideology etc)</a:t>
            </a:r>
          </a:p>
          <a:p>
            <a:r>
              <a:rPr lang="en-US" dirty="0"/>
              <a:t>Person Preferences</a:t>
            </a:r>
          </a:p>
          <a:p>
            <a:r>
              <a:rPr lang="en-US" dirty="0"/>
              <a:t>Contact Details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30</a:t>
            </a:fld>
            <a:endParaRPr lang="en-US" altLang="en-US"/>
          </a:p>
        </p:txBody>
      </p:sp>
    </p:spTree>
    <p:extLst>
      <p:ext uri="{BB962C8B-B14F-4D97-AF65-F5344CB8AC3E}">
        <p14:creationId xmlns:p14="http://schemas.microsoft.com/office/powerpoint/2010/main" val="286847423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altLang="en-US" sz="3600" b="1"/>
              <a:t>Key to Successful Team Management</a:t>
            </a:r>
          </a:p>
        </p:txBody>
      </p:sp>
      <p:sp>
        <p:nvSpPr>
          <p:cNvPr id="565251" name="Rectangle 2"/>
          <p:cNvSpPr>
            <a:spLocks noGrp="1" noChangeArrowheads="1"/>
          </p:cNvSpPr>
          <p:nvPr>
            <p:ph idx="1"/>
          </p:nvPr>
        </p:nvSpPr>
        <p:spPr>
          <a:xfrm>
            <a:off x="609600" y="1112838"/>
            <a:ext cx="8229600" cy="5135562"/>
          </a:xfrm>
        </p:spPr>
        <p:txBody>
          <a:bodyPr/>
          <a:lstStyle/>
          <a:p>
            <a:pPr marL="741363" indent="-504825" eaLnBrk="1" hangingPunct="1">
              <a:lnSpc>
                <a:spcPct val="150000"/>
              </a:lnSpc>
              <a:buFont typeface="Wingdings" panose="05000000000000000000" pitchFamily="2" charset="2"/>
              <a:buChar char="ü"/>
            </a:pPr>
            <a:r>
              <a:rPr lang="en-US" altLang="en-US" sz="2000">
                <a:latin typeface="Kabel Bk BT"/>
              </a:rPr>
              <a:t>Listens  to  subordinates  to  diagnose  or solve  problems </a:t>
            </a:r>
          </a:p>
          <a:p>
            <a:pPr marL="741363" indent="-504825" eaLnBrk="1" hangingPunct="1">
              <a:lnSpc>
                <a:spcPct val="150000"/>
              </a:lnSpc>
              <a:buFont typeface="Wingdings" panose="05000000000000000000" pitchFamily="2" charset="2"/>
              <a:buChar char="ü"/>
            </a:pPr>
            <a:r>
              <a:rPr lang="en-US" altLang="en-US" sz="2000">
                <a:latin typeface="Kabel Bk BT"/>
              </a:rPr>
              <a:t>Sets goals and develops short- and long- range  action  plans </a:t>
            </a:r>
          </a:p>
          <a:p>
            <a:pPr marL="741363" indent="-504825" eaLnBrk="1" hangingPunct="1">
              <a:lnSpc>
                <a:spcPct val="150000"/>
              </a:lnSpc>
              <a:buFont typeface="Wingdings" panose="05000000000000000000" pitchFamily="2" charset="2"/>
              <a:buChar char="ü"/>
            </a:pPr>
            <a:r>
              <a:rPr lang="en-US" altLang="en-US" sz="2000">
                <a:latin typeface="Kabel Bk BT"/>
              </a:rPr>
              <a:t>Gives  directions  about  who  is  to  do  which tasks to what standards </a:t>
            </a:r>
          </a:p>
          <a:p>
            <a:pPr marL="741363" indent="-504825" eaLnBrk="1" hangingPunct="1">
              <a:lnSpc>
                <a:spcPct val="150000"/>
              </a:lnSpc>
              <a:buFont typeface="Wingdings" panose="05000000000000000000" pitchFamily="2" charset="2"/>
              <a:buChar char="ü"/>
            </a:pPr>
            <a:r>
              <a:rPr lang="en-US" altLang="en-US" sz="2000">
                <a:latin typeface="Kabel Bk BT"/>
              </a:rPr>
              <a:t>Provides feedback on task performance </a:t>
            </a:r>
          </a:p>
          <a:p>
            <a:pPr marL="741363" indent="-504825" eaLnBrk="1" hangingPunct="1">
              <a:lnSpc>
                <a:spcPct val="150000"/>
              </a:lnSpc>
              <a:buFont typeface="Wingdings" panose="05000000000000000000" pitchFamily="2" charset="2"/>
              <a:buChar char="ü"/>
            </a:pPr>
            <a:r>
              <a:rPr lang="en-US" altLang="en-US" sz="2000">
                <a:latin typeface="Kabel Bk BT"/>
              </a:rPr>
              <a:t>Rewards or disciplines task performance and personal characteristics </a:t>
            </a:r>
          </a:p>
          <a:p>
            <a:pPr marL="741363" indent="-504825" eaLnBrk="1" hangingPunct="1">
              <a:lnSpc>
                <a:spcPct val="150000"/>
              </a:lnSpc>
              <a:buFont typeface="Wingdings" panose="05000000000000000000" pitchFamily="2" charset="2"/>
              <a:buChar char="ü"/>
            </a:pPr>
            <a:r>
              <a:rPr lang="en-US" altLang="en-US" sz="2000">
                <a:latin typeface="Kabel Bk BT"/>
              </a:rPr>
              <a:t>Develops   subordinates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5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DEB11A-45E7-4A4F-96FC-51589AA7B3EE}" type="slidenum">
              <a:rPr lang="en-US" altLang="en-US" sz="1200" smtClean="0">
                <a:solidFill>
                  <a:srgbClr val="898989"/>
                </a:solidFill>
              </a:rPr>
              <a:pPr>
                <a:spcBef>
                  <a:spcPct val="0"/>
                </a:spcBef>
                <a:buFontTx/>
                <a:buNone/>
              </a:pPr>
              <a:t>300</a:t>
            </a:fld>
            <a:endParaRPr lang="en-US" altLang="en-US" sz="1200">
              <a:solidFill>
                <a:srgbClr val="898989"/>
              </a:solidFill>
            </a:endParaRPr>
          </a:p>
        </p:txBody>
      </p:sp>
    </p:spTree>
    <p:extLst>
      <p:ext uri="{BB962C8B-B14F-4D97-AF65-F5344CB8AC3E}">
        <p14:creationId xmlns:p14="http://schemas.microsoft.com/office/powerpoint/2010/main" val="27598818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altLang="en-US" sz="3600" b="1"/>
              <a:t>Key to Successful Team Management</a:t>
            </a:r>
          </a:p>
        </p:txBody>
      </p:sp>
      <p:sp>
        <p:nvSpPr>
          <p:cNvPr id="7" name="Content Placeholder 6"/>
          <p:cNvSpPr>
            <a:spLocks noGrp="1"/>
          </p:cNvSpPr>
          <p:nvPr>
            <p:ph idx="1"/>
          </p:nvPr>
        </p:nvSpPr>
        <p:spPr>
          <a:xfrm>
            <a:off x="304800" y="990600"/>
            <a:ext cx="8458200" cy="5334000"/>
          </a:xfrm>
        </p:spPr>
        <p:txBody>
          <a:bodyPr>
            <a:normAutofit/>
          </a:bodyPr>
          <a:lstStyle/>
          <a:p>
            <a:pPr marL="914400" lvl="1" indent="-457200">
              <a:lnSpc>
                <a:spcPct val="110000"/>
              </a:lnSpc>
              <a:spcBef>
                <a:spcPct val="50000"/>
              </a:spcBef>
              <a:buFont typeface="Wingdings" pitchFamily="2" charset="2"/>
              <a:buChar char="ü"/>
              <a:defRPr/>
            </a:pPr>
            <a:r>
              <a:rPr lang="en-US" sz="2000" dirty="0">
                <a:latin typeface="Kabel Bk BT" pitchFamily="34" charset="0"/>
              </a:rPr>
              <a:t>Understanding that team is an Integral Unit of Organization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team mission, objective, goals, strategy and role definition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leader and an organizational support system</a:t>
            </a:r>
          </a:p>
          <a:p>
            <a:pPr marL="914400" lvl="1" indent="-457200">
              <a:lnSpc>
                <a:spcPct val="110000"/>
              </a:lnSpc>
              <a:spcBef>
                <a:spcPct val="50000"/>
              </a:spcBef>
              <a:buFont typeface="Wingdings" pitchFamily="2" charset="2"/>
              <a:buChar char="ü"/>
              <a:defRPr/>
            </a:pPr>
            <a:r>
              <a:rPr lang="en-US" sz="2000" dirty="0">
                <a:latin typeface="Kabel Bk BT" pitchFamily="34" charset="0"/>
              </a:rPr>
              <a:t>Managers responsive to needs of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Encourage participation and effective communication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Foster an atmosphere of trust among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Provide feedback effectively</a:t>
            </a:r>
          </a:p>
          <a:p>
            <a:pPr marL="914400" lvl="1" indent="-457200">
              <a:lnSpc>
                <a:spcPct val="110000"/>
              </a:lnSpc>
              <a:spcBef>
                <a:spcPct val="50000"/>
              </a:spcBef>
              <a:buFont typeface="Wingdings" pitchFamily="2" charset="2"/>
              <a:buChar char="ü"/>
              <a:defRPr/>
            </a:pPr>
            <a:r>
              <a:rPr lang="en-US" sz="2000" dirty="0">
                <a:latin typeface="Kabel Bk BT" pitchFamily="34" charset="0"/>
              </a:rPr>
              <a:t>A collective culture and style</a:t>
            </a:r>
          </a:p>
          <a:p>
            <a:pPr marL="914400" lvl="1" indent="-457200">
              <a:lnSpc>
                <a:spcPct val="110000"/>
              </a:lnSpc>
              <a:spcBef>
                <a:spcPct val="50000"/>
              </a:spcBef>
              <a:buFont typeface="Wingdings" pitchFamily="2" charset="2"/>
              <a:buChar char="ü"/>
              <a:defRPr/>
            </a:pPr>
            <a:r>
              <a:rPr lang="en-US" sz="2000" dirty="0">
                <a:latin typeface="Kabel Bk BT" pitchFamily="34" charset="0"/>
              </a:rPr>
              <a:t>Motivate team members with challenges &amp; rewards</a:t>
            </a:r>
          </a:p>
          <a:p>
            <a:pPr>
              <a:lnSpc>
                <a:spcPct val="110000"/>
              </a:lnSpc>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7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00378C-195E-4A1E-A714-08108361DB6B}" type="slidenum">
              <a:rPr lang="en-US" altLang="en-US" sz="1200" smtClean="0">
                <a:solidFill>
                  <a:srgbClr val="898989"/>
                </a:solidFill>
              </a:rPr>
              <a:pPr>
                <a:spcBef>
                  <a:spcPct val="0"/>
                </a:spcBef>
                <a:buFontTx/>
                <a:buNone/>
              </a:pPr>
              <a:t>301</a:t>
            </a:fld>
            <a:endParaRPr lang="en-US" altLang="en-US" sz="1200">
              <a:solidFill>
                <a:srgbClr val="898989"/>
              </a:solidFill>
            </a:endParaRPr>
          </a:p>
        </p:txBody>
      </p:sp>
    </p:spTree>
    <p:extLst>
      <p:ext uri="{BB962C8B-B14F-4D97-AF65-F5344CB8AC3E}">
        <p14:creationId xmlns:p14="http://schemas.microsoft.com/office/powerpoint/2010/main" val="388907884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0DC1-DC64-4AA6-B324-C50419B134D9}"/>
              </a:ext>
            </a:extLst>
          </p:cNvPr>
          <p:cNvSpPr>
            <a:spLocks noGrp="1"/>
          </p:cNvSpPr>
          <p:nvPr>
            <p:ph type="title"/>
          </p:nvPr>
        </p:nvSpPr>
        <p:spPr/>
        <p:txBody>
          <a:bodyPr/>
          <a:lstStyle/>
          <a:p>
            <a:r>
              <a:rPr lang="en-US" altLang="en-US" dirty="0">
                <a:latin typeface="Kabel Bk BT"/>
              </a:rPr>
              <a:t>Halo effect</a:t>
            </a:r>
            <a:endParaRPr lang="en-US" dirty="0"/>
          </a:p>
        </p:txBody>
      </p:sp>
      <p:sp>
        <p:nvSpPr>
          <p:cNvPr id="3" name="Content Placeholder 2">
            <a:extLst>
              <a:ext uri="{FF2B5EF4-FFF2-40B4-BE49-F238E27FC236}">
                <a16:creationId xmlns:a16="http://schemas.microsoft.com/office/drawing/2014/main" id="{26740453-D5FF-4EDC-9067-C2CE24B7C537}"/>
              </a:ext>
            </a:extLst>
          </p:cNvPr>
          <p:cNvSpPr>
            <a:spLocks noGrp="1"/>
          </p:cNvSpPr>
          <p:nvPr>
            <p:ph idx="1"/>
          </p:nvPr>
        </p:nvSpPr>
        <p:spPr/>
        <p:txBody>
          <a:bodyPr>
            <a:normAutofit/>
          </a:bodyPr>
          <a:lstStyle/>
          <a:p>
            <a:pPr marL="0" indent="0">
              <a:buNone/>
            </a:pPr>
            <a:r>
              <a:rPr lang="en-IN" sz="4000" dirty="0"/>
              <a:t>The halo effect is the assumption that because the person is good at a technology they’d also be good at managing a project. (Which may be wrong assumption).</a:t>
            </a:r>
            <a:endParaRPr lang="en-US" sz="4400" dirty="0"/>
          </a:p>
        </p:txBody>
      </p:sp>
      <p:sp>
        <p:nvSpPr>
          <p:cNvPr id="4" name="Footer Placeholder 3">
            <a:extLst>
              <a:ext uri="{FF2B5EF4-FFF2-40B4-BE49-F238E27FC236}">
                <a16:creationId xmlns:a16="http://schemas.microsoft.com/office/drawing/2014/main" id="{9FE7FDD3-A2D3-46AC-846B-9C9FD431739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1CF8BA6-226D-44A9-9CAD-02F05D2612CC}"/>
              </a:ext>
            </a:extLst>
          </p:cNvPr>
          <p:cNvSpPr>
            <a:spLocks noGrp="1"/>
          </p:cNvSpPr>
          <p:nvPr>
            <p:ph type="sldNum" sz="quarter" idx="12"/>
          </p:nvPr>
        </p:nvSpPr>
        <p:spPr/>
        <p:txBody>
          <a:bodyPr/>
          <a:lstStyle/>
          <a:p>
            <a:pPr>
              <a:defRPr/>
            </a:pPr>
            <a:fld id="{72DDD327-84E9-44EE-94DF-C6A9CABE3A3A}" type="slidenum">
              <a:rPr lang="en-US" altLang="en-US" smtClean="0"/>
              <a:pPr>
                <a:defRPr/>
              </a:pPr>
              <a:t>302</a:t>
            </a:fld>
            <a:endParaRPr lang="en-US" altLang="en-US"/>
          </a:p>
        </p:txBody>
      </p:sp>
    </p:spTree>
    <p:extLst>
      <p:ext uri="{BB962C8B-B14F-4D97-AF65-F5344CB8AC3E}">
        <p14:creationId xmlns:p14="http://schemas.microsoft.com/office/powerpoint/2010/main" val="750314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dirty="0"/>
              <a:t>Exercise-24</a:t>
            </a:r>
            <a:endParaRPr altLang="en-US" dirty="0"/>
          </a:p>
        </p:txBody>
      </p:sp>
      <p:sp>
        <p:nvSpPr>
          <p:cNvPr id="4" name="Content Placeholder 3"/>
          <p:cNvSpPr>
            <a:spLocks noGrp="1"/>
          </p:cNvSpPr>
          <p:nvPr>
            <p:ph idx="1"/>
          </p:nvPr>
        </p:nvSpPr>
        <p:spPr/>
        <p:txBody>
          <a:bodyPr/>
          <a:lstStyle/>
          <a:p>
            <a:pPr marL="514350" indent="-514350">
              <a:buFont typeface="+mj-lt"/>
              <a:buAutoNum type="arabicPeriod"/>
              <a:defRPr/>
            </a:pPr>
            <a:r>
              <a:rPr lang="en-US" sz="2400" b="1" dirty="0"/>
              <a:t>Prepare Human Resource Management Plan Including</a:t>
            </a:r>
          </a:p>
          <a:p>
            <a:pPr marL="914400" lvl="1" indent="-514350">
              <a:buFont typeface="Arial" panose="020B0604020202020204" pitchFamily="34" charset="0"/>
              <a:buChar char="•"/>
              <a:defRPr/>
            </a:pPr>
            <a:r>
              <a:rPr lang="en-US" sz="2000" b="1" dirty="0"/>
              <a:t>Staffing Management Plan for your project</a:t>
            </a:r>
          </a:p>
          <a:p>
            <a:pPr marL="914400" lvl="1" indent="-514350">
              <a:buFont typeface="Arial" panose="020B0604020202020204" pitchFamily="34" charset="0"/>
              <a:buChar char="•"/>
              <a:defRPr/>
            </a:pPr>
            <a:r>
              <a:rPr lang="en-US" sz="2000" b="1" dirty="0"/>
              <a:t>Project Organization Structure</a:t>
            </a:r>
          </a:p>
          <a:p>
            <a:pPr marL="914400" lvl="1" indent="-514350">
              <a:buFont typeface="Arial" panose="020B0604020202020204" pitchFamily="34" charset="0"/>
              <a:buChar char="•"/>
              <a:defRPr/>
            </a:pPr>
            <a:r>
              <a:rPr lang="en-US" sz="2000" b="1" dirty="0"/>
              <a:t>Ground Rules for working in project</a:t>
            </a:r>
          </a:p>
          <a:p>
            <a:pPr marL="914400" lvl="1" indent="-514350">
              <a:buFont typeface="Arial" panose="020B0604020202020204" pitchFamily="34" charset="0"/>
              <a:buChar char="•"/>
              <a:defRPr/>
            </a:pPr>
            <a:r>
              <a:rPr lang="en-US" sz="2000" b="1" dirty="0"/>
              <a:t>Prepare Project Calendar</a:t>
            </a:r>
          </a:p>
          <a:p>
            <a:pPr marL="914400" lvl="1" indent="-514350">
              <a:buFont typeface="Arial" panose="020B0604020202020204" pitchFamily="34" charset="0"/>
              <a:buChar char="•"/>
              <a:defRPr/>
            </a:pPr>
            <a:r>
              <a:rPr lang="en-US" sz="2000" b="1" dirty="0"/>
              <a:t>Prepare a training plan</a:t>
            </a:r>
          </a:p>
          <a:p>
            <a:pPr marL="914400" lvl="1" indent="-514350">
              <a:buFont typeface="Arial" panose="020B0604020202020204" pitchFamily="34" charset="0"/>
              <a:buChar char="•"/>
              <a:defRPr/>
            </a:pPr>
            <a:r>
              <a:rPr lang="en-US" sz="2000" b="1" dirty="0"/>
              <a:t>Prepare a hiring plan</a:t>
            </a:r>
          </a:p>
          <a:p>
            <a:pPr marL="914400" lvl="1" indent="-514350">
              <a:buFont typeface="Arial" panose="020B0604020202020204" pitchFamily="34" charset="0"/>
              <a:buChar char="•"/>
              <a:defRPr/>
            </a:pPr>
            <a:r>
              <a:rPr lang="en-US" sz="2000" b="1" dirty="0"/>
              <a:t>Appraisal and Feedback Plan</a:t>
            </a:r>
          </a:p>
          <a:p>
            <a:pPr marL="457200" indent="-457200">
              <a:buFont typeface="+mj-lt"/>
              <a:buAutoNum type="arabicPeriod"/>
              <a:defRPr/>
            </a:pPr>
            <a:r>
              <a:rPr lang="en-US" sz="2400" b="1" dirty="0"/>
              <a:t>Discuss servant Leadership</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303</a:t>
            </a:fld>
            <a:endParaRPr lang="en-US" altLang="en-US" sz="1200">
              <a:solidFill>
                <a:srgbClr val="898989"/>
              </a:solidFill>
            </a:endParaRPr>
          </a:p>
        </p:txBody>
      </p:sp>
    </p:spTree>
    <p:extLst>
      <p:ext uri="{BB962C8B-B14F-4D97-AF65-F5344CB8AC3E}">
        <p14:creationId xmlns:p14="http://schemas.microsoft.com/office/powerpoint/2010/main" val="291531640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139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BF533-423C-4720-8633-3C7E4EC42610}" type="slidenum">
              <a:rPr lang="en-US" altLang="en-US" sz="1200" smtClean="0">
                <a:solidFill>
                  <a:srgbClr val="898989"/>
                </a:solidFill>
              </a:rPr>
              <a:pPr>
                <a:spcBef>
                  <a:spcPct val="0"/>
                </a:spcBef>
                <a:buFontTx/>
                <a:buNone/>
              </a:pPr>
              <a:t>304</a:t>
            </a:fld>
            <a:endParaRPr lang="en-US" altLang="en-US" sz="1200">
              <a:solidFill>
                <a:srgbClr val="898989"/>
              </a:solidFill>
            </a:endParaRPr>
          </a:p>
        </p:txBody>
      </p:sp>
    </p:spTree>
    <p:extLst>
      <p:ext uri="{BB962C8B-B14F-4D97-AF65-F5344CB8AC3E}">
        <p14:creationId xmlns:p14="http://schemas.microsoft.com/office/powerpoint/2010/main" val="14093074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Communication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5734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B1B6E3-FAE1-4258-B41B-20D0D72E8226}" type="slidenum">
              <a:rPr lang="en-US" altLang="en-US" sz="1200" smtClean="0">
                <a:solidFill>
                  <a:srgbClr val="898989"/>
                </a:solidFill>
              </a:rPr>
              <a:pPr>
                <a:spcBef>
                  <a:spcPct val="0"/>
                </a:spcBef>
                <a:buFontTx/>
                <a:buNone/>
              </a:pPr>
              <a:t>305</a:t>
            </a:fld>
            <a:endParaRPr lang="en-US" altLang="en-US" sz="1200">
              <a:solidFill>
                <a:srgbClr val="898989"/>
              </a:solidFill>
            </a:endParaRPr>
          </a:p>
        </p:txBody>
      </p:sp>
    </p:spTree>
    <p:extLst>
      <p:ext uri="{BB962C8B-B14F-4D97-AF65-F5344CB8AC3E}">
        <p14:creationId xmlns:p14="http://schemas.microsoft.com/office/powerpoint/2010/main" val="85254629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 descr="D:\Works\Training-Material\PMP\PM-Images\Integration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59725"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491" name="Rectangle 3"/>
          <p:cNvSpPr>
            <a:spLocks noGrp="1" noChangeArrowheads="1"/>
          </p:cNvSpPr>
          <p:nvPr>
            <p:ph type="title"/>
          </p:nvPr>
        </p:nvSpPr>
        <p:spPr>
          <a:xfrm>
            <a:off x="11113" y="0"/>
            <a:ext cx="9132887" cy="808038"/>
          </a:xfrm>
        </p:spPr>
        <p:txBody>
          <a:bodyPr/>
          <a:lstStyle/>
          <a:p>
            <a:r>
              <a:rPr altLang="en-US" sz="3000" b="1"/>
              <a:t>Project Communications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5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4178439-FD21-4A1F-965C-FFC15DAFBEAD}" type="slidenum">
              <a:rPr lang="en-US" altLang="en-US" sz="1200" smtClean="0">
                <a:solidFill>
                  <a:srgbClr val="898989"/>
                </a:solidFill>
              </a:rPr>
              <a:pPr>
                <a:spcBef>
                  <a:spcPct val="0"/>
                </a:spcBef>
                <a:buFontTx/>
                <a:buNone/>
              </a:pPr>
              <a:t>306</a:t>
            </a:fld>
            <a:endParaRPr lang="en-US" altLang="en-US" sz="1200">
              <a:solidFill>
                <a:srgbClr val="898989"/>
              </a:solidFill>
            </a:endParaRPr>
          </a:p>
        </p:txBody>
      </p:sp>
    </p:spTree>
    <p:extLst>
      <p:ext uri="{BB962C8B-B14F-4D97-AF65-F5344CB8AC3E}">
        <p14:creationId xmlns:p14="http://schemas.microsoft.com/office/powerpoint/2010/main" val="170064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ox(in)">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4"/>
          <p:cNvSpPr>
            <a:spLocks noGrp="1"/>
          </p:cNvSpPr>
          <p:nvPr>
            <p:ph type="title"/>
          </p:nvPr>
        </p:nvSpPr>
        <p:spPr>
          <a:xfrm>
            <a:off x="11113" y="0"/>
            <a:ext cx="9132887" cy="808038"/>
          </a:xfrm>
        </p:spPr>
        <p:txBody>
          <a:bodyPr/>
          <a:lstStyle/>
          <a:p>
            <a:r>
              <a:rPr altLang="en-US"/>
              <a:t>Project Communication Management</a:t>
            </a:r>
          </a:p>
        </p:txBody>
      </p:sp>
      <p:sp>
        <p:nvSpPr>
          <p:cNvPr id="577539" name="Content Placeholder 3"/>
          <p:cNvSpPr>
            <a:spLocks noGrp="1"/>
          </p:cNvSpPr>
          <p:nvPr>
            <p:ph idx="1"/>
          </p:nvPr>
        </p:nvSpPr>
        <p:spPr/>
        <p:txBody>
          <a:bodyPr/>
          <a:lstStyle/>
          <a:p>
            <a:pPr marL="0" lvl="1" indent="0">
              <a:buFont typeface="Arial" panose="020B0604020202020204" pitchFamily="34" charset="0"/>
              <a:buNone/>
            </a:pPr>
            <a:r>
              <a:rPr lang="en-US" altLang="en-US" sz="3200" b="1"/>
              <a:t>Processes required to ensure </a:t>
            </a:r>
            <a:r>
              <a:rPr lang="en-US" altLang="en-US" sz="3200" b="1" u="sng"/>
              <a:t>timely</a:t>
            </a:r>
            <a:r>
              <a:rPr lang="en-US" altLang="en-US" sz="3200" b="1"/>
              <a:t> and </a:t>
            </a:r>
            <a:r>
              <a:rPr lang="en-US" altLang="en-US" sz="3200" b="1" u="sng"/>
              <a:t>appropriate generation</a:t>
            </a:r>
            <a:r>
              <a:rPr lang="en-US" altLang="en-US" sz="3200" b="1"/>
              <a:t>, </a:t>
            </a:r>
            <a:r>
              <a:rPr lang="en-US" altLang="en-US" sz="3200" b="1" u="sng"/>
              <a:t>collection</a:t>
            </a:r>
            <a:r>
              <a:rPr lang="en-US" altLang="en-US" sz="3200" b="1"/>
              <a:t>, </a:t>
            </a:r>
            <a:r>
              <a:rPr lang="en-US" altLang="en-US" sz="3200" b="1" u="sng"/>
              <a:t>distribution</a:t>
            </a:r>
            <a:r>
              <a:rPr lang="en-US" altLang="en-US" sz="3200" b="1"/>
              <a:t>, </a:t>
            </a:r>
            <a:r>
              <a:rPr lang="en-US" altLang="en-US" sz="3200" b="1" u="sng"/>
              <a:t>storage</a:t>
            </a:r>
            <a:r>
              <a:rPr lang="en-US" altLang="en-US" sz="3200" b="1"/>
              <a:t>, </a:t>
            </a:r>
            <a:r>
              <a:rPr lang="en-US" altLang="en-US" sz="3200" b="1" u="sng"/>
              <a:t>retrieval</a:t>
            </a:r>
            <a:r>
              <a:rPr lang="en-US" altLang="en-US" sz="3200" b="1"/>
              <a:t> and ultimate </a:t>
            </a:r>
            <a:r>
              <a:rPr lang="en-US" altLang="en-US" sz="3200" b="1" u="sng"/>
              <a:t>disposition</a:t>
            </a:r>
            <a:r>
              <a:rPr lang="en-US" altLang="en-US" sz="3200" b="1"/>
              <a:t> of project information.</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7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7DAC2B-C29B-4067-8DF6-D99F64966CD2}" type="slidenum">
              <a:rPr lang="en-US" altLang="en-US" sz="1200" smtClean="0">
                <a:solidFill>
                  <a:srgbClr val="898989"/>
                </a:solidFill>
              </a:rPr>
              <a:pPr>
                <a:spcBef>
                  <a:spcPct val="0"/>
                </a:spcBef>
                <a:buFontTx/>
                <a:buNone/>
              </a:pPr>
              <a:t>307</a:t>
            </a:fld>
            <a:endParaRPr lang="en-US" altLang="en-US" sz="1200">
              <a:solidFill>
                <a:srgbClr val="898989"/>
              </a:solidFill>
            </a:endParaRPr>
          </a:p>
        </p:txBody>
      </p:sp>
    </p:spTree>
    <p:extLst>
      <p:ext uri="{BB962C8B-B14F-4D97-AF65-F5344CB8AC3E}">
        <p14:creationId xmlns:p14="http://schemas.microsoft.com/office/powerpoint/2010/main" val="49920534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2850011"/>
          </a:xfrm>
        </p:spPr>
        <p:txBody>
          <a:bodyPr>
            <a:spAutoFit/>
          </a:bodyPr>
          <a:lstStyle/>
          <a:p>
            <a:pPr marL="971550" lvl="1" indent="-514350">
              <a:lnSpc>
                <a:spcPct val="200000"/>
              </a:lnSpc>
              <a:buFont typeface="+mj-lt"/>
              <a:buAutoNum type="arabicPeriod" startAt="33"/>
              <a:defRPr/>
            </a:pPr>
            <a:r>
              <a:rPr lang="en-US" dirty="0"/>
              <a:t>Plan Communications [PLANNING]</a:t>
            </a:r>
          </a:p>
          <a:p>
            <a:pPr marL="914400" lvl="1" indent="-457200">
              <a:lnSpc>
                <a:spcPct val="200000"/>
              </a:lnSpc>
              <a:buFont typeface="Calibri" pitchFamily="34" charset="0"/>
              <a:buAutoNum type="arabicPeriod" startAt="33"/>
              <a:defRPr/>
            </a:pPr>
            <a:r>
              <a:rPr lang="en-US" dirty="0"/>
              <a:t>Manage Communication[EXECUTING]</a:t>
            </a:r>
          </a:p>
          <a:p>
            <a:pPr marL="914400" lvl="1" indent="-457200">
              <a:lnSpc>
                <a:spcPct val="200000"/>
              </a:lnSpc>
              <a:buFont typeface="Calibri" pitchFamily="34" charset="0"/>
              <a:buAutoNum type="arabicPeriod" startAt="33"/>
              <a:defRPr/>
            </a:pPr>
            <a:r>
              <a:rPr lang="en-US" dirty="0"/>
              <a:t>Monitor Communications[M&amp;C]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9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1DDB79-FA53-4C35-A012-16536BE985B5}" type="slidenum">
              <a:rPr lang="en-US" altLang="en-US" sz="1200" smtClean="0">
                <a:solidFill>
                  <a:srgbClr val="898989"/>
                </a:solidFill>
              </a:rPr>
              <a:pPr>
                <a:spcBef>
                  <a:spcPct val="0"/>
                </a:spcBef>
                <a:buFontTx/>
                <a:buNone/>
              </a:pPr>
              <a:t>308</a:t>
            </a:fld>
            <a:endParaRPr lang="en-US" altLang="en-US" sz="1200">
              <a:solidFill>
                <a:srgbClr val="898989"/>
              </a:solidFill>
            </a:endParaRPr>
          </a:p>
        </p:txBody>
      </p:sp>
    </p:spTree>
    <p:extLst>
      <p:ext uri="{BB962C8B-B14F-4D97-AF65-F5344CB8AC3E}">
        <p14:creationId xmlns:p14="http://schemas.microsoft.com/office/powerpoint/2010/main" val="24383334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2"/>
          <p:cNvSpPr>
            <a:spLocks noGrp="1"/>
          </p:cNvSpPr>
          <p:nvPr>
            <p:ph type="title"/>
          </p:nvPr>
        </p:nvSpPr>
        <p:spPr>
          <a:xfrm>
            <a:off x="11113" y="0"/>
            <a:ext cx="9132887" cy="808038"/>
          </a:xfrm>
        </p:spPr>
        <p:txBody>
          <a:bodyPr/>
          <a:lstStyle/>
          <a:p>
            <a:r>
              <a:rPr altLang="en-US" dirty="0"/>
              <a:t>3</a:t>
            </a:r>
            <a:r>
              <a:rPr lang="en-US" altLang="en-US" dirty="0"/>
              <a:t>3</a:t>
            </a:r>
            <a:r>
              <a:rPr altLang="en-US" dirty="0"/>
              <a:t>. Plan Communications</a:t>
            </a:r>
          </a:p>
        </p:txBody>
      </p:sp>
      <p:sp>
        <p:nvSpPr>
          <p:cNvPr id="26627" name="Content Placeholder 3"/>
          <p:cNvSpPr>
            <a:spLocks noGrp="1"/>
          </p:cNvSpPr>
          <p:nvPr>
            <p:ph idx="1"/>
          </p:nvPr>
        </p:nvSpPr>
        <p:spPr/>
        <p:txBody>
          <a:bodyPr/>
          <a:lstStyle/>
          <a:p>
            <a:pPr marL="0" indent="0">
              <a:buFont typeface="Arial" panose="020B0604020202020204" pitchFamily="34" charset="0"/>
              <a:buNone/>
              <a:defRPr/>
            </a:pPr>
            <a:r>
              <a:rPr lang="en-US" altLang="en-US" sz="3600" b="1" dirty="0"/>
              <a:t>Determining the project stakeholder information needs and defining a communication approach.</a:t>
            </a:r>
          </a:p>
          <a:p>
            <a:pPr>
              <a:defRPr/>
            </a:pPr>
            <a:endParaRPr lang="en-US" alt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1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691D82-ED6C-4D60-BFA7-C70FD1949C75}" type="slidenum">
              <a:rPr lang="en-US" altLang="en-US" sz="1200" smtClean="0">
                <a:solidFill>
                  <a:srgbClr val="898989"/>
                </a:solidFill>
              </a:rPr>
              <a:pPr>
                <a:spcBef>
                  <a:spcPct val="0"/>
                </a:spcBef>
                <a:buFontTx/>
                <a:buNone/>
              </a:pPr>
              <a:t>309</a:t>
            </a:fld>
            <a:endParaRPr lang="en-US" altLang="en-US" sz="1200">
              <a:solidFill>
                <a:srgbClr val="898989"/>
              </a:solidFill>
            </a:endParaRPr>
          </a:p>
        </p:txBody>
      </p:sp>
    </p:spTree>
    <p:extLst>
      <p:ext uri="{BB962C8B-B14F-4D97-AF65-F5344CB8AC3E}">
        <p14:creationId xmlns:p14="http://schemas.microsoft.com/office/powerpoint/2010/main" val="884618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93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59396" name="Title 3"/>
          <p:cNvSpPr>
            <a:spLocks noGrp="1"/>
          </p:cNvSpPr>
          <p:nvPr>
            <p:ph type="title"/>
          </p:nvPr>
        </p:nvSpPr>
        <p:spPr>
          <a:xfrm>
            <a:off x="0" y="15875"/>
            <a:ext cx="9144000" cy="808038"/>
          </a:xfrm>
        </p:spPr>
        <p:txBody>
          <a:bodyPr/>
          <a:lstStyle/>
          <a:p>
            <a:r>
              <a:rPr altLang="en-US">
                <a:ea typeface="Microsoft YaHei" panose="020B0503020204020204" pitchFamily="34" charset="-122"/>
              </a:rPr>
              <a:t>Organizational Types</a:t>
            </a:r>
            <a:endParaRPr altLang="en-US"/>
          </a:p>
        </p:txBody>
      </p:sp>
      <p:sp>
        <p:nvSpPr>
          <p:cNvPr id="59397" name="Content Placeholder 4"/>
          <p:cNvSpPr>
            <a:spLocks noGrp="1"/>
          </p:cNvSpPr>
          <p:nvPr>
            <p:ph idx="1"/>
          </p:nvPr>
        </p:nvSpPr>
        <p:spPr>
          <a:xfrm>
            <a:off x="457200" y="9906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AB4687-C090-45C9-A9C3-F8300733AB5B}" type="slidenum">
              <a:rPr lang="en-US" altLang="en-US" sz="1200" smtClean="0">
                <a:solidFill>
                  <a:srgbClr val="898989"/>
                </a:solidFill>
              </a:rPr>
              <a:pPr>
                <a:spcBef>
                  <a:spcPct val="0"/>
                </a:spcBef>
                <a:buFontTx/>
                <a:buNone/>
              </a:pPr>
              <a:t>31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4" name="Text Placeholder 5"/>
          <p:cNvSpPr>
            <a:spLocks noGrp="1"/>
          </p:cNvSpPr>
          <p:nvPr>
            <p:ph type="body" sz="quarter" idx="13"/>
          </p:nvPr>
        </p:nvSpPr>
        <p:spPr/>
        <p:txBody>
          <a:bodyPr/>
          <a:lstStyle/>
          <a:p>
            <a:r>
              <a:rPr lang="en-US" sz="1600" dirty="0"/>
              <a:t>.1 Expert judgment</a:t>
            </a:r>
          </a:p>
          <a:p>
            <a:r>
              <a:rPr lang="en-US" sz="1600" dirty="0"/>
              <a:t>.2 Communication 	requirements analysis</a:t>
            </a:r>
          </a:p>
          <a:p>
            <a:r>
              <a:rPr lang="en-US" sz="1600" dirty="0"/>
              <a:t>.3 Communication 	technology</a:t>
            </a:r>
          </a:p>
          <a:p>
            <a:r>
              <a:rPr lang="en-US" sz="1600" dirty="0"/>
              <a:t>.4 Communication models</a:t>
            </a:r>
          </a:p>
          <a:p>
            <a:r>
              <a:rPr lang="en-US" sz="1600" dirty="0"/>
              <a:t>.5 Communication methods</a:t>
            </a:r>
          </a:p>
          <a:p>
            <a:r>
              <a:rPr lang="en-US" sz="1600" dirty="0"/>
              <a:t>.6 Interpersonal and team 	skills</a:t>
            </a:r>
          </a:p>
          <a:p>
            <a:pPr lvl="1"/>
            <a:r>
              <a:rPr lang="en-US" sz="1400" dirty="0"/>
              <a:t>• Communication styles 	assessment</a:t>
            </a:r>
          </a:p>
          <a:p>
            <a:pPr lvl="1"/>
            <a:r>
              <a:rPr lang="en-US" sz="1400" dirty="0"/>
              <a:t>• Political awareness</a:t>
            </a:r>
          </a:p>
          <a:p>
            <a:pPr lvl="1"/>
            <a:r>
              <a:rPr lang="en-US" sz="1400" dirty="0"/>
              <a:t>• Cultural awareness</a:t>
            </a:r>
          </a:p>
          <a:p>
            <a:r>
              <a:rPr lang="en-US" sz="1600" dirty="0"/>
              <a:t>.7 Data representation</a:t>
            </a:r>
          </a:p>
          <a:p>
            <a:pPr lvl="1"/>
            <a:r>
              <a:rPr lang="en-US" sz="1400" dirty="0"/>
              <a:t>• Stakeholder engagement 	assessment matrix</a:t>
            </a:r>
          </a:p>
          <a:p>
            <a:r>
              <a:rPr lang="en-US" sz="1600" dirty="0"/>
              <a:t>.8 Meetings</a:t>
            </a:r>
            <a:endParaRPr lang="en-US" altLang="en-US" sz="1600" dirty="0"/>
          </a:p>
        </p:txBody>
      </p:sp>
      <p:sp>
        <p:nvSpPr>
          <p:cNvPr id="5836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Communication Management</a:t>
            </a:r>
          </a:p>
        </p:txBody>
      </p:sp>
      <p:sp>
        <p:nvSpPr>
          <p:cNvPr id="5836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Resource management 	plan</a:t>
            </a:r>
          </a:p>
          <a:p>
            <a:pPr lvl="1"/>
            <a:r>
              <a:rPr lang="en-US" dirty="0"/>
              <a:t>• Stakeholder 	engagement plan</a:t>
            </a:r>
          </a:p>
          <a:p>
            <a:r>
              <a:rPr lang="en-US" dirty="0"/>
              <a:t>.3 Project documents</a:t>
            </a:r>
          </a:p>
          <a:p>
            <a:pPr lvl="1"/>
            <a:r>
              <a:rPr lang="en-US" dirty="0"/>
              <a:t>• Requirements 	documentation</a:t>
            </a:r>
          </a:p>
          <a:p>
            <a:pPr lvl="1"/>
            <a:r>
              <a:rPr lang="en-US" dirty="0"/>
              <a:t>• Stakeholder register</a:t>
            </a:r>
          </a:p>
          <a:p>
            <a:r>
              <a:rPr lang="en-US" dirty="0"/>
              <a:t>.4 EEFs</a:t>
            </a:r>
          </a:p>
          <a:p>
            <a:r>
              <a:rPr lang="en-US" dirty="0"/>
              <a:t>.5 OPAs</a:t>
            </a:r>
            <a:endParaRPr lang="en-US" altLang="en-US" dirty="0"/>
          </a:p>
        </p:txBody>
      </p:sp>
      <p:sp>
        <p:nvSpPr>
          <p:cNvPr id="583685" name="Text Placeholder 6"/>
          <p:cNvSpPr>
            <a:spLocks noGrp="1"/>
          </p:cNvSpPr>
          <p:nvPr>
            <p:ph type="body" sz="quarter" idx="14"/>
          </p:nvPr>
        </p:nvSpPr>
        <p:spPr/>
        <p:txBody>
          <a:bodyPr/>
          <a:lstStyle/>
          <a:p>
            <a:r>
              <a:rPr lang="en-US" altLang="en-US" dirty="0"/>
              <a:t>.1 </a:t>
            </a:r>
            <a:r>
              <a:rPr lang="en-US" dirty="0"/>
              <a:t>Communications 	management plan</a:t>
            </a:r>
          </a:p>
          <a:p>
            <a:r>
              <a:rPr lang="en-US" dirty="0"/>
              <a:t>.2 PMP updates</a:t>
            </a:r>
          </a:p>
          <a:p>
            <a:pPr lvl="1"/>
            <a:r>
              <a:rPr lang="en-US" dirty="0"/>
              <a:t>• Stakeholder 	engagement plan</a:t>
            </a:r>
          </a:p>
          <a:p>
            <a:r>
              <a:rPr lang="en-US" dirty="0"/>
              <a:t>.3 Project documents 	updates</a:t>
            </a:r>
          </a:p>
          <a:p>
            <a:r>
              <a:rPr lang="en-US" dirty="0"/>
              <a:t>• Project schedule</a:t>
            </a:r>
          </a:p>
          <a:p>
            <a:r>
              <a:rPr lang="en-US" dirty="0"/>
              <a:t>• Stakeholder register</a:t>
            </a:r>
            <a:endParaRPr lang="en-US" altLang="en-US" dirty="0"/>
          </a:p>
        </p:txBody>
      </p:sp>
      <p:sp>
        <p:nvSpPr>
          <p:cNvPr id="583686" name="Text Placeholder 7"/>
          <p:cNvSpPr>
            <a:spLocks noGrp="1"/>
          </p:cNvSpPr>
          <p:nvPr>
            <p:ph type="body" sz="quarter" idx="15"/>
          </p:nvPr>
        </p:nvSpPr>
        <p:spPr/>
        <p:txBody>
          <a:bodyPr vert="horz"/>
          <a:lstStyle/>
          <a:p>
            <a:pPr marL="0" indent="0"/>
            <a:r>
              <a:rPr lang="en-US" altLang="en-US" dirty="0"/>
              <a:t>PCOM</a:t>
            </a:r>
          </a:p>
        </p:txBody>
      </p:sp>
      <p:sp>
        <p:nvSpPr>
          <p:cNvPr id="5836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5836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5691DF9-5D9A-42C5-82D7-58DCDDCD3E36}" type="slidenum">
              <a:rPr lang="en-US" altLang="en-US" sz="1200" smtClean="0">
                <a:solidFill>
                  <a:srgbClr val="898989"/>
                </a:solidFill>
              </a:rPr>
              <a:pPr>
                <a:spcBef>
                  <a:spcPct val="0"/>
                </a:spcBef>
                <a:buFontTx/>
                <a:buNone/>
              </a:pPr>
              <a:t>310</a:t>
            </a:fld>
            <a:endParaRPr lang="en-US" altLang="en-US" sz="1200">
              <a:solidFill>
                <a:srgbClr val="898989"/>
              </a:solidFill>
            </a:endParaRPr>
          </a:p>
        </p:txBody>
      </p:sp>
    </p:spTree>
    <p:extLst>
      <p:ext uri="{BB962C8B-B14F-4D97-AF65-F5344CB8AC3E}">
        <p14:creationId xmlns:p14="http://schemas.microsoft.com/office/powerpoint/2010/main" val="76113294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5731" name="Rectangle 3"/>
          <p:cNvSpPr>
            <a:spLocks noGrp="1" noChangeArrowheads="1"/>
          </p:cNvSpPr>
          <p:nvPr>
            <p:ph type="title"/>
          </p:nvPr>
        </p:nvSpPr>
        <p:spPr>
          <a:xfrm>
            <a:off x="0" y="0"/>
            <a:ext cx="9144000" cy="838200"/>
          </a:xfrm>
        </p:spPr>
        <p:txBody>
          <a:bodyPr/>
          <a:lstStyle/>
          <a:p>
            <a:r>
              <a:rPr altLang="en-US" b="1"/>
              <a:t>Communication Requirements Analysis</a:t>
            </a:r>
          </a:p>
        </p:txBody>
      </p:sp>
      <p:sp>
        <p:nvSpPr>
          <p:cNvPr id="585732" name="Content Placeholder 5"/>
          <p:cNvSpPr>
            <a:spLocks noGrp="1"/>
          </p:cNvSpPr>
          <p:nvPr>
            <p:ph idx="1"/>
          </p:nvPr>
        </p:nvSpPr>
        <p:spPr>
          <a:xfrm>
            <a:off x="457200" y="990600"/>
            <a:ext cx="8382000" cy="5135563"/>
          </a:xfrm>
        </p:spPr>
        <p:txBody>
          <a:bodyPr/>
          <a:lstStyle/>
          <a:p>
            <a:pPr marL="914400" lvl="1" indent="-457200">
              <a:buFont typeface="Wingdings" panose="05000000000000000000" pitchFamily="2" charset="2"/>
              <a:buChar char="v"/>
            </a:pPr>
            <a:r>
              <a:rPr lang="en-US" altLang="en-US" sz="2000"/>
              <a:t>Project resources should be expended only on communicating </a:t>
            </a:r>
            <a:r>
              <a:rPr lang="en-US" altLang="en-US" sz="2000" b="1" i="1"/>
              <a:t>information that contributes to success</a:t>
            </a:r>
            <a:r>
              <a:rPr lang="en-US" altLang="en-US" sz="2000"/>
              <a:t> or where a </a:t>
            </a:r>
            <a:r>
              <a:rPr lang="en-US" altLang="en-US" sz="2000" b="1" i="1"/>
              <a:t>lack of communication can lead to failure.</a:t>
            </a:r>
          </a:p>
          <a:p>
            <a:pPr marL="914400" lvl="1" indent="-457200">
              <a:buFont typeface="Wingdings" panose="05000000000000000000" pitchFamily="2" charset="2"/>
              <a:buChar char="v"/>
            </a:pPr>
            <a:endParaRPr lang="en-US" altLang="en-US" sz="2000" b="1"/>
          </a:p>
          <a:p>
            <a:pPr marL="914400" lvl="1" indent="-457200">
              <a:buFont typeface="Wingdings" panose="05000000000000000000" pitchFamily="2" charset="2"/>
              <a:buChar char="v"/>
            </a:pPr>
            <a:r>
              <a:rPr lang="en-US" altLang="en-US" sz="2000"/>
              <a:t>Depends upon the responsibilities and relationship between performing organization and stakeholder.</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disciplines, departments, and specialties involved in the project.</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logistics of how many individuals will be involved with the project and at which locations.</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internal and External communication needs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57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5BC956-B6A4-4EEF-81DF-917C7057AB1C}" type="slidenum">
              <a:rPr lang="en-US" altLang="en-US" sz="1200" smtClean="0">
                <a:solidFill>
                  <a:srgbClr val="898989"/>
                </a:solidFill>
              </a:rPr>
              <a:pPr>
                <a:spcBef>
                  <a:spcPct val="0"/>
                </a:spcBef>
                <a:buFontTx/>
                <a:buNone/>
              </a:pPr>
              <a:t>311</a:t>
            </a:fld>
            <a:endParaRPr lang="en-US" altLang="en-US" sz="1200">
              <a:solidFill>
                <a:srgbClr val="898989"/>
              </a:solidFill>
            </a:endParaRPr>
          </a:p>
        </p:txBody>
      </p:sp>
    </p:spTree>
    <p:extLst>
      <p:ext uri="{BB962C8B-B14F-4D97-AF65-F5344CB8AC3E}">
        <p14:creationId xmlns:p14="http://schemas.microsoft.com/office/powerpoint/2010/main" val="317623110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ext Box 3"/>
          <p:cNvSpPr txBox="1">
            <a:spLocks noChangeArrowheads="1"/>
          </p:cNvSpPr>
          <p:nvPr/>
        </p:nvSpPr>
        <p:spPr bwMode="auto">
          <a:xfrm>
            <a:off x="685800" y="1066800"/>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 typeface="Wingdings" panose="05000000000000000000" pitchFamily="2" charset="2"/>
              <a:buNone/>
            </a:pPr>
            <a:r>
              <a:rPr lang="en-US" altLang="en-US" sz="1800" b="1">
                <a:latin typeface="Verdana" panose="020B0604030504040204" pitchFamily="34" charset="0"/>
              </a:rPr>
              <a:t>N(N-1)/2</a:t>
            </a:r>
          </a:p>
        </p:txBody>
      </p:sp>
      <p:grpSp>
        <p:nvGrpSpPr>
          <p:cNvPr id="587779" name="Group 59"/>
          <p:cNvGrpSpPr>
            <a:grpSpLocks/>
          </p:cNvGrpSpPr>
          <p:nvPr/>
        </p:nvGrpSpPr>
        <p:grpSpPr bwMode="auto">
          <a:xfrm>
            <a:off x="990600" y="1828800"/>
            <a:ext cx="3200400" cy="917575"/>
            <a:chOff x="990600" y="1828800"/>
            <a:chExt cx="3200400" cy="917509"/>
          </a:xfrm>
        </p:grpSpPr>
        <p:grpSp>
          <p:nvGrpSpPr>
            <p:cNvPr id="587829" name="Group 5"/>
            <p:cNvGrpSpPr>
              <a:grpSpLocks/>
            </p:cNvGrpSpPr>
            <p:nvPr/>
          </p:nvGrpSpPr>
          <p:grpSpPr bwMode="auto">
            <a:xfrm>
              <a:off x="1676400" y="1828800"/>
              <a:ext cx="1752600" cy="533400"/>
              <a:chOff x="1056" y="1152"/>
              <a:chExt cx="1104" cy="336"/>
            </a:xfrm>
          </p:grpSpPr>
          <p:sp>
            <p:nvSpPr>
              <p:cNvPr id="29749" name="Oval 6"/>
              <p:cNvSpPr>
                <a:spLocks noChangeArrowheads="1"/>
              </p:cNvSpPr>
              <p:nvPr/>
            </p:nvSpPr>
            <p:spPr bwMode="auto">
              <a:xfrm>
                <a:off x="1056" y="11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0" name="Oval 7"/>
              <p:cNvSpPr>
                <a:spLocks noChangeArrowheads="1"/>
              </p:cNvSpPr>
              <p:nvPr/>
            </p:nvSpPr>
            <p:spPr bwMode="auto">
              <a:xfrm>
                <a:off x="1824" y="11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1" name="Line 8"/>
              <p:cNvSpPr>
                <a:spLocks noChangeShapeType="1"/>
              </p:cNvSpPr>
              <p:nvPr/>
            </p:nvSpPr>
            <p:spPr bwMode="auto">
              <a:xfrm>
                <a:off x="1392" y="134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8" name="Text Box 9"/>
            <p:cNvSpPr txBox="1">
              <a:spLocks noChangeArrowheads="1"/>
            </p:cNvSpPr>
            <p:nvPr/>
          </p:nvSpPr>
          <p:spPr bwMode="auto">
            <a:xfrm>
              <a:off x="990600" y="2376449"/>
              <a:ext cx="3200400" cy="36986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Two People, One Channel</a:t>
              </a:r>
            </a:p>
          </p:txBody>
        </p:sp>
      </p:grpSp>
      <p:grpSp>
        <p:nvGrpSpPr>
          <p:cNvPr id="587780" name="Group 56"/>
          <p:cNvGrpSpPr>
            <a:grpSpLocks/>
          </p:cNvGrpSpPr>
          <p:nvPr/>
        </p:nvGrpSpPr>
        <p:grpSpPr bwMode="auto">
          <a:xfrm>
            <a:off x="4953000" y="949325"/>
            <a:ext cx="3581400" cy="1987550"/>
            <a:chOff x="4953000" y="949325"/>
            <a:chExt cx="3581400" cy="1987851"/>
          </a:xfrm>
        </p:grpSpPr>
        <p:grpSp>
          <p:nvGrpSpPr>
            <p:cNvPr id="587821" name="Group 11"/>
            <p:cNvGrpSpPr>
              <a:grpSpLocks/>
            </p:cNvGrpSpPr>
            <p:nvPr/>
          </p:nvGrpSpPr>
          <p:grpSpPr bwMode="auto">
            <a:xfrm>
              <a:off x="5791200" y="949325"/>
              <a:ext cx="1752600" cy="1524000"/>
              <a:chOff x="3648" y="598"/>
              <a:chExt cx="1104" cy="960"/>
            </a:xfrm>
          </p:grpSpPr>
          <p:sp>
            <p:nvSpPr>
              <p:cNvPr id="29741" name="Oval 12"/>
              <p:cNvSpPr>
                <a:spLocks noChangeArrowheads="1"/>
              </p:cNvSpPr>
              <p:nvPr/>
            </p:nvSpPr>
            <p:spPr bwMode="auto">
              <a:xfrm>
                <a:off x="3648" y="122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2" name="Oval 13"/>
              <p:cNvSpPr>
                <a:spLocks noChangeArrowheads="1"/>
              </p:cNvSpPr>
              <p:nvPr/>
            </p:nvSpPr>
            <p:spPr bwMode="auto">
              <a:xfrm>
                <a:off x="4416" y="122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3" name="Line 14"/>
              <p:cNvSpPr>
                <a:spLocks noChangeShapeType="1"/>
              </p:cNvSpPr>
              <p:nvPr/>
            </p:nvSpPr>
            <p:spPr bwMode="auto">
              <a:xfrm>
                <a:off x="3984" y="141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4" name="Oval 15"/>
              <p:cNvSpPr>
                <a:spLocks noChangeArrowheads="1"/>
              </p:cNvSpPr>
              <p:nvPr/>
            </p:nvSpPr>
            <p:spPr bwMode="auto">
              <a:xfrm>
                <a:off x="4032" y="598"/>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5" name="Line 16"/>
              <p:cNvSpPr>
                <a:spLocks noChangeShapeType="1"/>
              </p:cNvSpPr>
              <p:nvPr/>
            </p:nvSpPr>
            <p:spPr bwMode="auto">
              <a:xfrm flipV="1">
                <a:off x="3888" y="886"/>
                <a:ext cx="19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6" name="Line 17"/>
              <p:cNvSpPr>
                <a:spLocks noChangeShapeType="1"/>
              </p:cNvSpPr>
              <p:nvPr/>
            </p:nvSpPr>
            <p:spPr bwMode="auto">
              <a:xfrm>
                <a:off x="4320" y="886"/>
                <a:ext cx="19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0" name="Text Box 18"/>
            <p:cNvSpPr txBox="1">
              <a:spLocks noChangeArrowheads="1"/>
            </p:cNvSpPr>
            <p:nvPr/>
          </p:nvSpPr>
          <p:spPr bwMode="auto">
            <a:xfrm>
              <a:off x="4953000" y="2567233"/>
              <a:ext cx="3581400" cy="36994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Three People, Three Channel</a:t>
              </a:r>
            </a:p>
          </p:txBody>
        </p:sp>
      </p:grpSp>
      <p:grpSp>
        <p:nvGrpSpPr>
          <p:cNvPr id="587781" name="Group 58"/>
          <p:cNvGrpSpPr>
            <a:grpSpLocks/>
          </p:cNvGrpSpPr>
          <p:nvPr/>
        </p:nvGrpSpPr>
        <p:grpSpPr bwMode="auto">
          <a:xfrm>
            <a:off x="1066800" y="3733800"/>
            <a:ext cx="3200400" cy="2212975"/>
            <a:chOff x="1066800" y="3733800"/>
            <a:chExt cx="3200400" cy="2213029"/>
          </a:xfrm>
        </p:grpSpPr>
        <p:grpSp>
          <p:nvGrpSpPr>
            <p:cNvPr id="587809" name="Group 20"/>
            <p:cNvGrpSpPr>
              <a:grpSpLocks/>
            </p:cNvGrpSpPr>
            <p:nvPr/>
          </p:nvGrpSpPr>
          <p:grpSpPr bwMode="auto">
            <a:xfrm>
              <a:off x="1676400" y="3733800"/>
              <a:ext cx="1752600" cy="1752600"/>
              <a:chOff x="1056" y="2352"/>
              <a:chExt cx="1104" cy="1104"/>
            </a:xfrm>
          </p:grpSpPr>
          <p:sp>
            <p:nvSpPr>
              <p:cNvPr id="29729" name="Oval 21"/>
              <p:cNvSpPr>
                <a:spLocks noChangeArrowheads="1"/>
              </p:cNvSpPr>
              <p:nvPr/>
            </p:nvSpPr>
            <p:spPr bwMode="auto">
              <a:xfrm>
                <a:off x="1056"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0" name="Oval 22"/>
              <p:cNvSpPr>
                <a:spLocks noChangeArrowheads="1"/>
              </p:cNvSpPr>
              <p:nvPr/>
            </p:nvSpPr>
            <p:spPr bwMode="auto">
              <a:xfrm>
                <a:off x="1824"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1" name="Line 23"/>
              <p:cNvSpPr>
                <a:spLocks noChangeShapeType="1"/>
              </p:cNvSpPr>
              <p:nvPr/>
            </p:nvSpPr>
            <p:spPr bwMode="auto">
              <a:xfrm>
                <a:off x="1392" y="3312"/>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2" name="Oval 24"/>
              <p:cNvSpPr>
                <a:spLocks noChangeArrowheads="1"/>
              </p:cNvSpPr>
              <p:nvPr/>
            </p:nvSpPr>
            <p:spPr bwMode="auto">
              <a:xfrm>
                <a:off x="1056"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3" name="Oval 25"/>
              <p:cNvSpPr>
                <a:spLocks noChangeArrowheads="1"/>
              </p:cNvSpPr>
              <p:nvPr/>
            </p:nvSpPr>
            <p:spPr bwMode="auto">
              <a:xfrm>
                <a:off x="1824"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4" name="Line 26"/>
              <p:cNvSpPr>
                <a:spLocks noChangeShapeType="1"/>
              </p:cNvSpPr>
              <p:nvPr/>
            </p:nvSpPr>
            <p:spPr bwMode="auto">
              <a:xfrm>
                <a:off x="1392" y="254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5" name="Line 27"/>
              <p:cNvSpPr>
                <a:spLocks noChangeShapeType="1"/>
              </p:cNvSpPr>
              <p:nvPr/>
            </p:nvSpPr>
            <p:spPr bwMode="auto">
              <a:xfrm>
                <a:off x="1248"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6" name="Line 28"/>
              <p:cNvSpPr>
                <a:spLocks noChangeShapeType="1"/>
              </p:cNvSpPr>
              <p:nvPr/>
            </p:nvSpPr>
            <p:spPr bwMode="auto">
              <a:xfrm>
                <a:off x="2016"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7" name="Line 29"/>
              <p:cNvSpPr>
                <a:spLocks noChangeShapeType="1"/>
              </p:cNvSpPr>
              <p:nvPr/>
            </p:nvSpPr>
            <p:spPr bwMode="auto">
              <a:xfrm>
                <a:off x="1344" y="2640"/>
                <a:ext cx="528"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8" name="Line 30"/>
              <p:cNvSpPr>
                <a:spLocks noChangeShapeType="1"/>
              </p:cNvSpPr>
              <p:nvPr/>
            </p:nvSpPr>
            <p:spPr bwMode="auto">
              <a:xfrm flipH="1">
                <a:off x="1344" y="2640"/>
                <a:ext cx="528"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28" name="Text Box 31"/>
            <p:cNvSpPr txBox="1">
              <a:spLocks noChangeArrowheads="1"/>
            </p:cNvSpPr>
            <p:nvPr/>
          </p:nvSpPr>
          <p:spPr bwMode="auto">
            <a:xfrm>
              <a:off x="1066800" y="5576933"/>
              <a:ext cx="3200400" cy="36989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Four People, Six Channel</a:t>
              </a:r>
            </a:p>
          </p:txBody>
        </p:sp>
      </p:grpSp>
      <p:grpSp>
        <p:nvGrpSpPr>
          <p:cNvPr id="587782" name="Group 57"/>
          <p:cNvGrpSpPr>
            <a:grpSpLocks/>
          </p:cNvGrpSpPr>
          <p:nvPr/>
        </p:nvGrpSpPr>
        <p:grpSpPr bwMode="auto">
          <a:xfrm>
            <a:off x="4876800" y="3505200"/>
            <a:ext cx="3771900" cy="2624138"/>
            <a:chOff x="4876800" y="3505200"/>
            <a:chExt cx="3771900" cy="2624206"/>
          </a:xfrm>
        </p:grpSpPr>
        <p:grpSp>
          <p:nvGrpSpPr>
            <p:cNvPr id="587791" name="Group 33"/>
            <p:cNvGrpSpPr>
              <a:grpSpLocks/>
            </p:cNvGrpSpPr>
            <p:nvPr/>
          </p:nvGrpSpPr>
          <p:grpSpPr bwMode="auto">
            <a:xfrm rot="5400000">
              <a:off x="5486400" y="2895600"/>
              <a:ext cx="2209800" cy="3429000"/>
              <a:chOff x="3456" y="1824"/>
              <a:chExt cx="1392" cy="2160"/>
            </a:xfrm>
          </p:grpSpPr>
          <p:sp>
            <p:nvSpPr>
              <p:cNvPr id="29711" name="Oval 34"/>
              <p:cNvSpPr>
                <a:spLocks noChangeArrowheads="1"/>
              </p:cNvSpPr>
              <p:nvPr/>
            </p:nvSpPr>
            <p:spPr bwMode="auto">
              <a:xfrm>
                <a:off x="3456"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2" name="Oval 35"/>
              <p:cNvSpPr>
                <a:spLocks noChangeArrowheads="1"/>
              </p:cNvSpPr>
              <p:nvPr/>
            </p:nvSpPr>
            <p:spPr bwMode="auto">
              <a:xfrm>
                <a:off x="4512"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3" name="Line 36"/>
              <p:cNvSpPr>
                <a:spLocks noChangeShapeType="1"/>
              </p:cNvSpPr>
              <p:nvPr/>
            </p:nvSpPr>
            <p:spPr bwMode="auto">
              <a:xfrm>
                <a:off x="3792" y="3312"/>
                <a:ext cx="720"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4" name="Oval 37"/>
              <p:cNvSpPr>
                <a:spLocks noChangeArrowheads="1"/>
              </p:cNvSpPr>
              <p:nvPr/>
            </p:nvSpPr>
            <p:spPr bwMode="auto">
              <a:xfrm>
                <a:off x="3456"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5" name="Oval 38"/>
              <p:cNvSpPr>
                <a:spLocks noChangeArrowheads="1"/>
              </p:cNvSpPr>
              <p:nvPr/>
            </p:nvSpPr>
            <p:spPr bwMode="auto">
              <a:xfrm>
                <a:off x="4512"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6" name="Line 39"/>
              <p:cNvSpPr>
                <a:spLocks noChangeShapeType="1"/>
              </p:cNvSpPr>
              <p:nvPr/>
            </p:nvSpPr>
            <p:spPr bwMode="auto">
              <a:xfrm>
                <a:off x="3792" y="2544"/>
                <a:ext cx="720"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7" name="Line 40"/>
              <p:cNvSpPr>
                <a:spLocks noChangeShapeType="1"/>
              </p:cNvSpPr>
              <p:nvPr/>
            </p:nvSpPr>
            <p:spPr bwMode="auto">
              <a:xfrm>
                <a:off x="3648"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8" name="Line 41"/>
              <p:cNvSpPr>
                <a:spLocks noChangeShapeType="1"/>
              </p:cNvSpPr>
              <p:nvPr/>
            </p:nvSpPr>
            <p:spPr bwMode="auto">
              <a:xfrm>
                <a:off x="4704"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9" name="Line 42"/>
              <p:cNvSpPr>
                <a:spLocks noChangeShapeType="1"/>
              </p:cNvSpPr>
              <p:nvPr/>
            </p:nvSpPr>
            <p:spPr bwMode="auto">
              <a:xfrm>
                <a:off x="3744" y="2640"/>
                <a:ext cx="816"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0" name="Line 43"/>
              <p:cNvSpPr>
                <a:spLocks noChangeShapeType="1"/>
              </p:cNvSpPr>
              <p:nvPr/>
            </p:nvSpPr>
            <p:spPr bwMode="auto">
              <a:xfrm flipH="1">
                <a:off x="3792" y="2640"/>
                <a:ext cx="768" cy="57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1" name="Oval 44"/>
              <p:cNvSpPr>
                <a:spLocks noChangeArrowheads="1"/>
              </p:cNvSpPr>
              <p:nvPr/>
            </p:nvSpPr>
            <p:spPr bwMode="auto">
              <a:xfrm>
                <a:off x="3984" y="1824"/>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2" name="Line 45"/>
              <p:cNvSpPr>
                <a:spLocks noChangeShapeType="1"/>
              </p:cNvSpPr>
              <p:nvPr/>
            </p:nvSpPr>
            <p:spPr bwMode="auto">
              <a:xfrm flipV="1">
                <a:off x="3696" y="2112"/>
                <a:ext cx="336" cy="24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3" name="Line 46"/>
              <p:cNvSpPr>
                <a:spLocks noChangeShapeType="1"/>
              </p:cNvSpPr>
              <p:nvPr/>
            </p:nvSpPr>
            <p:spPr bwMode="auto">
              <a:xfrm>
                <a:off x="4272" y="2112"/>
                <a:ext cx="336" cy="24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4" name="Oval 47"/>
              <p:cNvSpPr>
                <a:spLocks noChangeArrowheads="1"/>
              </p:cNvSpPr>
              <p:nvPr/>
            </p:nvSpPr>
            <p:spPr bwMode="auto">
              <a:xfrm>
                <a:off x="4032" y="3648"/>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5" name="Line 48"/>
              <p:cNvSpPr>
                <a:spLocks noChangeShapeType="1"/>
              </p:cNvSpPr>
              <p:nvPr/>
            </p:nvSpPr>
            <p:spPr bwMode="auto">
              <a:xfrm>
                <a:off x="3648" y="3456"/>
                <a:ext cx="38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6" name="Line 49"/>
              <p:cNvSpPr>
                <a:spLocks noChangeShapeType="1"/>
              </p:cNvSpPr>
              <p:nvPr/>
            </p:nvSpPr>
            <p:spPr bwMode="auto">
              <a:xfrm flipV="1">
                <a:off x="4368" y="3456"/>
                <a:ext cx="288" cy="384"/>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10" name="Text Box 50"/>
            <p:cNvSpPr txBox="1">
              <a:spLocks noChangeArrowheads="1"/>
            </p:cNvSpPr>
            <p:nvPr/>
          </p:nvSpPr>
          <p:spPr bwMode="auto">
            <a:xfrm>
              <a:off x="5067300" y="5759508"/>
              <a:ext cx="3581400" cy="36989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Six People, Fifteen Channel</a:t>
              </a:r>
            </a:p>
          </p:txBody>
        </p:sp>
      </p:grpSp>
      <p:sp>
        <p:nvSpPr>
          <p:cNvPr id="29703" name="Line 51"/>
          <p:cNvSpPr>
            <a:spLocks noChangeShapeType="1"/>
          </p:cNvSpPr>
          <p:nvPr/>
        </p:nvSpPr>
        <p:spPr bwMode="auto">
          <a:xfrm>
            <a:off x="5410200" y="4648200"/>
            <a:ext cx="2362200" cy="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4" name="Line 52"/>
          <p:cNvSpPr>
            <a:spLocks noChangeShapeType="1"/>
          </p:cNvSpPr>
          <p:nvPr/>
        </p:nvSpPr>
        <p:spPr bwMode="auto">
          <a:xfrm flipV="1">
            <a:off x="5410200" y="3989388"/>
            <a:ext cx="1636713" cy="658812"/>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5" name="Line 53"/>
          <p:cNvSpPr>
            <a:spLocks noChangeShapeType="1"/>
          </p:cNvSpPr>
          <p:nvPr/>
        </p:nvSpPr>
        <p:spPr bwMode="auto">
          <a:xfrm>
            <a:off x="5410200" y="4648200"/>
            <a:ext cx="1600200" cy="6096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6" name="Line 54"/>
          <p:cNvSpPr>
            <a:spLocks noChangeShapeType="1"/>
          </p:cNvSpPr>
          <p:nvPr/>
        </p:nvSpPr>
        <p:spPr bwMode="auto">
          <a:xfrm flipH="1" flipV="1">
            <a:off x="6248400" y="3962400"/>
            <a:ext cx="1524000" cy="6858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7" name="Line 55"/>
          <p:cNvSpPr>
            <a:spLocks noChangeShapeType="1"/>
          </p:cNvSpPr>
          <p:nvPr/>
        </p:nvSpPr>
        <p:spPr bwMode="auto">
          <a:xfrm flipH="1">
            <a:off x="6248400" y="4648200"/>
            <a:ext cx="1524000" cy="6858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587788" name="Rectangle 2"/>
          <p:cNvSpPr>
            <a:spLocks noGrp="1" noChangeArrowheads="1"/>
          </p:cNvSpPr>
          <p:nvPr>
            <p:ph type="title"/>
          </p:nvPr>
        </p:nvSpPr>
        <p:spPr>
          <a:xfrm>
            <a:off x="11113" y="0"/>
            <a:ext cx="9132887" cy="808038"/>
          </a:xfrm>
        </p:spPr>
        <p:txBody>
          <a:bodyPr/>
          <a:lstStyle/>
          <a:p>
            <a:r>
              <a:rPr altLang="en-US" sz="3600" b="1"/>
              <a:t>Number of Communication Channels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77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F621BC1-6F0B-4CCF-BC31-5847A29CAACB}" type="slidenum">
              <a:rPr lang="en-US" altLang="en-US" sz="1200" smtClean="0">
                <a:solidFill>
                  <a:srgbClr val="898989"/>
                </a:solidFill>
              </a:rPr>
              <a:pPr>
                <a:spcBef>
                  <a:spcPct val="0"/>
                </a:spcBef>
                <a:buFontTx/>
                <a:buNone/>
              </a:pPr>
              <a:t>312</a:t>
            </a:fld>
            <a:endParaRPr lang="en-US" altLang="en-US" sz="1200">
              <a:solidFill>
                <a:srgbClr val="898989"/>
              </a:solidFill>
            </a:endParaRPr>
          </a:p>
        </p:txBody>
      </p:sp>
    </p:spTree>
    <p:extLst>
      <p:ext uri="{BB962C8B-B14F-4D97-AF65-F5344CB8AC3E}">
        <p14:creationId xmlns:p14="http://schemas.microsoft.com/office/powerpoint/2010/main" val="259597702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9827"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6" name="Content Placeholder 5"/>
          <p:cNvSpPr>
            <a:spLocks noGrp="1"/>
          </p:cNvSpPr>
          <p:nvPr>
            <p:ph idx="1"/>
          </p:nvPr>
        </p:nvSpPr>
        <p:spPr>
          <a:xfrm>
            <a:off x="457200" y="990600"/>
            <a:ext cx="8382000" cy="5135563"/>
          </a:xfrm>
        </p:spPr>
        <p:txBody>
          <a:bodyPr>
            <a:normAutofit fontScale="85000" lnSpcReduction="20000"/>
          </a:bodyPr>
          <a:lstStyle/>
          <a:p>
            <a:pPr marL="0" lvl="1" indent="0">
              <a:buFont typeface="Arial" panose="020B0604020202020204" pitchFamily="34" charset="0"/>
              <a:buNone/>
              <a:defRPr/>
            </a:pPr>
            <a:r>
              <a:rPr lang="en-US" sz="3200" b="1" dirty="0"/>
              <a:t>Which communication technology should be used depends upon what communication method is  the needed</a:t>
            </a:r>
          </a:p>
          <a:p>
            <a:pPr marL="342900" lvl="1" indent="-342900">
              <a:defRPr/>
            </a:pPr>
            <a:endParaRPr lang="en-US" b="1" dirty="0"/>
          </a:p>
          <a:p>
            <a:pPr marL="0" lvl="1" indent="0">
              <a:buFont typeface="Arial" panose="020B0604020202020204" pitchFamily="34" charset="0"/>
              <a:buNone/>
              <a:defRPr/>
            </a:pPr>
            <a:r>
              <a:rPr lang="en-US" b="1" dirty="0"/>
              <a:t>Three Communication Methods</a:t>
            </a:r>
          </a:p>
          <a:p>
            <a:pPr marL="342900" lvl="1" indent="-342900">
              <a:defRPr/>
            </a:pPr>
            <a:endParaRPr lang="en-US" dirty="0"/>
          </a:p>
          <a:p>
            <a:pPr marL="342900" lvl="1" indent="-342900">
              <a:defRPr/>
            </a:pPr>
            <a:r>
              <a:rPr lang="en-US" dirty="0"/>
              <a:t>Interactive Communication</a:t>
            </a:r>
          </a:p>
          <a:p>
            <a:pPr marL="0" lvl="2" indent="0">
              <a:buFont typeface="Arial" panose="020B0604020202020204" pitchFamily="34" charset="0"/>
              <a:buNone/>
              <a:defRPr/>
            </a:pPr>
            <a:r>
              <a:rPr lang="en-US" dirty="0"/>
              <a:t>Phone, audio/video conferences, moderator lead discussion, workshop</a:t>
            </a:r>
          </a:p>
          <a:p>
            <a:pPr marL="0" lvl="2" indent="0">
              <a:defRPr/>
            </a:pPr>
            <a:endParaRPr lang="en-US" dirty="0"/>
          </a:p>
          <a:p>
            <a:pPr marL="342900" lvl="1" indent="-342900">
              <a:defRPr/>
            </a:pPr>
            <a:r>
              <a:rPr lang="en-US" dirty="0"/>
              <a:t>Push Communication</a:t>
            </a:r>
          </a:p>
          <a:p>
            <a:pPr marL="0" lvl="2" indent="0">
              <a:buFont typeface="Arial" panose="020B0604020202020204" pitchFamily="34" charset="0"/>
              <a:buNone/>
              <a:defRPr/>
            </a:pPr>
            <a:r>
              <a:rPr lang="en-US" dirty="0"/>
              <a:t>Letters, memos, reports, emails, faxes, voice mail, press releases</a:t>
            </a:r>
          </a:p>
          <a:p>
            <a:pPr marL="0" lvl="1" indent="0">
              <a:defRPr/>
            </a:pPr>
            <a:endParaRPr lang="en-US" dirty="0"/>
          </a:p>
          <a:p>
            <a:pPr marL="0" lvl="1" indent="0">
              <a:defRPr/>
            </a:pPr>
            <a:r>
              <a:rPr lang="en-US" dirty="0"/>
              <a:t>Pull Communication</a:t>
            </a:r>
          </a:p>
          <a:p>
            <a:pPr marL="0" lvl="2" indent="0">
              <a:buFont typeface="Arial" panose="020B0604020202020204" pitchFamily="34" charset="0"/>
              <a:buNone/>
              <a:defRPr/>
            </a:pPr>
            <a:r>
              <a:rPr lang="en-US" sz="2000" dirty="0"/>
              <a:t>e-learning, knowledge repository, unknown people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98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9BDFE1-E2A4-411B-93C9-62E3AF9FBAD1}" type="slidenum">
              <a:rPr lang="en-US" altLang="en-US" sz="1200" smtClean="0">
                <a:solidFill>
                  <a:srgbClr val="898989"/>
                </a:solidFill>
              </a:rPr>
              <a:pPr>
                <a:spcBef>
                  <a:spcPct val="0"/>
                </a:spcBef>
                <a:buFontTx/>
                <a:buNone/>
              </a:pPr>
              <a:t>313</a:t>
            </a:fld>
            <a:endParaRPr lang="en-US" altLang="en-US" sz="1200">
              <a:solidFill>
                <a:srgbClr val="898989"/>
              </a:solidFill>
            </a:endParaRPr>
          </a:p>
        </p:txBody>
      </p:sp>
    </p:spTree>
    <p:extLst>
      <p:ext uri="{BB962C8B-B14F-4D97-AF65-F5344CB8AC3E}">
        <p14:creationId xmlns:p14="http://schemas.microsoft.com/office/powerpoint/2010/main" val="35784416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ChangeArrowheads="1"/>
          </p:cNvSpPr>
          <p:nvPr/>
        </p:nvSpPr>
        <p:spPr bwMode="auto">
          <a:xfrm>
            <a:off x="7440613"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Receiver</a:t>
            </a:r>
          </a:p>
        </p:txBody>
      </p:sp>
      <p:sp>
        <p:nvSpPr>
          <p:cNvPr id="31750" name="Rectangle 6"/>
          <p:cNvSpPr>
            <a:spLocks noChangeArrowheads="1"/>
          </p:cNvSpPr>
          <p:nvPr/>
        </p:nvSpPr>
        <p:spPr bwMode="auto">
          <a:xfrm>
            <a:off x="57165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Decoding</a:t>
            </a:r>
          </a:p>
        </p:txBody>
      </p:sp>
      <p:sp>
        <p:nvSpPr>
          <p:cNvPr id="31751" name="Rectangle 7"/>
          <p:cNvSpPr>
            <a:spLocks noChangeArrowheads="1"/>
          </p:cNvSpPr>
          <p:nvPr/>
        </p:nvSpPr>
        <p:spPr bwMode="auto">
          <a:xfrm>
            <a:off x="39830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Message</a:t>
            </a:r>
          </a:p>
          <a:p>
            <a:pPr algn="ctr">
              <a:lnSpc>
                <a:spcPct val="90000"/>
              </a:lnSpc>
              <a:defRPr/>
            </a:pPr>
            <a:r>
              <a:rPr lang="en-US" sz="2200" b="1" dirty="0">
                <a:solidFill>
                  <a:srgbClr val="0084CC"/>
                </a:solidFill>
                <a:latin typeface="Arial" pitchFamily="34" charset="0"/>
              </a:rPr>
              <a:t>channel</a:t>
            </a:r>
          </a:p>
        </p:txBody>
      </p:sp>
      <p:sp>
        <p:nvSpPr>
          <p:cNvPr id="31752" name="Rectangle 8"/>
          <p:cNvSpPr>
            <a:spLocks noChangeArrowheads="1"/>
          </p:cNvSpPr>
          <p:nvPr/>
        </p:nvSpPr>
        <p:spPr bwMode="auto">
          <a:xfrm>
            <a:off x="22304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Encoding</a:t>
            </a:r>
          </a:p>
        </p:txBody>
      </p:sp>
      <p:sp>
        <p:nvSpPr>
          <p:cNvPr id="31753" name="Rectangle 9"/>
          <p:cNvSpPr>
            <a:spLocks noChangeArrowheads="1"/>
          </p:cNvSpPr>
          <p:nvPr/>
        </p:nvSpPr>
        <p:spPr bwMode="auto">
          <a:xfrm>
            <a:off x="4968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Source</a:t>
            </a:r>
          </a:p>
        </p:txBody>
      </p:sp>
      <p:sp>
        <p:nvSpPr>
          <p:cNvPr id="31754" name="Rectangle 10"/>
          <p:cNvSpPr>
            <a:spLocks noChangeArrowheads="1"/>
          </p:cNvSpPr>
          <p:nvPr/>
        </p:nvSpPr>
        <p:spPr bwMode="auto">
          <a:xfrm>
            <a:off x="4019550" y="4806950"/>
            <a:ext cx="1371600" cy="3190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000" b="1">
                <a:solidFill>
                  <a:srgbClr val="0084CC"/>
                </a:solidFill>
              </a:rPr>
              <a:t>Feedback</a:t>
            </a:r>
          </a:p>
        </p:txBody>
      </p:sp>
      <p:sp>
        <p:nvSpPr>
          <p:cNvPr id="31756" name="Line 12"/>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7" name="Line 13"/>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8" name="Line 14"/>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9" name="Rectangle 15"/>
          <p:cNvSpPr>
            <a:spLocks noChangeArrowheads="1"/>
          </p:cNvSpPr>
          <p:nvPr/>
        </p:nvSpPr>
        <p:spPr bwMode="auto">
          <a:xfrm>
            <a:off x="4210050" y="3648075"/>
            <a:ext cx="1020763" cy="42227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defRPr/>
            </a:pPr>
            <a:r>
              <a:rPr lang="en-US" b="1">
                <a:solidFill>
                  <a:srgbClr val="0084CC"/>
                </a:solidFill>
              </a:rPr>
              <a:t>Noise</a:t>
            </a:r>
            <a:endParaRPr lang="en-US" sz="2000" b="1">
              <a:solidFill>
                <a:srgbClr val="0084CC"/>
              </a:solidFill>
            </a:endParaRPr>
          </a:p>
        </p:txBody>
      </p:sp>
      <p:grpSp>
        <p:nvGrpSpPr>
          <p:cNvPr id="2" name="Group 16"/>
          <p:cNvGrpSpPr>
            <a:grpSpLocks/>
          </p:cNvGrpSpPr>
          <p:nvPr/>
        </p:nvGrpSpPr>
        <p:grpSpPr bwMode="auto">
          <a:xfrm>
            <a:off x="3028950" y="3065463"/>
            <a:ext cx="1062038" cy="1392237"/>
            <a:chOff x="1872" y="1728"/>
            <a:chExt cx="669" cy="877"/>
          </a:xfrm>
        </p:grpSpPr>
        <p:sp>
          <p:nvSpPr>
            <p:cNvPr id="31767" name="Freeform 17"/>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4" name="Freeform 18"/>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9" name="Freeform 19"/>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grpSp>
        <p:nvGrpSpPr>
          <p:cNvPr id="3" name="Group 20"/>
          <p:cNvGrpSpPr>
            <a:grpSpLocks/>
          </p:cNvGrpSpPr>
          <p:nvPr/>
        </p:nvGrpSpPr>
        <p:grpSpPr bwMode="auto">
          <a:xfrm>
            <a:off x="5211763" y="3133725"/>
            <a:ext cx="992187" cy="1392238"/>
            <a:chOff x="3247" y="1771"/>
            <a:chExt cx="625" cy="877"/>
          </a:xfrm>
        </p:grpSpPr>
        <p:sp>
          <p:nvSpPr>
            <p:cNvPr id="31764" name="Freeform 21"/>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5" name="Freeform 22"/>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6" name="Freeform 23"/>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sp>
        <p:nvSpPr>
          <p:cNvPr id="31768" name="Freeform 24"/>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70" name="Freeform 26"/>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7" name="Line 11"/>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28" name="Freeform 25"/>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9" name="Freeform 27"/>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2547" name="Rectangle 3"/>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5" name="Footer Placeholder 4"/>
          <p:cNvSpPr>
            <a:spLocks noGrp="1"/>
          </p:cNvSpPr>
          <p:nvPr>
            <p:ph type="ftr" sz="quarter" idx="11"/>
          </p:nvPr>
        </p:nvSpPr>
        <p:spPr/>
        <p:txBody>
          <a:bodyPr/>
          <a:lstStyle/>
          <a:p>
            <a:pPr>
              <a:defRPr/>
            </a:pPr>
            <a:r>
              <a:rPr lang="en-IN"/>
              <a:t>Copyright 2017 Vedavit Project Solutions</a:t>
            </a:r>
            <a:endParaRPr lang="en-US"/>
          </a:p>
        </p:txBody>
      </p:sp>
      <p:sp>
        <p:nvSpPr>
          <p:cNvPr id="5918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CF0DA73-176B-41C4-9BC0-C70F7333D684}" type="slidenum">
              <a:rPr lang="en-US" altLang="en-US" sz="1200" smtClean="0">
                <a:solidFill>
                  <a:srgbClr val="898989"/>
                </a:solidFill>
              </a:rPr>
              <a:pPr>
                <a:spcBef>
                  <a:spcPct val="0"/>
                </a:spcBef>
                <a:buFontTx/>
                <a:buNone/>
              </a:pPr>
              <a:t>314</a:t>
            </a:fld>
            <a:endParaRPr lang="en-US" altLang="en-US" sz="1200">
              <a:solidFill>
                <a:srgbClr val="898989"/>
              </a:solidFill>
            </a:endParaRPr>
          </a:p>
        </p:txBody>
      </p:sp>
    </p:spTree>
    <p:extLst>
      <p:ext uri="{BB962C8B-B14F-4D97-AF65-F5344CB8AC3E}">
        <p14:creationId xmlns:p14="http://schemas.microsoft.com/office/powerpoint/2010/main" val="3386340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2"/>
          <p:cNvSpPr>
            <a:spLocks noGrp="1"/>
          </p:cNvSpPr>
          <p:nvPr>
            <p:ph type="title"/>
          </p:nvPr>
        </p:nvSpPr>
        <p:spPr>
          <a:xfrm>
            <a:off x="11113" y="0"/>
            <a:ext cx="9132887" cy="808038"/>
          </a:xfrm>
        </p:spPr>
        <p:txBody>
          <a:bodyPr/>
          <a:lstStyle/>
          <a:p>
            <a:r>
              <a:rPr altLang="en-US" dirty="0"/>
              <a:t>3</a:t>
            </a:r>
            <a:r>
              <a:rPr lang="en-US" altLang="en-US" dirty="0"/>
              <a:t>4</a:t>
            </a:r>
            <a:r>
              <a:rPr altLang="en-US" dirty="0"/>
              <a:t>. Manage Communication</a:t>
            </a:r>
          </a:p>
        </p:txBody>
      </p:sp>
      <p:sp>
        <p:nvSpPr>
          <p:cNvPr id="593923" name="Content Placeholder 3"/>
          <p:cNvSpPr>
            <a:spLocks noGrp="1"/>
          </p:cNvSpPr>
          <p:nvPr>
            <p:ph idx="1"/>
          </p:nvPr>
        </p:nvSpPr>
        <p:spPr/>
        <p:txBody>
          <a:bodyPr/>
          <a:lstStyle/>
          <a:p>
            <a:pPr marL="0" indent="0">
              <a:buFont typeface="Arial" panose="020B0604020202020204" pitchFamily="34" charset="0"/>
              <a:buNone/>
            </a:pPr>
            <a:r>
              <a:rPr lang="en-US" altLang="en-US"/>
              <a:t>As per the communication management plan creating, collecting, distributing, storing, retrieving and ultimate disposition of project information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E06E22-9B98-4630-8F53-71D13E9CF591}" type="slidenum">
              <a:rPr lang="en-US" altLang="en-US" sz="1200" smtClean="0">
                <a:solidFill>
                  <a:srgbClr val="898989"/>
                </a:solidFill>
              </a:rPr>
              <a:pPr>
                <a:spcBef>
                  <a:spcPct val="0"/>
                </a:spcBef>
                <a:buFontTx/>
                <a:buNone/>
              </a:pPr>
              <a:t>315</a:t>
            </a:fld>
            <a:endParaRPr lang="en-US" altLang="en-US" sz="1200">
              <a:solidFill>
                <a:srgbClr val="898989"/>
              </a:solidFill>
            </a:endParaRPr>
          </a:p>
        </p:txBody>
      </p:sp>
    </p:spTree>
    <p:extLst>
      <p:ext uri="{BB962C8B-B14F-4D97-AF65-F5344CB8AC3E}">
        <p14:creationId xmlns:p14="http://schemas.microsoft.com/office/powerpoint/2010/main" val="26716628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2" name="Text Placeholder 5"/>
          <p:cNvSpPr>
            <a:spLocks noGrp="1"/>
          </p:cNvSpPr>
          <p:nvPr>
            <p:ph type="body" sz="quarter" idx="13"/>
          </p:nvPr>
        </p:nvSpPr>
        <p:spPr>
          <a:xfrm>
            <a:off x="3379836" y="1211262"/>
            <a:ext cx="2819402" cy="5113338"/>
          </a:xfrm>
        </p:spPr>
        <p:txBody>
          <a:bodyPr/>
          <a:lstStyle/>
          <a:p>
            <a:r>
              <a:rPr lang="en-US" sz="1600" dirty="0"/>
              <a:t>.1 Communication 	technology</a:t>
            </a:r>
          </a:p>
          <a:p>
            <a:r>
              <a:rPr lang="en-US" sz="1600" dirty="0"/>
              <a:t>.2 Communication methods</a:t>
            </a:r>
          </a:p>
          <a:p>
            <a:r>
              <a:rPr lang="en-US" sz="1600" dirty="0"/>
              <a:t>.3 Communication skills</a:t>
            </a:r>
          </a:p>
          <a:p>
            <a:pPr lvl="1"/>
            <a:r>
              <a:rPr lang="en-US" sz="1400" dirty="0"/>
              <a:t>• Communication competence</a:t>
            </a:r>
          </a:p>
          <a:p>
            <a:pPr lvl="1"/>
            <a:r>
              <a:rPr lang="en-US" sz="1400" dirty="0"/>
              <a:t>• Feedback</a:t>
            </a:r>
          </a:p>
          <a:p>
            <a:pPr lvl="1"/>
            <a:r>
              <a:rPr lang="en-US" sz="1400" dirty="0"/>
              <a:t>• Nonverbal</a:t>
            </a:r>
          </a:p>
          <a:p>
            <a:pPr lvl="1"/>
            <a:r>
              <a:rPr lang="en-US" sz="1400" dirty="0"/>
              <a:t>• Presentations</a:t>
            </a:r>
          </a:p>
          <a:p>
            <a:r>
              <a:rPr lang="en-US" sz="1600" dirty="0"/>
              <a:t>.4 PMIS</a:t>
            </a:r>
          </a:p>
          <a:p>
            <a:r>
              <a:rPr lang="en-US" sz="1600" dirty="0"/>
              <a:t>.5 Project reporting</a:t>
            </a:r>
          </a:p>
          <a:p>
            <a:r>
              <a:rPr lang="en-US" sz="1600" dirty="0"/>
              <a:t>.6 Interpersonal and team 	skills</a:t>
            </a:r>
            <a:endParaRPr lang="en-US" sz="1400" dirty="0"/>
          </a:p>
          <a:p>
            <a:pPr lvl="1"/>
            <a:r>
              <a:rPr lang="en-US" sz="1400" dirty="0"/>
              <a:t>• Active listening</a:t>
            </a:r>
          </a:p>
          <a:p>
            <a:pPr lvl="1"/>
            <a:r>
              <a:rPr lang="en-US" sz="1400" dirty="0"/>
              <a:t>• Conflict management</a:t>
            </a:r>
          </a:p>
          <a:p>
            <a:pPr lvl="1"/>
            <a:r>
              <a:rPr lang="en-US" sz="1400" dirty="0"/>
              <a:t>• Cultural awareness</a:t>
            </a:r>
          </a:p>
          <a:p>
            <a:pPr lvl="1"/>
            <a:r>
              <a:rPr lang="en-US" sz="1400" dirty="0"/>
              <a:t>• Meeting management</a:t>
            </a:r>
          </a:p>
          <a:p>
            <a:pPr lvl="1"/>
            <a:r>
              <a:rPr lang="en-US" sz="1400" dirty="0"/>
              <a:t>• Networking</a:t>
            </a:r>
          </a:p>
          <a:p>
            <a:pPr lvl="1"/>
            <a:r>
              <a:rPr lang="en-US" sz="1400" dirty="0"/>
              <a:t>• Political awareness</a:t>
            </a:r>
          </a:p>
          <a:p>
            <a:r>
              <a:rPr lang="en-US" sz="1600" dirty="0"/>
              <a:t>.7 Meetings</a:t>
            </a:r>
            <a:endParaRPr lang="en-US" altLang="en-US" sz="1600" dirty="0"/>
          </a:p>
        </p:txBody>
      </p:sp>
      <p:sp>
        <p:nvSpPr>
          <p:cNvPr id="5959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Manage Communications</a:t>
            </a:r>
          </a:p>
        </p:txBody>
      </p:sp>
      <p:sp>
        <p:nvSpPr>
          <p:cNvPr id="595971" name="Content Placeholder 4"/>
          <p:cNvSpPr>
            <a:spLocks noGrp="1"/>
          </p:cNvSpPr>
          <p:nvPr>
            <p:ph sz="quarter" idx="12"/>
          </p:nvPr>
        </p:nvSpPr>
        <p:spPr>
          <a:xfrm>
            <a:off x="304801" y="1211262"/>
            <a:ext cx="2971798" cy="5113338"/>
          </a:xfrm>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Change log</a:t>
            </a:r>
          </a:p>
          <a:p>
            <a:pPr lvl="1"/>
            <a:r>
              <a:rPr lang="en-US" sz="1600" dirty="0"/>
              <a:t>• Issue log</a:t>
            </a:r>
          </a:p>
          <a:p>
            <a:pPr lvl="1"/>
            <a:r>
              <a:rPr lang="en-US" sz="1600" dirty="0"/>
              <a:t>• Lessons learned register</a:t>
            </a:r>
          </a:p>
          <a:p>
            <a:pPr lvl="1"/>
            <a:r>
              <a:rPr lang="en-US" sz="1600" dirty="0"/>
              <a:t>• Quality report</a:t>
            </a:r>
          </a:p>
          <a:p>
            <a:pPr lvl="1"/>
            <a:r>
              <a:rPr lang="en-US" sz="1600" dirty="0"/>
              <a:t>• Risk report</a:t>
            </a:r>
          </a:p>
          <a:p>
            <a:pPr lvl="1"/>
            <a:r>
              <a:rPr lang="en-US" sz="1600" dirty="0"/>
              <a:t>• Stakeholder register</a:t>
            </a:r>
          </a:p>
          <a:p>
            <a:r>
              <a:rPr lang="en-US" sz="1800" dirty="0"/>
              <a:t>.3 WPR</a:t>
            </a:r>
          </a:p>
          <a:p>
            <a:r>
              <a:rPr lang="en-US" sz="1800" dirty="0"/>
              <a:t>.4 EEFs</a:t>
            </a:r>
          </a:p>
          <a:p>
            <a:r>
              <a:rPr lang="en-US" sz="1800" dirty="0"/>
              <a:t>.5 OPAs</a:t>
            </a:r>
            <a:endParaRPr lang="en-US" altLang="en-US" sz="1800" dirty="0"/>
          </a:p>
        </p:txBody>
      </p:sp>
      <p:sp>
        <p:nvSpPr>
          <p:cNvPr id="595973" name="Text Placeholder 6"/>
          <p:cNvSpPr>
            <a:spLocks noGrp="1"/>
          </p:cNvSpPr>
          <p:nvPr>
            <p:ph type="body" sz="quarter" idx="14"/>
          </p:nvPr>
        </p:nvSpPr>
        <p:spPr/>
        <p:txBody>
          <a:bodyPr/>
          <a:lstStyle/>
          <a:p>
            <a:r>
              <a:rPr lang="en-US" dirty="0"/>
              <a:t>.1 Project 	communications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Issue log</a:t>
            </a:r>
          </a:p>
          <a:p>
            <a:pPr lvl="1"/>
            <a:r>
              <a:rPr lang="en-US" dirty="0"/>
              <a:t>• Lessons learned 	register</a:t>
            </a:r>
          </a:p>
          <a:p>
            <a:pPr lvl="1"/>
            <a:r>
              <a:rPr lang="en-US" dirty="0"/>
              <a:t>• Project schedule</a:t>
            </a:r>
          </a:p>
          <a:p>
            <a:pPr lvl="1"/>
            <a:r>
              <a:rPr lang="en-US" dirty="0"/>
              <a:t>• Risk register</a:t>
            </a:r>
          </a:p>
          <a:p>
            <a:pPr lvl="1"/>
            <a:r>
              <a:rPr lang="en-US" dirty="0"/>
              <a:t>• Stakeholder register</a:t>
            </a:r>
          </a:p>
          <a:p>
            <a:r>
              <a:rPr lang="en-US" dirty="0"/>
              <a:t>.4 OPAs updates</a:t>
            </a:r>
            <a:endParaRPr lang="en-US" altLang="en-US" dirty="0"/>
          </a:p>
        </p:txBody>
      </p:sp>
      <p:sp>
        <p:nvSpPr>
          <p:cNvPr id="595974" name="Text Placeholder 7"/>
          <p:cNvSpPr>
            <a:spLocks noGrp="1"/>
          </p:cNvSpPr>
          <p:nvPr>
            <p:ph type="body" sz="quarter" idx="15"/>
          </p:nvPr>
        </p:nvSpPr>
        <p:spPr/>
        <p:txBody>
          <a:bodyPr vert="horz"/>
          <a:lstStyle/>
          <a:p>
            <a:pPr marL="0" indent="0"/>
            <a:r>
              <a:rPr lang="en-US" altLang="en-US" dirty="0"/>
              <a:t>PCOM</a:t>
            </a:r>
          </a:p>
        </p:txBody>
      </p:sp>
      <p:sp>
        <p:nvSpPr>
          <p:cNvPr id="595975"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595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3895F-83EE-49AD-B899-700BEEFACBC1}" type="slidenum">
              <a:rPr lang="en-US" altLang="en-US" sz="1200" smtClean="0">
                <a:solidFill>
                  <a:srgbClr val="898989"/>
                </a:solidFill>
              </a:rPr>
              <a:pPr>
                <a:spcBef>
                  <a:spcPct val="0"/>
                </a:spcBef>
                <a:buFontTx/>
                <a:buNone/>
              </a:pPr>
              <a:t>316</a:t>
            </a:fld>
            <a:endParaRPr lang="en-US" altLang="en-US" sz="1200">
              <a:solidFill>
                <a:srgbClr val="898989"/>
              </a:solidFill>
            </a:endParaRPr>
          </a:p>
        </p:txBody>
      </p:sp>
    </p:spTree>
    <p:extLst>
      <p:ext uri="{BB962C8B-B14F-4D97-AF65-F5344CB8AC3E}">
        <p14:creationId xmlns:p14="http://schemas.microsoft.com/office/powerpoint/2010/main" val="319768225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98019"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598020" name="Content Placeholder 5"/>
          <p:cNvSpPr>
            <a:spLocks noGrp="1"/>
          </p:cNvSpPr>
          <p:nvPr>
            <p:ph idx="1"/>
          </p:nvPr>
        </p:nvSpPr>
        <p:spPr>
          <a:xfrm>
            <a:off x="457200" y="990600"/>
            <a:ext cx="8382000" cy="5135563"/>
          </a:xfrm>
        </p:spPr>
        <p:txBody>
          <a:bodyPr/>
          <a:lstStyle/>
          <a:p>
            <a:pPr marL="406400" lvl="1" indent="-406400"/>
            <a:r>
              <a:rPr lang="en-US" altLang="en-US" sz="3200" b="1"/>
              <a:t>Individual Meetings</a:t>
            </a:r>
          </a:p>
          <a:p>
            <a:pPr marL="406400" lvl="1" indent="-406400"/>
            <a:r>
              <a:rPr lang="en-US" altLang="en-US" sz="3200" b="1"/>
              <a:t>Group Meetings</a:t>
            </a:r>
          </a:p>
          <a:p>
            <a:pPr marL="406400" lvl="1" indent="-406400"/>
            <a:r>
              <a:rPr lang="en-US" altLang="en-US" sz="3200" b="1"/>
              <a:t>Audio &amp; Video conferences</a:t>
            </a:r>
          </a:p>
          <a:p>
            <a:pPr marL="406400" lvl="1" indent="-406400"/>
            <a:r>
              <a:rPr lang="en-US" altLang="en-US" sz="3200" b="1"/>
              <a:t>Computer chats</a:t>
            </a:r>
          </a:p>
          <a:p>
            <a:pPr marL="406400" lvl="1" indent="-406400"/>
            <a:r>
              <a:rPr lang="en-US" altLang="en-US" sz="3200" b="1"/>
              <a:t>Remote communication methods</a:t>
            </a:r>
            <a:endParaRPr lang="en-US" altLang="en-US" sz="2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80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AACED9-8EE6-42C6-AA91-26C70CF3769E}" type="slidenum">
              <a:rPr lang="en-US" altLang="en-US" sz="1200" smtClean="0">
                <a:solidFill>
                  <a:srgbClr val="898989"/>
                </a:solidFill>
              </a:rPr>
              <a:pPr>
                <a:spcBef>
                  <a:spcPct val="0"/>
                </a:spcBef>
                <a:buFontTx/>
                <a:buNone/>
              </a:pPr>
              <a:t>317</a:t>
            </a:fld>
            <a:endParaRPr lang="en-US" altLang="en-US" sz="1200">
              <a:solidFill>
                <a:srgbClr val="898989"/>
              </a:solidFill>
            </a:endParaRPr>
          </a:p>
        </p:txBody>
      </p:sp>
    </p:spTree>
    <p:extLst>
      <p:ext uri="{BB962C8B-B14F-4D97-AF65-F5344CB8AC3E}">
        <p14:creationId xmlns:p14="http://schemas.microsoft.com/office/powerpoint/2010/main" val="362465938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600067" name="Rectangle 3"/>
          <p:cNvSpPr>
            <a:spLocks noGrp="1" noChangeArrowheads="1"/>
          </p:cNvSpPr>
          <p:nvPr>
            <p:ph type="title"/>
          </p:nvPr>
        </p:nvSpPr>
        <p:spPr>
          <a:xfrm>
            <a:off x="0" y="0"/>
            <a:ext cx="9144000" cy="838200"/>
          </a:xfrm>
        </p:spPr>
        <p:txBody>
          <a:bodyPr/>
          <a:lstStyle/>
          <a:p>
            <a:r>
              <a:rPr altLang="en-US" b="1"/>
              <a:t>Information distribution tools	</a:t>
            </a:r>
          </a:p>
        </p:txBody>
      </p:sp>
      <p:sp>
        <p:nvSpPr>
          <p:cNvPr id="600068" name="Content Placeholder 5"/>
          <p:cNvSpPr>
            <a:spLocks noGrp="1"/>
          </p:cNvSpPr>
          <p:nvPr>
            <p:ph idx="1"/>
          </p:nvPr>
        </p:nvSpPr>
        <p:spPr>
          <a:xfrm>
            <a:off x="457200" y="990600"/>
            <a:ext cx="8382000" cy="5135563"/>
          </a:xfrm>
        </p:spPr>
        <p:txBody>
          <a:bodyPr/>
          <a:lstStyle/>
          <a:p>
            <a:pPr marL="0" lvl="1" indent="0"/>
            <a:r>
              <a:rPr lang="en-US" altLang="en-US" sz="2400"/>
              <a:t>Hardcopy distribution, manual filing systems, press released, shared access to electronic database</a:t>
            </a:r>
          </a:p>
          <a:p>
            <a:pPr marL="0" lvl="1" indent="0"/>
            <a:endParaRPr lang="en-US" altLang="en-US" sz="2400"/>
          </a:p>
          <a:p>
            <a:pPr marL="0" lvl="1" indent="0"/>
            <a:r>
              <a:rPr lang="en-US" altLang="en-US" sz="2400"/>
              <a:t>Electronic communication &amp; conferencing tool: email, fax, voice mail, telephone, video, web conferencing, websites and web publishing</a:t>
            </a:r>
          </a:p>
          <a:p>
            <a:pPr marL="0" lvl="1" indent="0"/>
            <a:endParaRPr lang="en-US" altLang="en-US" sz="2400"/>
          </a:p>
          <a:p>
            <a:pPr marL="0" lvl="1" indent="0"/>
            <a:r>
              <a:rPr lang="en-US" altLang="en-US" sz="2400"/>
              <a:t>Electronic tools for project management web interfaces to scheduling and project management software, meeting and virtual office software, portals and collaborating work management tool</a:t>
            </a:r>
          </a:p>
          <a:p>
            <a:pPr marL="0" lvl="1" indent="0"/>
            <a:endParaRPr lang="en-US" altLang="en-US" sz="24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00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98FAA77-0511-4EF3-BB5E-70A1ECFD1130}" type="slidenum">
              <a:rPr lang="en-US" altLang="en-US" sz="1200" smtClean="0">
                <a:solidFill>
                  <a:srgbClr val="898989"/>
                </a:solidFill>
              </a:rPr>
              <a:pPr>
                <a:spcBef>
                  <a:spcPct val="0"/>
                </a:spcBef>
                <a:buFontTx/>
                <a:buNone/>
              </a:pPr>
              <a:t>318</a:t>
            </a:fld>
            <a:endParaRPr lang="en-US" altLang="en-US" sz="1200">
              <a:solidFill>
                <a:srgbClr val="898989"/>
              </a:solidFill>
            </a:endParaRPr>
          </a:p>
        </p:txBody>
      </p:sp>
    </p:spTree>
    <p:extLst>
      <p:ext uri="{BB962C8B-B14F-4D97-AF65-F5344CB8AC3E}">
        <p14:creationId xmlns:p14="http://schemas.microsoft.com/office/powerpoint/2010/main" val="41339252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txBox="1">
            <a:spLocks noChangeArrowheads="1"/>
          </p:cNvSpPr>
          <p:nvPr/>
        </p:nvSpPr>
        <p:spPr bwMode="auto">
          <a:xfrm>
            <a:off x="304800" y="1219200"/>
            <a:ext cx="8610600" cy="5334000"/>
          </a:xfrm>
          <a:prstGeom prst="rect">
            <a:avLst/>
          </a:prstGeom>
          <a:noFill/>
          <a:ln w="9525">
            <a:noFill/>
            <a:miter lim="800000"/>
            <a:headEnd/>
            <a:tailEnd/>
          </a:ln>
        </p:spPr>
        <p:txBody>
          <a:bodyPr/>
          <a:lstStyle/>
          <a:p>
            <a:pPr marL="342900" indent="-342900">
              <a:lnSpc>
                <a:spcPct val="90000"/>
              </a:lnSpc>
              <a:spcBef>
                <a:spcPct val="20000"/>
              </a:spcBef>
              <a:buClr>
                <a:schemeClr val="accent1"/>
              </a:buClr>
              <a:defRPr/>
            </a:pPr>
            <a:endParaRPr lang="en-US" b="1" kern="0">
              <a:solidFill>
                <a:schemeClr val="accent2"/>
              </a:solidFill>
              <a:latin typeface="+mn-lt"/>
            </a:endParaRPr>
          </a:p>
          <a:p>
            <a:pPr marL="342900" indent="-342900">
              <a:lnSpc>
                <a:spcPct val="90000"/>
              </a:lnSpc>
              <a:spcBef>
                <a:spcPct val="20000"/>
              </a:spcBef>
              <a:buClr>
                <a:schemeClr val="accent1"/>
              </a:buClr>
              <a:defRPr/>
            </a:pPr>
            <a:endParaRPr lang="en-US" b="1" kern="0" dirty="0">
              <a:solidFill>
                <a:schemeClr val="accent2"/>
              </a:solidFill>
              <a:latin typeface="+mn-lt"/>
            </a:endParaRPr>
          </a:p>
        </p:txBody>
      </p:sp>
      <p:sp>
        <p:nvSpPr>
          <p:cNvPr id="602115" name="Rectangle 4"/>
          <p:cNvSpPr>
            <a:spLocks noChangeArrowheads="1"/>
          </p:cNvSpPr>
          <p:nvPr/>
        </p:nvSpPr>
        <p:spPr bwMode="auto">
          <a:xfrm>
            <a:off x="228600" y="13716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1800" u="sng">
              <a:latin typeface="Arial" panose="020B0604020202020204" pitchFamily="34" charset="0"/>
            </a:endParaRPr>
          </a:p>
          <a:p>
            <a:pPr eaLnBrk="1" hangingPunct="1">
              <a:buFontTx/>
              <a:buNone/>
            </a:pPr>
            <a:endParaRPr lang="en-US" altLang="en-US" sz="1800" u="sng">
              <a:latin typeface="Arial" panose="020B0604020202020204" pitchFamily="34" charset="0"/>
            </a:endParaRPr>
          </a:p>
        </p:txBody>
      </p:sp>
      <p:sp>
        <p:nvSpPr>
          <p:cNvPr id="602116" name="Text Box 5"/>
          <p:cNvSpPr txBox="1">
            <a:spLocks noChangeArrowheads="1"/>
          </p:cNvSpPr>
          <p:nvPr/>
        </p:nvSpPr>
        <p:spPr bwMode="auto">
          <a:xfrm>
            <a:off x="3200400" y="1524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602117" name="Text Box 6"/>
          <p:cNvSpPr txBox="1">
            <a:spLocks noChangeArrowheads="1"/>
          </p:cNvSpPr>
          <p:nvPr/>
        </p:nvSpPr>
        <p:spPr bwMode="auto">
          <a:xfrm>
            <a:off x="3429000" y="1447800"/>
            <a:ext cx="2362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000" b="1">
                <a:latin typeface="Arial" panose="020B0604020202020204" pitchFamily="34" charset="0"/>
              </a:rPr>
              <a:t>Top Mgmt /Client/Sponsor</a:t>
            </a:r>
          </a:p>
        </p:txBody>
      </p:sp>
      <p:sp>
        <p:nvSpPr>
          <p:cNvPr id="602118" name="Text Box 7"/>
          <p:cNvSpPr txBox="1">
            <a:spLocks noChangeArrowheads="1"/>
          </p:cNvSpPr>
          <p:nvPr/>
        </p:nvSpPr>
        <p:spPr bwMode="auto">
          <a:xfrm>
            <a:off x="3352800" y="5257800"/>
            <a:ext cx="2590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Team Members/ Contr./Sub-Contr.</a:t>
            </a:r>
          </a:p>
        </p:txBody>
      </p:sp>
      <p:sp>
        <p:nvSpPr>
          <p:cNvPr id="602119" name="Text Box 8"/>
          <p:cNvSpPr txBox="1">
            <a:spLocks noChangeArrowheads="1"/>
          </p:cNvSpPr>
          <p:nvPr/>
        </p:nvSpPr>
        <p:spPr bwMode="auto">
          <a:xfrm>
            <a:off x="6934200" y="3352800"/>
            <a:ext cx="198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latin typeface="Arial" panose="020B0604020202020204" pitchFamily="34" charset="0"/>
              </a:rPr>
              <a:t>Funct. Mgr/</a:t>
            </a:r>
          </a:p>
          <a:p>
            <a:pPr eaLnBrk="1" hangingPunct="1">
              <a:spcBef>
                <a:spcPct val="0"/>
              </a:spcBef>
              <a:buFontTx/>
              <a:buNone/>
            </a:pPr>
            <a:r>
              <a:rPr lang="en-US" altLang="en-US" sz="1800" b="1">
                <a:latin typeface="Arial" panose="020B0604020202020204" pitchFamily="34" charset="0"/>
              </a:rPr>
              <a:t>Other.Mgrs.</a:t>
            </a:r>
          </a:p>
        </p:txBody>
      </p:sp>
      <p:sp>
        <p:nvSpPr>
          <p:cNvPr id="602120" name="Text Box 9"/>
          <p:cNvSpPr txBox="1">
            <a:spLocks noChangeArrowheads="1"/>
          </p:cNvSpPr>
          <p:nvPr/>
        </p:nvSpPr>
        <p:spPr bwMode="auto">
          <a:xfrm>
            <a:off x="228600" y="3352800"/>
            <a:ext cx="2209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latin typeface="Arial" panose="020B0604020202020204" pitchFamily="34" charset="0"/>
              </a:rPr>
              <a:t>Ext.Stk.Holder/</a:t>
            </a:r>
          </a:p>
          <a:p>
            <a:pPr eaLnBrk="1" hangingPunct="1">
              <a:spcBef>
                <a:spcPct val="0"/>
              </a:spcBef>
              <a:buFontTx/>
              <a:buNone/>
            </a:pPr>
            <a:r>
              <a:rPr lang="en-US" altLang="en-US" sz="2000" b="1">
                <a:latin typeface="Arial" panose="020B0604020202020204" pitchFamily="34" charset="0"/>
              </a:rPr>
              <a:t>Reg.Agencies/</a:t>
            </a:r>
          </a:p>
          <a:p>
            <a:pPr eaLnBrk="1" hangingPunct="1">
              <a:spcBef>
                <a:spcPct val="0"/>
              </a:spcBef>
              <a:buFontTx/>
              <a:buNone/>
            </a:pPr>
            <a:r>
              <a:rPr lang="en-US" altLang="en-US" sz="2000" b="1">
                <a:latin typeface="Arial" panose="020B0604020202020204" pitchFamily="34" charset="0"/>
              </a:rPr>
              <a:t>Press</a:t>
            </a:r>
          </a:p>
        </p:txBody>
      </p:sp>
      <p:sp>
        <p:nvSpPr>
          <p:cNvPr id="602121" name="Text Box 10"/>
          <p:cNvSpPr txBox="1">
            <a:spLocks noChangeArrowheads="1"/>
          </p:cNvSpPr>
          <p:nvPr/>
        </p:nvSpPr>
        <p:spPr bwMode="auto">
          <a:xfrm>
            <a:off x="3733800" y="3505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u="sng">
                <a:latin typeface="Arial" panose="020B0604020202020204" pitchFamily="34" charset="0"/>
              </a:rPr>
              <a:t>Proj.Mgr</a:t>
            </a:r>
            <a:r>
              <a:rPr lang="en-US" altLang="en-US" sz="1800">
                <a:latin typeface="Arial" panose="020B0604020202020204" pitchFamily="34" charset="0"/>
              </a:rPr>
              <a:t>.</a:t>
            </a:r>
          </a:p>
        </p:txBody>
      </p:sp>
      <p:sp>
        <p:nvSpPr>
          <p:cNvPr id="602122" name="Line 11"/>
          <p:cNvSpPr>
            <a:spLocks noChangeShapeType="1"/>
          </p:cNvSpPr>
          <p:nvPr/>
        </p:nvSpPr>
        <p:spPr bwMode="auto">
          <a:xfrm>
            <a:off x="4343400" y="2286000"/>
            <a:ext cx="0" cy="1143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3" name="Line 12"/>
          <p:cNvSpPr>
            <a:spLocks noChangeShapeType="1"/>
          </p:cNvSpPr>
          <p:nvPr/>
        </p:nvSpPr>
        <p:spPr bwMode="auto">
          <a:xfrm>
            <a:off x="4343400" y="4191000"/>
            <a:ext cx="0" cy="990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4" name="Line 13"/>
          <p:cNvSpPr>
            <a:spLocks noChangeShapeType="1"/>
          </p:cNvSpPr>
          <p:nvPr/>
        </p:nvSpPr>
        <p:spPr bwMode="auto">
          <a:xfrm>
            <a:off x="2438400" y="3810000"/>
            <a:ext cx="99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5" name="Line 14"/>
          <p:cNvSpPr>
            <a:spLocks noChangeShapeType="1"/>
          </p:cNvSpPr>
          <p:nvPr/>
        </p:nvSpPr>
        <p:spPr bwMode="auto">
          <a:xfrm>
            <a:off x="5257800" y="3733800"/>
            <a:ext cx="1371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6" name="Line 15"/>
          <p:cNvSpPr>
            <a:spLocks noChangeShapeType="1"/>
          </p:cNvSpPr>
          <p:nvPr/>
        </p:nvSpPr>
        <p:spPr bwMode="auto">
          <a:xfrm flipV="1">
            <a:off x="5638800" y="4343400"/>
            <a:ext cx="1600200" cy="11430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7" name="Line 16"/>
          <p:cNvSpPr>
            <a:spLocks noChangeShapeType="1"/>
          </p:cNvSpPr>
          <p:nvPr/>
        </p:nvSpPr>
        <p:spPr bwMode="auto">
          <a:xfrm>
            <a:off x="1371600" y="4495800"/>
            <a:ext cx="1981200" cy="1143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8" name="Line 17"/>
          <p:cNvSpPr>
            <a:spLocks noChangeShapeType="1"/>
          </p:cNvSpPr>
          <p:nvPr/>
        </p:nvSpPr>
        <p:spPr bwMode="auto">
          <a:xfrm flipV="1">
            <a:off x="1447800" y="2133600"/>
            <a:ext cx="1905000" cy="1143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9" name="Line 18"/>
          <p:cNvSpPr>
            <a:spLocks noChangeShapeType="1"/>
          </p:cNvSpPr>
          <p:nvPr/>
        </p:nvSpPr>
        <p:spPr bwMode="auto">
          <a:xfrm>
            <a:off x="5638800" y="2133600"/>
            <a:ext cx="1447800" cy="12954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30" name="Text Box 19"/>
          <p:cNvSpPr txBox="1">
            <a:spLocks noChangeArrowheads="1"/>
          </p:cNvSpPr>
          <p:nvPr/>
        </p:nvSpPr>
        <p:spPr bwMode="auto">
          <a:xfrm>
            <a:off x="3657600" y="2514600"/>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Up</a:t>
            </a:r>
          </a:p>
        </p:txBody>
      </p:sp>
      <p:sp>
        <p:nvSpPr>
          <p:cNvPr id="602131" name="Text Box 22"/>
          <p:cNvSpPr txBox="1">
            <a:spLocks noChangeArrowheads="1"/>
          </p:cNvSpPr>
          <p:nvPr/>
        </p:nvSpPr>
        <p:spPr bwMode="auto">
          <a:xfrm>
            <a:off x="4479925" y="4308475"/>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Down</a:t>
            </a:r>
          </a:p>
        </p:txBody>
      </p:sp>
      <p:sp>
        <p:nvSpPr>
          <p:cNvPr id="602132" name="Text Box 23"/>
          <p:cNvSpPr txBox="1">
            <a:spLocks noChangeArrowheads="1"/>
          </p:cNvSpPr>
          <p:nvPr/>
        </p:nvSpPr>
        <p:spPr bwMode="auto">
          <a:xfrm>
            <a:off x="2286000" y="30480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Horizontal</a:t>
            </a:r>
          </a:p>
        </p:txBody>
      </p:sp>
      <p:sp>
        <p:nvSpPr>
          <p:cNvPr id="602133" name="Text Box 24"/>
          <p:cNvSpPr txBox="1">
            <a:spLocks noChangeArrowheads="1"/>
          </p:cNvSpPr>
          <p:nvPr/>
        </p:nvSpPr>
        <p:spPr bwMode="auto">
          <a:xfrm>
            <a:off x="5029200" y="30480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Horizontal</a:t>
            </a:r>
          </a:p>
        </p:txBody>
      </p:sp>
      <p:sp>
        <p:nvSpPr>
          <p:cNvPr id="602134" name="Rectangle 27"/>
          <p:cNvSpPr>
            <a:spLocks noGrp="1" noChangeArrowheads="1"/>
          </p:cNvSpPr>
          <p:nvPr>
            <p:ph type="title"/>
          </p:nvPr>
        </p:nvSpPr>
        <p:spPr>
          <a:xfrm>
            <a:off x="11113" y="0"/>
            <a:ext cx="9132887" cy="808038"/>
          </a:xfrm>
        </p:spPr>
        <p:txBody>
          <a:bodyPr/>
          <a:lstStyle/>
          <a:p>
            <a:r>
              <a:rPr altLang="en-US" b="1"/>
              <a:t>Distribute Information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213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C07293-8B04-4EE1-B43F-21742A00AC1A}" type="slidenum">
              <a:rPr lang="en-US" altLang="en-US" sz="1200" smtClean="0">
                <a:solidFill>
                  <a:srgbClr val="898989"/>
                </a:solidFill>
              </a:rPr>
              <a:pPr>
                <a:spcBef>
                  <a:spcPct val="0"/>
                </a:spcBef>
                <a:buFontTx/>
                <a:buNone/>
              </a:pPr>
              <a:t>319</a:t>
            </a:fld>
            <a:endParaRPr lang="en-US" altLang="en-US" sz="1200">
              <a:solidFill>
                <a:srgbClr val="898989"/>
              </a:solidFill>
            </a:endParaRPr>
          </a:p>
        </p:txBody>
      </p:sp>
    </p:spTree>
    <p:extLst>
      <p:ext uri="{BB962C8B-B14F-4D97-AF65-F5344CB8AC3E}">
        <p14:creationId xmlns:p14="http://schemas.microsoft.com/office/powerpoint/2010/main" val="1594885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28575" y="604838"/>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ea typeface="Microsoft YaHei" panose="020B0503020204020204" pitchFamily="34" charset="-122"/>
            </a:endParaRPr>
          </a:p>
        </p:txBody>
      </p:sp>
      <p:grpSp>
        <p:nvGrpSpPr>
          <p:cNvPr id="61443" name="Group 2"/>
          <p:cNvGrpSpPr>
            <a:grpSpLocks/>
          </p:cNvGrpSpPr>
          <p:nvPr/>
        </p:nvGrpSpPr>
        <p:grpSpPr bwMode="auto">
          <a:xfrm>
            <a:off x="1166813" y="1481138"/>
            <a:ext cx="7085012" cy="4237037"/>
            <a:chOff x="735" y="933"/>
            <a:chExt cx="4463" cy="2669"/>
          </a:xfrm>
        </p:grpSpPr>
        <p:grpSp>
          <p:nvGrpSpPr>
            <p:cNvPr id="61447" name="Group 3"/>
            <p:cNvGrpSpPr>
              <a:grpSpLocks/>
            </p:cNvGrpSpPr>
            <p:nvPr/>
          </p:nvGrpSpPr>
          <p:grpSpPr bwMode="auto">
            <a:xfrm>
              <a:off x="735" y="933"/>
              <a:ext cx="4463" cy="2669"/>
              <a:chOff x="735" y="933"/>
              <a:chExt cx="4463" cy="2669"/>
            </a:xfrm>
          </p:grpSpPr>
          <p:sp>
            <p:nvSpPr>
              <p:cNvPr id="29745" name="AutoShape 49"/>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54" name="Group 7"/>
              <p:cNvGrpSpPr>
                <a:grpSpLocks/>
              </p:cNvGrpSpPr>
              <p:nvPr/>
            </p:nvGrpSpPr>
            <p:grpSpPr bwMode="auto">
              <a:xfrm>
                <a:off x="879" y="2019"/>
                <a:ext cx="191" cy="1439"/>
                <a:chOff x="879" y="2019"/>
                <a:chExt cx="191" cy="1439"/>
              </a:xfrm>
            </p:grpSpPr>
            <p:grpSp>
              <p:nvGrpSpPr>
                <p:cNvPr id="61491" name="Group 8"/>
                <p:cNvGrpSpPr>
                  <a:grpSpLocks/>
                </p:cNvGrpSpPr>
                <p:nvPr/>
              </p:nvGrpSpPr>
              <p:grpSpPr bwMode="auto">
                <a:xfrm>
                  <a:off x="879" y="2211"/>
                  <a:ext cx="191" cy="1247"/>
                  <a:chOff x="879" y="2211"/>
                  <a:chExt cx="191" cy="1247"/>
                </a:xfrm>
              </p:grpSpPr>
              <p:grpSp>
                <p:nvGrpSpPr>
                  <p:cNvPr id="61493" name="Group 9"/>
                  <p:cNvGrpSpPr>
                    <a:grpSpLocks/>
                  </p:cNvGrpSpPr>
                  <p:nvPr/>
                </p:nvGrpSpPr>
                <p:grpSpPr bwMode="auto">
                  <a:xfrm>
                    <a:off x="879" y="2499"/>
                    <a:ext cx="191" cy="959"/>
                    <a:chOff x="879" y="2499"/>
                    <a:chExt cx="191" cy="959"/>
                  </a:xfrm>
                </p:grpSpPr>
                <p:sp>
                  <p:nvSpPr>
                    <p:cNvPr id="29706" name="Line 10"/>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07" name="Line 11"/>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6" name="Line 12"/>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7" name="Line 13"/>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8" name="Line 14"/>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1455" name="Group 15"/>
              <p:cNvGrpSpPr>
                <a:grpSpLocks/>
              </p:cNvGrpSpPr>
              <p:nvPr/>
            </p:nvGrpSpPr>
            <p:grpSpPr bwMode="auto">
              <a:xfrm>
                <a:off x="2319" y="1731"/>
                <a:ext cx="1199" cy="1871"/>
                <a:chOff x="2319" y="1731"/>
                <a:chExt cx="1199" cy="1871"/>
              </a:xfrm>
            </p:grpSpPr>
            <p:grpSp>
              <p:nvGrpSpPr>
                <p:cNvPr id="61478" name="Group 16"/>
                <p:cNvGrpSpPr>
                  <a:grpSpLocks/>
                </p:cNvGrpSpPr>
                <p:nvPr/>
              </p:nvGrpSpPr>
              <p:grpSpPr bwMode="auto">
                <a:xfrm>
                  <a:off x="2511" y="2403"/>
                  <a:ext cx="527" cy="1199"/>
                  <a:chOff x="2511" y="2403"/>
                  <a:chExt cx="527" cy="1199"/>
                </a:xfrm>
              </p:grpSpPr>
              <p:sp>
                <p:nvSpPr>
                  <p:cNvPr id="29713" name="Rectangle 17"/>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14" name="Rectangle 18"/>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79" name="Group 19"/>
                <p:cNvGrpSpPr>
                  <a:grpSpLocks/>
                </p:cNvGrpSpPr>
                <p:nvPr/>
              </p:nvGrpSpPr>
              <p:grpSpPr bwMode="auto">
                <a:xfrm>
                  <a:off x="2319" y="1731"/>
                  <a:ext cx="1199" cy="1727"/>
                  <a:chOff x="2319" y="1731"/>
                  <a:chExt cx="1199" cy="1727"/>
                </a:xfrm>
              </p:grpSpPr>
              <p:sp>
                <p:nvSpPr>
                  <p:cNvPr id="29716" name="AutoShape 20"/>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81" name="Group 21"/>
                  <p:cNvGrpSpPr>
                    <a:grpSpLocks/>
                  </p:cNvGrpSpPr>
                  <p:nvPr/>
                </p:nvGrpSpPr>
                <p:grpSpPr bwMode="auto">
                  <a:xfrm>
                    <a:off x="2319" y="2019"/>
                    <a:ext cx="191" cy="1439"/>
                    <a:chOff x="2319" y="2019"/>
                    <a:chExt cx="191" cy="1439"/>
                  </a:xfrm>
                </p:grpSpPr>
                <p:grpSp>
                  <p:nvGrpSpPr>
                    <p:cNvPr id="61482" name="Group 22"/>
                    <p:cNvGrpSpPr>
                      <a:grpSpLocks/>
                    </p:cNvGrpSpPr>
                    <p:nvPr/>
                  </p:nvGrpSpPr>
                  <p:grpSpPr bwMode="auto">
                    <a:xfrm>
                      <a:off x="2319" y="2211"/>
                      <a:ext cx="191" cy="1247"/>
                      <a:chOff x="2319" y="2211"/>
                      <a:chExt cx="191" cy="1247"/>
                    </a:xfrm>
                  </p:grpSpPr>
                  <p:grpSp>
                    <p:nvGrpSpPr>
                      <p:cNvPr id="61484" name="Group 23"/>
                      <p:cNvGrpSpPr>
                        <a:grpSpLocks/>
                      </p:cNvGrpSpPr>
                      <p:nvPr/>
                    </p:nvGrpSpPr>
                    <p:grpSpPr bwMode="auto">
                      <a:xfrm>
                        <a:off x="2319" y="2499"/>
                        <a:ext cx="191" cy="959"/>
                        <a:chOff x="2319" y="2499"/>
                        <a:chExt cx="191" cy="959"/>
                      </a:xfrm>
                    </p:grpSpPr>
                    <p:sp>
                      <p:nvSpPr>
                        <p:cNvPr id="29720" name="Line 24"/>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2" name="Line 25"/>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3" name="Line 26"/>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23" name="Line 27"/>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28"/>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1456" name="Group 29"/>
              <p:cNvGrpSpPr>
                <a:grpSpLocks/>
              </p:cNvGrpSpPr>
              <p:nvPr/>
            </p:nvGrpSpPr>
            <p:grpSpPr bwMode="auto">
              <a:xfrm>
                <a:off x="3759" y="1731"/>
                <a:ext cx="1199" cy="1871"/>
                <a:chOff x="3759" y="1731"/>
                <a:chExt cx="1199" cy="1871"/>
              </a:xfrm>
            </p:grpSpPr>
            <p:grpSp>
              <p:nvGrpSpPr>
                <p:cNvPr id="61464" name="Group 30"/>
                <p:cNvGrpSpPr>
                  <a:grpSpLocks/>
                </p:cNvGrpSpPr>
                <p:nvPr/>
              </p:nvGrpSpPr>
              <p:grpSpPr bwMode="auto">
                <a:xfrm>
                  <a:off x="3951" y="2403"/>
                  <a:ext cx="527" cy="1199"/>
                  <a:chOff x="3951" y="2403"/>
                  <a:chExt cx="527" cy="1199"/>
                </a:xfrm>
              </p:grpSpPr>
              <p:sp>
                <p:nvSpPr>
                  <p:cNvPr id="29727" name="Rectangle 31"/>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65" name="Group 34"/>
                <p:cNvGrpSpPr>
                  <a:grpSpLocks/>
                </p:cNvGrpSpPr>
                <p:nvPr/>
              </p:nvGrpSpPr>
              <p:grpSpPr bwMode="auto">
                <a:xfrm>
                  <a:off x="3759" y="1731"/>
                  <a:ext cx="1199" cy="1727"/>
                  <a:chOff x="3759" y="1731"/>
                  <a:chExt cx="1199" cy="1727"/>
                </a:xfrm>
              </p:grpSpPr>
              <p:sp>
                <p:nvSpPr>
                  <p:cNvPr id="29731" name="AutoShape 35"/>
                  <p:cNvSpPr>
                    <a:spLocks noChangeArrowheads="1"/>
                  </p:cNvSpPr>
                  <p:nvPr/>
                </p:nvSpPr>
                <p:spPr bwMode="auto">
                  <a:xfrm>
                    <a:off x="395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67" name="Group 36"/>
                  <p:cNvGrpSpPr>
                    <a:grpSpLocks/>
                  </p:cNvGrpSpPr>
                  <p:nvPr/>
                </p:nvGrpSpPr>
                <p:grpSpPr bwMode="auto">
                  <a:xfrm>
                    <a:off x="3759" y="2019"/>
                    <a:ext cx="191" cy="1439"/>
                    <a:chOff x="3759" y="2019"/>
                    <a:chExt cx="191" cy="1439"/>
                  </a:xfrm>
                </p:grpSpPr>
                <p:grpSp>
                  <p:nvGrpSpPr>
                    <p:cNvPr id="61468" name="Group 37"/>
                    <p:cNvGrpSpPr>
                      <a:grpSpLocks/>
                    </p:cNvGrpSpPr>
                    <p:nvPr/>
                  </p:nvGrpSpPr>
                  <p:grpSpPr bwMode="auto">
                    <a:xfrm>
                      <a:off x="3759" y="2211"/>
                      <a:ext cx="191" cy="1247"/>
                      <a:chOff x="3759" y="2211"/>
                      <a:chExt cx="191" cy="1247"/>
                    </a:xfrm>
                  </p:grpSpPr>
                  <p:grpSp>
                    <p:nvGrpSpPr>
                      <p:cNvPr id="61470" name="Group 38"/>
                      <p:cNvGrpSpPr>
                        <a:grpSpLocks/>
                      </p:cNvGrpSpPr>
                      <p:nvPr/>
                    </p:nvGrpSpPr>
                    <p:grpSpPr bwMode="auto">
                      <a:xfrm>
                        <a:off x="3759" y="2499"/>
                        <a:ext cx="191" cy="959"/>
                        <a:chOff x="3759" y="2499"/>
                        <a:chExt cx="191" cy="959"/>
                      </a:xfrm>
                    </p:grpSpPr>
                    <p:sp>
                      <p:nvSpPr>
                        <p:cNvPr id="29735" name="Line 39"/>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6" name="Line 40"/>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7" name="Line 41"/>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8" name="Line 42"/>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9" name="Line 43"/>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29740" name="AutoShape 44"/>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2" name="Line 46"/>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3" name="Line 47"/>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4" name="Line 48"/>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6" name="Text Box 50"/>
              <p:cNvSpPr txBox="1">
                <a:spLocks noChangeArrowheads="1"/>
              </p:cNvSpPr>
              <p:nvPr/>
            </p:nvSpPr>
            <p:spPr bwMode="auto">
              <a:xfrm>
                <a:off x="3951" y="933"/>
                <a:ext cx="1151"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29747" name="Line 51"/>
              <p:cNvSpPr>
                <a:spLocks noChangeShapeType="1"/>
              </p:cNvSpPr>
              <p:nvPr/>
            </p:nvSpPr>
            <p:spPr bwMode="auto">
              <a:xfrm>
                <a:off x="4479" y="1299"/>
                <a:ext cx="0" cy="287"/>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48" name="Rectangle 52"/>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1444" name="Title 56"/>
          <p:cNvSpPr>
            <a:spLocks noGrp="1"/>
          </p:cNvSpPr>
          <p:nvPr>
            <p:ph type="title"/>
          </p:nvPr>
        </p:nvSpPr>
        <p:spPr/>
        <p:txBody>
          <a:bodyPr/>
          <a:lstStyle/>
          <a:p>
            <a:r>
              <a:rPr altLang="en-US">
                <a:ea typeface="Microsoft YaHei" panose="020B0503020204020204" pitchFamily="34" charset="-122"/>
              </a:rPr>
              <a:t>Functional</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44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D2156F-8381-406F-9F81-620D07791B30}" type="slidenum">
              <a:rPr lang="en-US" altLang="en-US" sz="1200" smtClean="0">
                <a:solidFill>
                  <a:srgbClr val="898989"/>
                </a:solidFill>
              </a:rPr>
              <a:pPr>
                <a:spcBef>
                  <a:spcPct val="0"/>
                </a:spcBef>
                <a:buFontTx/>
                <a:buNone/>
              </a:pPr>
              <a:t>32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2"/>
          <p:cNvSpPr>
            <a:spLocks noGrp="1"/>
          </p:cNvSpPr>
          <p:nvPr>
            <p:ph type="title"/>
          </p:nvPr>
        </p:nvSpPr>
        <p:spPr>
          <a:xfrm>
            <a:off x="11113" y="0"/>
            <a:ext cx="9132887" cy="808038"/>
          </a:xfrm>
        </p:spPr>
        <p:txBody>
          <a:bodyPr/>
          <a:lstStyle/>
          <a:p>
            <a:r>
              <a:rPr altLang="en-US" dirty="0"/>
              <a:t>3</a:t>
            </a:r>
            <a:r>
              <a:rPr lang="en-US" altLang="en-US" dirty="0"/>
              <a:t>5</a:t>
            </a:r>
            <a:r>
              <a:rPr altLang="en-US" dirty="0"/>
              <a:t>. Control Communications</a:t>
            </a:r>
          </a:p>
        </p:txBody>
      </p:sp>
      <p:sp>
        <p:nvSpPr>
          <p:cNvPr id="604163" name="Content Placeholder 3"/>
          <p:cNvSpPr>
            <a:spLocks noGrp="1"/>
          </p:cNvSpPr>
          <p:nvPr>
            <p:ph idx="1"/>
          </p:nvPr>
        </p:nvSpPr>
        <p:spPr/>
        <p:txBody>
          <a:bodyPr/>
          <a:lstStyle/>
          <a:p>
            <a:pPr marL="0" indent="0">
              <a:buFont typeface="Arial" panose="020B0604020202020204" pitchFamily="34" charset="0"/>
              <a:buNone/>
            </a:pPr>
            <a:r>
              <a:rPr lang="en-US" altLang="en-US"/>
              <a:t>Monitoring and controlling communication throughout project life cycle to ensure the information needs of the project stakeholders are met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4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8BB0A3-958C-41B8-9AB8-1808F8AD50BA}" type="slidenum">
              <a:rPr lang="en-US" altLang="en-US" sz="1200" smtClean="0">
                <a:solidFill>
                  <a:srgbClr val="898989"/>
                </a:solidFill>
              </a:rPr>
              <a:pPr>
                <a:spcBef>
                  <a:spcPct val="0"/>
                </a:spcBef>
                <a:buFontTx/>
                <a:buNone/>
              </a:pPr>
              <a:t>320</a:t>
            </a:fld>
            <a:endParaRPr lang="en-US" altLang="en-US" sz="1200">
              <a:solidFill>
                <a:srgbClr val="898989"/>
              </a:solidFill>
            </a:endParaRPr>
          </a:p>
        </p:txBody>
      </p:sp>
    </p:spTree>
    <p:extLst>
      <p:ext uri="{BB962C8B-B14F-4D97-AF65-F5344CB8AC3E}">
        <p14:creationId xmlns:p14="http://schemas.microsoft.com/office/powerpoint/2010/main" val="247702665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Text Placeholder 5"/>
          <p:cNvSpPr>
            <a:spLocks noGrp="1"/>
          </p:cNvSpPr>
          <p:nvPr>
            <p:ph type="body" sz="quarter" idx="13"/>
          </p:nvPr>
        </p:nvSpPr>
        <p:spPr/>
        <p:txBody>
          <a:bodyPr/>
          <a:lstStyle/>
          <a:p>
            <a:r>
              <a:rPr lang="en-US" dirty="0"/>
              <a:t>.1 Expert judgment</a:t>
            </a:r>
          </a:p>
          <a:p>
            <a:r>
              <a:rPr lang="en-US" dirty="0"/>
              <a:t>.2 PMIS</a:t>
            </a:r>
          </a:p>
          <a:p>
            <a:r>
              <a:rPr lang="en-US" dirty="0"/>
              <a:t>.3 Data analysis</a:t>
            </a:r>
          </a:p>
          <a:p>
            <a:pPr lvl="1"/>
            <a:r>
              <a:rPr lang="en-US" dirty="0"/>
              <a:t>• Stakeholder 	engagement 	assessment matrix</a:t>
            </a:r>
          </a:p>
          <a:p>
            <a:r>
              <a:rPr lang="en-US" dirty="0"/>
              <a:t>.4 Interpersonal and 	team skills</a:t>
            </a:r>
          </a:p>
          <a:p>
            <a:pPr lvl="1"/>
            <a:r>
              <a:rPr lang="en-US" dirty="0"/>
              <a:t>• Observation/ 	conversation</a:t>
            </a:r>
          </a:p>
          <a:p>
            <a:r>
              <a:rPr lang="en-US" dirty="0"/>
              <a:t>.5 Meetings</a:t>
            </a:r>
            <a:endParaRPr lang="en-US" altLang="en-US" dirty="0"/>
          </a:p>
        </p:txBody>
      </p:sp>
      <p:sp>
        <p:nvSpPr>
          <p:cNvPr id="60621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Communications</a:t>
            </a:r>
          </a:p>
        </p:txBody>
      </p:sp>
      <p:sp>
        <p:nvSpPr>
          <p:cNvPr id="606211"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communications</a:t>
            </a:r>
          </a:p>
          <a:p>
            <a:r>
              <a:rPr lang="en-US" sz="1800" dirty="0"/>
              <a:t>.3 Work performance data</a:t>
            </a:r>
          </a:p>
          <a:p>
            <a:r>
              <a:rPr lang="en-US" sz="1800" dirty="0"/>
              <a:t>.4 EEFs</a:t>
            </a:r>
          </a:p>
          <a:p>
            <a:r>
              <a:rPr lang="en-US" sz="1800" dirty="0"/>
              <a:t>.5 OPAs</a:t>
            </a:r>
            <a:endParaRPr lang="en-US" altLang="en-US" sz="1800" dirty="0"/>
          </a:p>
        </p:txBody>
      </p:sp>
      <p:sp>
        <p:nvSpPr>
          <p:cNvPr id="606213" name="Text Placeholder 6"/>
          <p:cNvSpPr>
            <a:spLocks noGrp="1"/>
          </p:cNvSpPr>
          <p:nvPr>
            <p:ph type="body" sz="quarter" idx="14"/>
          </p:nvPr>
        </p:nvSpPr>
        <p:spPr/>
        <p:txBody>
          <a:bodyPr/>
          <a:lstStyle/>
          <a:p>
            <a:r>
              <a:rPr lang="en-US" dirty="0"/>
              <a:t>.1 Work performance</a:t>
            </a:r>
          </a:p>
          <a:p>
            <a:pPr lvl="1"/>
            <a:r>
              <a:rPr lang="en-US" dirty="0"/>
              <a:t>information</a:t>
            </a:r>
          </a:p>
          <a:p>
            <a:r>
              <a:rPr lang="en-US" dirty="0"/>
              <a:t>.2 Change requests</a:t>
            </a:r>
          </a:p>
          <a:p>
            <a:r>
              <a:rPr lang="en-US" dirty="0"/>
              <a:t>.3 PMP updates</a:t>
            </a:r>
          </a:p>
          <a:p>
            <a:pPr lvl="1"/>
            <a:r>
              <a:rPr lang="en-US" dirty="0"/>
              <a:t>• Communications 	management plan</a:t>
            </a:r>
          </a:p>
          <a:p>
            <a:pPr lvl="1"/>
            <a:r>
              <a:rPr lang="en-US" dirty="0"/>
              <a:t>• Stakeholder 	engagement plan</a:t>
            </a:r>
          </a:p>
          <a:p>
            <a:r>
              <a:rPr lang="en-US" dirty="0"/>
              <a:t>.4 Project documents 	updates</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606214" name="Text Placeholder 7"/>
          <p:cNvSpPr>
            <a:spLocks noGrp="1"/>
          </p:cNvSpPr>
          <p:nvPr>
            <p:ph type="body" sz="quarter" idx="15"/>
          </p:nvPr>
        </p:nvSpPr>
        <p:spPr/>
        <p:txBody>
          <a:bodyPr vert="horz"/>
          <a:lstStyle/>
          <a:p>
            <a:pPr marL="0" indent="0"/>
            <a:r>
              <a:rPr lang="en-US" altLang="en-US" dirty="0"/>
              <a:t>PCOM</a:t>
            </a:r>
          </a:p>
        </p:txBody>
      </p:sp>
      <p:sp>
        <p:nvSpPr>
          <p:cNvPr id="606215" name="Text Placeholder 8"/>
          <p:cNvSpPr>
            <a:spLocks noGrp="1"/>
          </p:cNvSpPr>
          <p:nvPr>
            <p:ph type="body" sz="quarter" idx="16"/>
          </p:nvPr>
        </p:nvSpPr>
        <p:spPr/>
        <p:txBody>
          <a:bodyPr vert="horz"/>
          <a:lstStyle/>
          <a:p>
            <a:pPr marL="0" indent="0"/>
            <a:r>
              <a:rPr lang="en-US" altLang="en-US" dirty="0"/>
              <a:t>M&amp;C</a:t>
            </a:r>
          </a:p>
        </p:txBody>
      </p:sp>
      <p:sp>
        <p:nvSpPr>
          <p:cNvPr id="606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4F170F-AA91-4367-8DD3-C71C7AC178BF}" type="slidenum">
              <a:rPr lang="en-US" altLang="en-US" sz="1200" smtClean="0">
                <a:solidFill>
                  <a:srgbClr val="898989"/>
                </a:solidFill>
              </a:rPr>
              <a:pPr>
                <a:spcBef>
                  <a:spcPct val="0"/>
                </a:spcBef>
                <a:buFontTx/>
                <a:buNone/>
              </a:pPr>
              <a:t>321</a:t>
            </a:fld>
            <a:endParaRPr lang="en-US" altLang="en-US" sz="1200">
              <a:solidFill>
                <a:srgbClr val="898989"/>
              </a:solidFill>
            </a:endParaRPr>
          </a:p>
        </p:txBody>
      </p:sp>
    </p:spTree>
    <p:extLst>
      <p:ext uri="{BB962C8B-B14F-4D97-AF65-F5344CB8AC3E}">
        <p14:creationId xmlns:p14="http://schemas.microsoft.com/office/powerpoint/2010/main" val="265024510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p:cNvSpPr>
            <a:spLocks noGrp="1"/>
          </p:cNvSpPr>
          <p:nvPr>
            <p:ph type="title"/>
          </p:nvPr>
        </p:nvSpPr>
        <p:spPr>
          <a:xfrm>
            <a:off x="11113" y="0"/>
            <a:ext cx="9132887" cy="808038"/>
          </a:xfrm>
        </p:spPr>
        <p:txBody>
          <a:bodyPr/>
          <a:lstStyle/>
          <a:p>
            <a:r>
              <a:rPr altLang="en-US"/>
              <a:t>Communication Types</a:t>
            </a:r>
          </a:p>
        </p:txBody>
      </p:sp>
      <p:graphicFrame>
        <p:nvGraphicFramePr>
          <p:cNvPr id="3" name="Table 2"/>
          <p:cNvGraphicFramePr>
            <a:graphicFrameLocks noGrp="1"/>
          </p:cNvGraphicFramePr>
          <p:nvPr/>
        </p:nvGraphicFramePr>
        <p:xfrm>
          <a:off x="533400" y="1397000"/>
          <a:ext cx="8153400" cy="454660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1916336">
                <a:tc>
                  <a:txBody>
                    <a:bodyPr/>
                    <a:lstStyle/>
                    <a:p>
                      <a:r>
                        <a:rPr lang="en-US" sz="3200" b="0" dirty="0"/>
                        <a:t>Informal</a:t>
                      </a:r>
                    </a:p>
                  </a:txBody>
                  <a:tcPr>
                    <a:solidFill>
                      <a:srgbClr val="00B0F0"/>
                    </a:solidFill>
                  </a:tcPr>
                </a:tc>
                <a:tc>
                  <a:txBody>
                    <a:bodyPr/>
                    <a:lstStyle/>
                    <a:p>
                      <a:r>
                        <a:rPr lang="en-US" sz="3200" b="0" dirty="0"/>
                        <a:t>Meeting, Conversation</a:t>
                      </a:r>
                    </a:p>
                  </a:txBody>
                  <a:tcPr/>
                </a:tc>
                <a:tc>
                  <a:txBody>
                    <a:bodyPr/>
                    <a:lstStyle/>
                    <a:p>
                      <a:r>
                        <a:rPr lang="en-US" sz="3200" b="0" dirty="0"/>
                        <a:t>Email,</a:t>
                      </a:r>
                      <a:r>
                        <a:rPr lang="en-US" sz="3200" b="0" baseline="0" dirty="0"/>
                        <a:t> Status Update, Memos</a:t>
                      </a:r>
                      <a:endParaRPr lang="en-US" sz="3200" b="0" dirty="0"/>
                    </a:p>
                  </a:txBody>
                  <a:tcPr/>
                </a:tc>
                <a:extLst>
                  <a:ext uri="{0D108BD9-81ED-4DB2-BD59-A6C34878D82A}">
                    <a16:rowId xmlns:a16="http://schemas.microsoft.com/office/drawing/2014/main" val="10000"/>
                  </a:ext>
                </a:extLst>
              </a:tr>
              <a:tr h="1916336">
                <a:tc>
                  <a:txBody>
                    <a:bodyPr/>
                    <a:lstStyle/>
                    <a:p>
                      <a:r>
                        <a:rPr lang="en-US" sz="3200" b="0" dirty="0"/>
                        <a:t>Formal</a:t>
                      </a:r>
                    </a:p>
                  </a:txBody>
                  <a:tcPr>
                    <a:solidFill>
                      <a:srgbClr val="00B0F0"/>
                    </a:solidFill>
                  </a:tcPr>
                </a:tc>
                <a:tc>
                  <a:txBody>
                    <a:bodyPr/>
                    <a:lstStyle/>
                    <a:p>
                      <a:r>
                        <a:rPr lang="en-US" sz="3200" b="0" dirty="0"/>
                        <a:t>Speech,</a:t>
                      </a:r>
                      <a:r>
                        <a:rPr lang="en-US" sz="3200" b="0" baseline="0" dirty="0"/>
                        <a:t> Presentation</a:t>
                      </a:r>
                      <a:endParaRPr lang="en-US" sz="3200" b="0" dirty="0"/>
                    </a:p>
                  </a:txBody>
                  <a:tcPr/>
                </a:tc>
                <a:tc>
                  <a:txBody>
                    <a:bodyPr/>
                    <a:lstStyle/>
                    <a:p>
                      <a:r>
                        <a:rPr lang="en-US" sz="3200" b="0" dirty="0"/>
                        <a:t>Project Plan, Contract, Charter</a:t>
                      </a:r>
                    </a:p>
                  </a:txBody>
                  <a:tcPr/>
                </a:tc>
                <a:extLst>
                  <a:ext uri="{0D108BD9-81ED-4DB2-BD59-A6C34878D82A}">
                    <a16:rowId xmlns:a16="http://schemas.microsoft.com/office/drawing/2014/main" val="10001"/>
                  </a:ext>
                </a:extLst>
              </a:tr>
              <a:tr h="713929">
                <a:tc>
                  <a:txBody>
                    <a:bodyPr/>
                    <a:lstStyle/>
                    <a:p>
                      <a:endParaRPr lang="en-US" sz="3200" b="0" dirty="0"/>
                    </a:p>
                  </a:txBody>
                  <a:tcPr>
                    <a:solidFill>
                      <a:srgbClr val="00B0F0"/>
                    </a:solidFill>
                  </a:tcPr>
                </a:tc>
                <a:tc>
                  <a:txBody>
                    <a:bodyPr/>
                    <a:lstStyle/>
                    <a:p>
                      <a:r>
                        <a:rPr lang="en-US" sz="3200" b="0" dirty="0"/>
                        <a:t>Verbal</a:t>
                      </a:r>
                    </a:p>
                  </a:txBody>
                  <a:tcPr>
                    <a:solidFill>
                      <a:srgbClr val="00B0F0"/>
                    </a:solidFill>
                  </a:tcPr>
                </a:tc>
                <a:tc>
                  <a:txBody>
                    <a:bodyPr/>
                    <a:lstStyle/>
                    <a:p>
                      <a:r>
                        <a:rPr lang="en-US" sz="3200" b="0" dirty="0"/>
                        <a:t>Written</a:t>
                      </a:r>
                    </a:p>
                  </a:txBody>
                  <a:tcPr>
                    <a:solidFill>
                      <a:srgbClr val="00B0F0"/>
                    </a:solidFill>
                  </a:tcPr>
                </a:tc>
                <a:extLst>
                  <a:ext uri="{0D108BD9-81ED-4DB2-BD59-A6C34878D82A}">
                    <a16:rowId xmlns:a16="http://schemas.microsoft.com/office/drawing/2014/main" val="10002"/>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82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06275D-2DAE-4A30-80B8-F1BFA0D0ABFB}" type="slidenum">
              <a:rPr lang="en-US" altLang="en-US" sz="1200" smtClean="0">
                <a:solidFill>
                  <a:srgbClr val="898989"/>
                </a:solidFill>
              </a:rPr>
              <a:pPr>
                <a:spcBef>
                  <a:spcPct val="0"/>
                </a:spcBef>
                <a:buFontTx/>
                <a:buNone/>
              </a:pPr>
              <a:t>322</a:t>
            </a:fld>
            <a:endParaRPr lang="en-US" altLang="en-US" sz="1200">
              <a:solidFill>
                <a:srgbClr val="898989"/>
              </a:solidFill>
            </a:endParaRPr>
          </a:p>
        </p:txBody>
      </p:sp>
    </p:spTree>
    <p:extLst>
      <p:ext uri="{BB962C8B-B14F-4D97-AF65-F5344CB8AC3E}">
        <p14:creationId xmlns:p14="http://schemas.microsoft.com/office/powerpoint/2010/main" val="664569646"/>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2"/>
          <p:cNvSpPr>
            <a:spLocks noGrp="1"/>
          </p:cNvSpPr>
          <p:nvPr>
            <p:ph type="title"/>
          </p:nvPr>
        </p:nvSpPr>
        <p:spPr>
          <a:xfrm>
            <a:off x="0" y="0"/>
            <a:ext cx="9144000" cy="838200"/>
          </a:xfrm>
        </p:spPr>
        <p:txBody>
          <a:bodyPr/>
          <a:lstStyle/>
          <a:p>
            <a:r>
              <a:rPr altLang="en-US"/>
              <a:t>Communication Management</a:t>
            </a:r>
          </a:p>
        </p:txBody>
      </p:sp>
      <p:sp>
        <p:nvSpPr>
          <p:cNvPr id="4" name="Content Placeholder 3"/>
          <p:cNvSpPr>
            <a:spLocks noGrp="1"/>
          </p:cNvSpPr>
          <p:nvPr>
            <p:ph idx="1"/>
          </p:nvPr>
        </p:nvSpPr>
        <p:spPr>
          <a:xfrm>
            <a:off x="457200" y="990600"/>
            <a:ext cx="8229600" cy="5105400"/>
          </a:xfrm>
        </p:spPr>
        <p:txBody>
          <a:bodyPr>
            <a:normAutofit fontScale="85000" lnSpcReduction="10000"/>
          </a:bodyPr>
          <a:lstStyle/>
          <a:p>
            <a:pPr marL="341313" indent="-341313">
              <a:buFont typeface="Wingdings" pitchFamily="2" charset="2"/>
              <a:buChar char="ü"/>
              <a:defRPr/>
            </a:pPr>
            <a:r>
              <a:rPr lang="en-US" b="1" dirty="0"/>
              <a:t>Filtering – A phenomenon that occurs when a large portion of the message is lost in vertical/horizontal communication </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Nonverbal communication carries 55% of the message</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Progress Reports generally show problems after they have occurred.</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A communication matrix is an excellent tool to identify the stakeholders and their requirements for communication.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0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6C2B67-D5FC-493D-AFFE-6A660D71053C}" type="slidenum">
              <a:rPr lang="en-US" altLang="en-US" sz="1200" smtClean="0">
                <a:solidFill>
                  <a:srgbClr val="898989"/>
                </a:solidFill>
              </a:rPr>
              <a:pPr>
                <a:spcBef>
                  <a:spcPct val="0"/>
                </a:spcBef>
                <a:buFontTx/>
                <a:buNone/>
              </a:pPr>
              <a:t>323</a:t>
            </a:fld>
            <a:endParaRPr lang="en-US" altLang="en-US" sz="1200">
              <a:solidFill>
                <a:srgbClr val="898989"/>
              </a:solidFill>
            </a:endParaRPr>
          </a:p>
        </p:txBody>
      </p:sp>
    </p:spTree>
    <p:extLst>
      <p:ext uri="{BB962C8B-B14F-4D97-AF65-F5344CB8AC3E}">
        <p14:creationId xmlns:p14="http://schemas.microsoft.com/office/powerpoint/2010/main" val="307804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4800600" y="1295400"/>
            <a:ext cx="4352925"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Clr>
                <a:schemeClr val="tx1"/>
              </a:buClr>
              <a:buFontTx/>
              <a:buNone/>
            </a:pPr>
            <a:r>
              <a:rPr lang="en-US" altLang="en-US" sz="2000" b="1">
                <a:latin typeface="Arial" panose="020B0604020202020204" pitchFamily="34" charset="0"/>
              </a:rPr>
              <a:t>Other Factors  </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Ambiguity in language</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Culture</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Semantics</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Knowledge Base</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Message Content – hidden agendas</a:t>
            </a:r>
            <a:endParaRPr lang="en-US" altLang="en-US" sz="2000" i="1">
              <a:latin typeface="Arial" panose="020B0604020202020204" pitchFamily="34" charset="0"/>
            </a:endParaRPr>
          </a:p>
          <a:p>
            <a:pPr lvl="1">
              <a:spcBef>
                <a:spcPct val="50000"/>
              </a:spcBef>
              <a:buClr>
                <a:schemeClr val="tx1"/>
              </a:buClr>
              <a:buFont typeface="Wingdings" panose="05000000000000000000" pitchFamily="2" charset="2"/>
              <a:buChar char="v"/>
            </a:pPr>
            <a:endParaRPr lang="en-US" altLang="en-US" sz="2000" i="1">
              <a:latin typeface="Arial" panose="020B0604020202020204" pitchFamily="34" charset="0"/>
            </a:endParaRPr>
          </a:p>
        </p:txBody>
      </p:sp>
      <p:sp>
        <p:nvSpPr>
          <p:cNvPr id="5" name="Text Box 3"/>
          <p:cNvSpPr txBox="1">
            <a:spLocks noChangeArrowheads="1"/>
          </p:cNvSpPr>
          <p:nvPr/>
        </p:nvSpPr>
        <p:spPr bwMode="auto">
          <a:xfrm>
            <a:off x="304800" y="1250950"/>
            <a:ext cx="43434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65138" indent="-4064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Tx/>
              <a:buNone/>
            </a:pPr>
            <a:r>
              <a:rPr lang="en-US" altLang="en-US" sz="1800" b="1">
                <a:latin typeface="Arial" panose="020B0604020202020204" pitchFamily="34" charset="0"/>
              </a:rPr>
              <a:t>Probable Factors </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Senders reputation</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Status within the organization</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Environmental Background</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Dysfunctional emotional behaviors</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Situational Consideration – Predefined Mindset</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Historical Consideration in message interpretation</a:t>
            </a:r>
          </a:p>
        </p:txBody>
      </p:sp>
      <p:sp>
        <p:nvSpPr>
          <p:cNvPr id="612356" name="Rectangle 2"/>
          <p:cNvSpPr>
            <a:spLocks noGrp="1" noChangeArrowheads="1"/>
          </p:cNvSpPr>
          <p:nvPr>
            <p:ph type="title"/>
          </p:nvPr>
        </p:nvSpPr>
        <p:spPr>
          <a:xfrm>
            <a:off x="0" y="0"/>
            <a:ext cx="9144000" cy="838200"/>
          </a:xfrm>
        </p:spPr>
        <p:txBody>
          <a:bodyPr/>
          <a:lstStyle/>
          <a:p>
            <a:pPr>
              <a:buClr>
                <a:schemeClr val="tx1"/>
              </a:buClr>
            </a:pPr>
            <a:r>
              <a:rPr altLang="en-US" b="1"/>
              <a:t>Communication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23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2D22882-B4A1-4DC3-976F-24BF06B16FD3}" type="slidenum">
              <a:rPr lang="en-US" altLang="en-US" sz="1200" smtClean="0">
                <a:solidFill>
                  <a:srgbClr val="898989"/>
                </a:solidFill>
              </a:rPr>
              <a:pPr>
                <a:spcBef>
                  <a:spcPct val="0"/>
                </a:spcBef>
                <a:buFontTx/>
                <a:buNone/>
              </a:pPr>
              <a:t>324</a:t>
            </a:fld>
            <a:endParaRPr lang="en-US" altLang="en-US" sz="1200">
              <a:solidFill>
                <a:srgbClr val="898989"/>
              </a:solidFill>
            </a:endParaRPr>
          </a:p>
        </p:txBody>
      </p:sp>
    </p:spTree>
    <p:extLst>
      <p:ext uri="{BB962C8B-B14F-4D97-AF65-F5344CB8AC3E}">
        <p14:creationId xmlns:p14="http://schemas.microsoft.com/office/powerpoint/2010/main" val="139874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107"/>
                                        </p:tgtEl>
                                        <p:attrNameLst>
                                          <p:attrName>style.visibility</p:attrName>
                                        </p:attrNameLst>
                                      </p:cBhvr>
                                      <p:to>
                                        <p:strVal val="visible"/>
                                      </p:to>
                                    </p:set>
                                    <p:anim calcmode="lin" valueType="num">
                                      <p:cBhvr additive="base">
                                        <p:cTn id="13" dur="500" fill="hold"/>
                                        <p:tgtEl>
                                          <p:spTgt spid="47107"/>
                                        </p:tgtEl>
                                        <p:attrNameLst>
                                          <p:attrName>ppt_x</p:attrName>
                                        </p:attrNameLst>
                                      </p:cBhvr>
                                      <p:tavLst>
                                        <p:tav tm="0">
                                          <p:val>
                                            <p:strVal val="#ppt_x"/>
                                          </p:val>
                                        </p:tav>
                                        <p:tav tm="100000">
                                          <p:val>
                                            <p:strVal val="#ppt_x"/>
                                          </p:val>
                                        </p:tav>
                                      </p:tavLst>
                                    </p:anim>
                                    <p:anim calcmode="lin" valueType="num">
                                      <p:cBhvr additive="base">
                                        <p:cTn id="14"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5"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ext Box 2"/>
          <p:cNvSpPr txBox="1">
            <a:spLocks noChangeArrowheads="1"/>
          </p:cNvSpPr>
          <p:nvPr/>
        </p:nvSpPr>
        <p:spPr bwMode="auto">
          <a:xfrm>
            <a:off x="0" y="9906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50850" indent="63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0"/>
              </a:spcBef>
              <a:buFontTx/>
              <a:buNone/>
            </a:pPr>
            <a:endParaRPr lang="en-US" altLang="en-US" sz="2500">
              <a:solidFill>
                <a:srgbClr val="0084CC"/>
              </a:solidFill>
              <a:latin typeface="Arial" panose="020B0604020202020204" pitchFamily="34" charset="0"/>
            </a:endParaRPr>
          </a:p>
        </p:txBody>
      </p:sp>
      <p:sp>
        <p:nvSpPr>
          <p:cNvPr id="614403" name="Rectangle 3"/>
          <p:cNvSpPr>
            <a:spLocks noGrp="1" noChangeArrowheads="1"/>
          </p:cNvSpPr>
          <p:nvPr>
            <p:ph type="title"/>
          </p:nvPr>
        </p:nvSpPr>
        <p:spPr>
          <a:xfrm>
            <a:off x="0" y="0"/>
            <a:ext cx="9144000" cy="838200"/>
          </a:xfrm>
        </p:spPr>
        <p:txBody>
          <a:bodyPr/>
          <a:lstStyle/>
          <a:p>
            <a:r>
              <a:rPr altLang="en-US" b="1"/>
              <a:t>Cross Cultural Problems</a:t>
            </a:r>
          </a:p>
        </p:txBody>
      </p:sp>
      <p:sp>
        <p:nvSpPr>
          <p:cNvPr id="6" name="Content Placeholder 5"/>
          <p:cNvSpPr>
            <a:spLocks noGrp="1"/>
          </p:cNvSpPr>
          <p:nvPr>
            <p:ph idx="1"/>
          </p:nvPr>
        </p:nvSpPr>
        <p:spPr>
          <a:xfrm>
            <a:off x="457200" y="990600"/>
            <a:ext cx="8382000" cy="5135563"/>
          </a:xfrm>
        </p:spPr>
        <p:txBody>
          <a:bodyPr>
            <a:normAutofit lnSpcReduction="10000"/>
          </a:bodyPr>
          <a:lstStyle/>
          <a:p>
            <a:pPr marL="0" lvl="1" indent="0">
              <a:buFont typeface="Arial" panose="020B0604020202020204" pitchFamily="34" charset="0"/>
              <a:buNone/>
              <a:defRPr/>
            </a:pPr>
            <a:r>
              <a:rPr lang="en-US" sz="2500" dirty="0"/>
              <a:t>Project may require inputs from individual and groups from different countries</a:t>
            </a:r>
          </a:p>
          <a:p>
            <a:pPr marL="457200" lvl="1" indent="0">
              <a:buFont typeface="Arial" panose="020B0604020202020204" pitchFamily="34" charset="0"/>
              <a:buNone/>
              <a:defRPr/>
            </a:pPr>
            <a:endParaRPr lang="en-US" sz="2000" dirty="0"/>
          </a:p>
          <a:p>
            <a:pPr marL="457200" lvl="1" indent="0">
              <a:buFont typeface="Arial" panose="020B0604020202020204" pitchFamily="34" charset="0"/>
              <a:buNone/>
              <a:defRPr/>
            </a:pPr>
            <a:r>
              <a:rPr lang="en-US" sz="2000" dirty="0"/>
              <a:t>Relevant concerns are - </a:t>
            </a:r>
          </a:p>
          <a:p>
            <a:pPr marL="973138" lvl="1" indent="-515938">
              <a:buFont typeface="Wingdings" pitchFamily="2" charset="2"/>
              <a:buChar char="v"/>
              <a:defRPr/>
            </a:pPr>
            <a:endParaRPr lang="en-US" sz="2000" dirty="0"/>
          </a:p>
          <a:p>
            <a:pPr marL="973138" lvl="1" indent="-515938">
              <a:lnSpc>
                <a:spcPct val="125000"/>
              </a:lnSpc>
              <a:buFont typeface="Wingdings" pitchFamily="2" charset="2"/>
              <a:buChar char="v"/>
              <a:defRPr/>
            </a:pPr>
            <a:r>
              <a:rPr lang="en-US" sz="2000" dirty="0"/>
              <a:t>Differences in culture</a:t>
            </a:r>
          </a:p>
          <a:p>
            <a:pPr marL="973138" lvl="1" indent="-515938">
              <a:lnSpc>
                <a:spcPct val="125000"/>
              </a:lnSpc>
              <a:buFont typeface="Wingdings" pitchFamily="2" charset="2"/>
              <a:buChar char="v"/>
              <a:defRPr/>
            </a:pPr>
            <a:r>
              <a:rPr lang="en-US" sz="2000" dirty="0"/>
              <a:t>Differences in project environments. </a:t>
            </a:r>
          </a:p>
          <a:p>
            <a:pPr marL="973138" lvl="1" indent="-515938">
              <a:lnSpc>
                <a:spcPct val="125000"/>
              </a:lnSpc>
              <a:buFont typeface="Wingdings" pitchFamily="2" charset="2"/>
              <a:buChar char="v"/>
              <a:defRPr/>
            </a:pPr>
            <a:r>
              <a:rPr lang="en-US" sz="2000" dirty="0"/>
              <a:t>Attitude – perceiving others using one’s own standards  rather than other’s.</a:t>
            </a:r>
          </a:p>
          <a:p>
            <a:pPr marL="973138" lvl="1" indent="-515938">
              <a:lnSpc>
                <a:spcPct val="125000"/>
              </a:lnSpc>
              <a:buFont typeface="Wingdings" pitchFamily="2" charset="2"/>
              <a:buChar char="v"/>
              <a:defRPr/>
            </a:pPr>
            <a:r>
              <a:rPr lang="en-US" sz="2000" dirty="0"/>
              <a:t>Stereotypes – sticking to a particular culture to apply in any  situation</a:t>
            </a:r>
          </a:p>
          <a:p>
            <a:pPr marL="973138" lvl="1" indent="-515938">
              <a:lnSpc>
                <a:spcPct val="125000"/>
              </a:lnSpc>
              <a:buFont typeface="Wingdings" pitchFamily="2" charset="2"/>
              <a:buChar char="v"/>
              <a:defRPr/>
            </a:pPr>
            <a:r>
              <a:rPr lang="en-US" sz="2000" dirty="0"/>
              <a:t>Thought patterns – differing culture across geographical distances/organizations</a:t>
            </a:r>
          </a:p>
          <a:p>
            <a:pPr marL="973138" lvl="1" indent="-515938">
              <a:lnSpc>
                <a:spcPct val="125000"/>
              </a:lnSpc>
              <a:buFont typeface="Wingdings" pitchFamily="2" charset="2"/>
              <a:buChar char="v"/>
              <a:defRPr/>
            </a:pPr>
            <a:r>
              <a:rPr lang="en-US" sz="2000" dirty="0"/>
              <a:t>Time sense – differing sense of urgency</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4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285C53-1452-47BB-92C6-9CAC7DCB82C3}" type="slidenum">
              <a:rPr lang="en-US" altLang="en-US" sz="1200" smtClean="0">
                <a:solidFill>
                  <a:srgbClr val="898989"/>
                </a:solidFill>
              </a:rPr>
              <a:pPr>
                <a:spcBef>
                  <a:spcPct val="0"/>
                </a:spcBef>
                <a:buFontTx/>
                <a:buNone/>
              </a:pPr>
              <a:t>325</a:t>
            </a:fld>
            <a:endParaRPr lang="en-US" altLang="en-US" sz="1200">
              <a:solidFill>
                <a:srgbClr val="898989"/>
              </a:solidFill>
            </a:endParaRPr>
          </a:p>
        </p:txBody>
      </p:sp>
    </p:spTree>
    <p:extLst>
      <p:ext uri="{BB962C8B-B14F-4D97-AF65-F5344CB8AC3E}">
        <p14:creationId xmlns:p14="http://schemas.microsoft.com/office/powerpoint/2010/main" val="517542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25</a:t>
            </a:r>
          </a:p>
        </p:txBody>
      </p:sp>
      <p:sp>
        <p:nvSpPr>
          <p:cNvPr id="7" name="Content Placeholder 6"/>
          <p:cNvSpPr>
            <a:spLocks noGrp="1"/>
          </p:cNvSpPr>
          <p:nvPr>
            <p:ph idx="1"/>
          </p:nvPr>
        </p:nvSpPr>
        <p:spPr/>
        <p:txBody>
          <a:bodyPr>
            <a:normAutofit fontScale="77500" lnSpcReduction="20000"/>
          </a:bodyPr>
          <a:lstStyle/>
          <a:p>
            <a:r>
              <a:rPr lang="en-US" dirty="0"/>
              <a:t>Prepare Communication Management Plan for your project</a:t>
            </a:r>
          </a:p>
          <a:p>
            <a:pPr lvl="1"/>
            <a:r>
              <a:rPr lang="en-US" dirty="0"/>
              <a:t>Information to be shared</a:t>
            </a:r>
          </a:p>
          <a:p>
            <a:pPr lvl="1"/>
            <a:r>
              <a:rPr lang="en-US" dirty="0"/>
              <a:t>Report formats (Name &amp; Identifiers)</a:t>
            </a:r>
          </a:p>
          <a:p>
            <a:pPr lvl="1"/>
            <a:r>
              <a:rPr lang="en-US" dirty="0"/>
              <a:t>Reporting frequency</a:t>
            </a:r>
          </a:p>
          <a:p>
            <a:pPr lvl="1"/>
            <a:r>
              <a:rPr lang="en-US" dirty="0"/>
              <a:t>Reporting Technology</a:t>
            </a:r>
          </a:p>
          <a:p>
            <a:pPr lvl="1"/>
            <a:r>
              <a:rPr lang="en-US" dirty="0"/>
              <a:t>Purpose of Communication</a:t>
            </a:r>
          </a:p>
          <a:p>
            <a:pPr lvl="1"/>
            <a:r>
              <a:rPr lang="en-US" dirty="0"/>
              <a:t>Presenter</a:t>
            </a:r>
          </a:p>
          <a:p>
            <a:pPr lvl="1"/>
            <a:r>
              <a:rPr lang="en-US" dirty="0"/>
              <a:t>Audience (Name &amp; Number)</a:t>
            </a:r>
          </a:p>
          <a:p>
            <a:r>
              <a:rPr lang="en-US" dirty="0"/>
              <a:t>Prepare different reporting formats</a:t>
            </a:r>
          </a:p>
          <a:p>
            <a:pPr lvl="1"/>
            <a:r>
              <a:rPr lang="en-US" dirty="0"/>
              <a:t>Progress Reports</a:t>
            </a:r>
          </a:p>
          <a:p>
            <a:pPr lvl="1"/>
            <a:r>
              <a:rPr lang="en-US" dirty="0"/>
              <a:t>Status Reports</a:t>
            </a:r>
          </a:p>
          <a:p>
            <a:pPr lvl="1"/>
            <a:r>
              <a:rPr lang="en-US" dirty="0"/>
              <a:t>Forecast Reports</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326</a:t>
            </a:fld>
            <a:endParaRPr lang="en-US" altLang="en-US"/>
          </a:p>
        </p:txBody>
      </p:sp>
    </p:spTree>
    <p:extLst>
      <p:ext uri="{BB962C8B-B14F-4D97-AF65-F5344CB8AC3E}">
        <p14:creationId xmlns:p14="http://schemas.microsoft.com/office/powerpoint/2010/main" val="32773555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64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988051-72A0-4516-A27F-65E031A11573}" type="slidenum">
              <a:rPr lang="en-US" altLang="en-US" sz="1200" smtClean="0">
                <a:solidFill>
                  <a:srgbClr val="898989"/>
                </a:solidFill>
              </a:rPr>
              <a:pPr>
                <a:spcBef>
                  <a:spcPct val="0"/>
                </a:spcBef>
                <a:buFontTx/>
                <a:buNone/>
              </a:pPr>
              <a:t>327</a:t>
            </a:fld>
            <a:endParaRPr lang="en-US" altLang="en-US" sz="1200">
              <a:solidFill>
                <a:srgbClr val="898989"/>
              </a:solidFill>
            </a:endParaRPr>
          </a:p>
        </p:txBody>
      </p:sp>
    </p:spTree>
    <p:extLst>
      <p:ext uri="{BB962C8B-B14F-4D97-AF65-F5344CB8AC3E}">
        <p14:creationId xmlns:p14="http://schemas.microsoft.com/office/powerpoint/2010/main" val="34445801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Risk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85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CF2CD8-3AE7-4E95-8278-F066C12A20F2}" type="slidenum">
              <a:rPr lang="en-US" altLang="en-US" sz="1200" smtClean="0">
                <a:solidFill>
                  <a:srgbClr val="898989"/>
                </a:solidFill>
              </a:rPr>
              <a:pPr>
                <a:spcBef>
                  <a:spcPct val="0"/>
                </a:spcBef>
                <a:buFontTx/>
                <a:buNone/>
              </a:pPr>
              <a:t>328</a:t>
            </a:fld>
            <a:endParaRPr lang="en-US" altLang="en-US" sz="1200">
              <a:solidFill>
                <a:srgbClr val="898989"/>
              </a:solidFill>
            </a:endParaRPr>
          </a:p>
        </p:txBody>
      </p:sp>
    </p:spTree>
    <p:extLst>
      <p:ext uri="{BB962C8B-B14F-4D97-AF65-F5344CB8AC3E}">
        <p14:creationId xmlns:p14="http://schemas.microsoft.com/office/powerpoint/2010/main" val="154247497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isky_Journ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85800"/>
            <a:ext cx="7004050"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0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6A0637-EB75-4A25-9529-33F13EE6B645}" type="slidenum">
              <a:rPr lang="en-US" altLang="en-US" sz="1200" smtClean="0">
                <a:solidFill>
                  <a:srgbClr val="898989"/>
                </a:solidFill>
              </a:rPr>
              <a:pPr>
                <a:spcBef>
                  <a:spcPct val="0"/>
                </a:spcBef>
                <a:buFontTx/>
                <a:buNone/>
              </a:pPr>
              <a:t>329</a:t>
            </a:fld>
            <a:endParaRPr lang="en-US" altLang="en-US" sz="1200">
              <a:solidFill>
                <a:srgbClr val="898989"/>
              </a:solidFill>
            </a:endParaRPr>
          </a:p>
        </p:txBody>
      </p:sp>
    </p:spTree>
    <p:extLst>
      <p:ext uri="{BB962C8B-B14F-4D97-AF65-F5344CB8AC3E}">
        <p14:creationId xmlns:p14="http://schemas.microsoft.com/office/powerpoint/2010/main" val="3454398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0" y="576263"/>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3491" name="Group 2"/>
          <p:cNvGrpSpPr>
            <a:grpSpLocks/>
          </p:cNvGrpSpPr>
          <p:nvPr/>
        </p:nvGrpSpPr>
        <p:grpSpPr bwMode="auto">
          <a:xfrm>
            <a:off x="590550" y="1066800"/>
            <a:ext cx="8056563" cy="5103813"/>
            <a:chOff x="372" y="672"/>
            <a:chExt cx="5075" cy="3215"/>
          </a:xfrm>
        </p:grpSpPr>
        <p:grpSp>
          <p:nvGrpSpPr>
            <p:cNvPr id="63495" name="Group 3"/>
            <p:cNvGrpSpPr>
              <a:grpSpLocks/>
            </p:cNvGrpSpPr>
            <p:nvPr/>
          </p:nvGrpSpPr>
          <p:grpSpPr bwMode="auto">
            <a:xfrm>
              <a:off x="372" y="672"/>
              <a:ext cx="5075" cy="3215"/>
              <a:chOff x="372" y="672"/>
              <a:chExt cx="5075" cy="3215"/>
            </a:xfrm>
          </p:grpSpPr>
          <p:sp>
            <p:nvSpPr>
              <p:cNvPr id="30774" name="AutoShape 54"/>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grpSp>
            <p:nvGrpSpPr>
              <p:cNvPr id="63498" name="Group 4"/>
              <p:cNvGrpSpPr>
                <a:grpSpLocks/>
              </p:cNvGrpSpPr>
              <p:nvPr/>
            </p:nvGrpSpPr>
            <p:grpSpPr bwMode="auto">
              <a:xfrm>
                <a:off x="888" y="2112"/>
                <a:ext cx="527" cy="1199"/>
                <a:chOff x="888" y="2112"/>
                <a:chExt cx="527" cy="1199"/>
              </a:xfrm>
            </p:grpSpPr>
            <p:sp>
              <p:nvSpPr>
                <p:cNvPr id="2" name="Rectangle 5"/>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 name="AutoShape 8"/>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00" name="Group 9"/>
              <p:cNvGrpSpPr>
                <a:grpSpLocks/>
              </p:cNvGrpSpPr>
              <p:nvPr/>
            </p:nvGrpSpPr>
            <p:grpSpPr bwMode="auto">
              <a:xfrm>
                <a:off x="696" y="1728"/>
                <a:ext cx="191" cy="1439"/>
                <a:chOff x="696" y="1728"/>
                <a:chExt cx="191" cy="1439"/>
              </a:xfrm>
            </p:grpSpPr>
            <p:grpSp>
              <p:nvGrpSpPr>
                <p:cNvPr id="63538" name="Group 10"/>
                <p:cNvGrpSpPr>
                  <a:grpSpLocks/>
                </p:cNvGrpSpPr>
                <p:nvPr/>
              </p:nvGrpSpPr>
              <p:grpSpPr bwMode="auto">
                <a:xfrm>
                  <a:off x="696" y="1920"/>
                  <a:ext cx="191" cy="1247"/>
                  <a:chOff x="696" y="1920"/>
                  <a:chExt cx="191" cy="1247"/>
                </a:xfrm>
              </p:grpSpPr>
              <p:grpSp>
                <p:nvGrpSpPr>
                  <p:cNvPr id="63540" name="Group 11"/>
                  <p:cNvGrpSpPr>
                    <a:grpSpLocks/>
                  </p:cNvGrpSpPr>
                  <p:nvPr/>
                </p:nvGrpSpPr>
                <p:grpSpPr bwMode="auto">
                  <a:xfrm>
                    <a:off x="696" y="2208"/>
                    <a:ext cx="191" cy="959"/>
                    <a:chOff x="696" y="2208"/>
                    <a:chExt cx="191" cy="959"/>
                  </a:xfrm>
                </p:grpSpPr>
                <p:sp>
                  <p:nvSpPr>
                    <p:cNvPr id="6" name="Line 12"/>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3" name="Line 13"/>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4" name="Line 14"/>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5" name="Line 15"/>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6" name="Line 16"/>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3501" name="Group 17"/>
              <p:cNvGrpSpPr>
                <a:grpSpLocks/>
              </p:cNvGrpSpPr>
              <p:nvPr/>
            </p:nvGrpSpPr>
            <p:grpSpPr bwMode="auto">
              <a:xfrm>
                <a:off x="2136" y="1440"/>
                <a:ext cx="1199" cy="1871"/>
                <a:chOff x="2136" y="1440"/>
                <a:chExt cx="1199" cy="1871"/>
              </a:xfrm>
            </p:grpSpPr>
            <p:grpSp>
              <p:nvGrpSpPr>
                <p:cNvPr id="63525" name="Group 18"/>
                <p:cNvGrpSpPr>
                  <a:grpSpLocks/>
                </p:cNvGrpSpPr>
                <p:nvPr/>
              </p:nvGrpSpPr>
              <p:grpSpPr bwMode="auto">
                <a:xfrm>
                  <a:off x="2328" y="2112"/>
                  <a:ext cx="527" cy="1199"/>
                  <a:chOff x="2328" y="2112"/>
                  <a:chExt cx="527" cy="1199"/>
                </a:xfrm>
              </p:grpSpPr>
              <p:sp>
                <p:nvSpPr>
                  <p:cNvPr id="30739" name="Rectangle 19"/>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26" name="Group 21"/>
                <p:cNvGrpSpPr>
                  <a:grpSpLocks/>
                </p:cNvGrpSpPr>
                <p:nvPr/>
              </p:nvGrpSpPr>
              <p:grpSpPr bwMode="auto">
                <a:xfrm>
                  <a:off x="2136" y="1440"/>
                  <a:ext cx="1199" cy="1727"/>
                  <a:chOff x="2136" y="1440"/>
                  <a:chExt cx="1199" cy="1727"/>
                </a:xfrm>
              </p:grpSpPr>
              <p:sp>
                <p:nvSpPr>
                  <p:cNvPr id="8" name="AutoShape 22"/>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28" name="Group 23"/>
                  <p:cNvGrpSpPr>
                    <a:grpSpLocks/>
                  </p:cNvGrpSpPr>
                  <p:nvPr/>
                </p:nvGrpSpPr>
                <p:grpSpPr bwMode="auto">
                  <a:xfrm>
                    <a:off x="2136" y="1728"/>
                    <a:ext cx="191" cy="1439"/>
                    <a:chOff x="2136" y="1728"/>
                    <a:chExt cx="191" cy="1439"/>
                  </a:xfrm>
                </p:grpSpPr>
                <p:grpSp>
                  <p:nvGrpSpPr>
                    <p:cNvPr id="63529" name="Group 24"/>
                    <p:cNvGrpSpPr>
                      <a:grpSpLocks/>
                    </p:cNvGrpSpPr>
                    <p:nvPr/>
                  </p:nvGrpSpPr>
                  <p:grpSpPr bwMode="auto">
                    <a:xfrm>
                      <a:off x="2136" y="1920"/>
                      <a:ext cx="191" cy="1247"/>
                      <a:chOff x="2136" y="1920"/>
                      <a:chExt cx="191" cy="1247"/>
                    </a:xfrm>
                  </p:grpSpPr>
                  <p:grpSp>
                    <p:nvGrpSpPr>
                      <p:cNvPr id="63531" name="Group 25"/>
                      <p:cNvGrpSpPr>
                        <a:grpSpLocks/>
                      </p:cNvGrpSpPr>
                      <p:nvPr/>
                    </p:nvGrpSpPr>
                    <p:grpSpPr bwMode="auto">
                      <a:xfrm>
                        <a:off x="2136" y="2208"/>
                        <a:ext cx="191" cy="959"/>
                        <a:chOff x="2136" y="2208"/>
                        <a:chExt cx="191" cy="959"/>
                      </a:xfrm>
                    </p:grpSpPr>
                    <p:sp>
                      <p:nvSpPr>
                        <p:cNvPr id="30746" name="Line 26"/>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0" name="Line 27"/>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48" name="Line 28"/>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49" name="Line 29"/>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50" name="Line 30"/>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3502" name="Group 31"/>
              <p:cNvGrpSpPr>
                <a:grpSpLocks/>
              </p:cNvGrpSpPr>
              <p:nvPr/>
            </p:nvGrpSpPr>
            <p:grpSpPr bwMode="auto">
              <a:xfrm>
                <a:off x="3576" y="1440"/>
                <a:ext cx="1199" cy="1871"/>
                <a:chOff x="3576" y="1440"/>
                <a:chExt cx="1199" cy="1871"/>
              </a:xfrm>
            </p:grpSpPr>
            <p:grpSp>
              <p:nvGrpSpPr>
                <p:cNvPr id="63511" name="Group 32"/>
                <p:cNvGrpSpPr>
                  <a:grpSpLocks/>
                </p:cNvGrpSpPr>
                <p:nvPr/>
              </p:nvGrpSpPr>
              <p:grpSpPr bwMode="auto">
                <a:xfrm>
                  <a:off x="3768" y="2112"/>
                  <a:ext cx="527" cy="1199"/>
                  <a:chOff x="3768" y="2112"/>
                  <a:chExt cx="527" cy="1199"/>
                </a:xfrm>
              </p:grpSpPr>
              <p:sp>
                <p:nvSpPr>
                  <p:cNvPr id="30753" name="Rectangle 33"/>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12" name="Group 36"/>
                <p:cNvGrpSpPr>
                  <a:grpSpLocks/>
                </p:cNvGrpSpPr>
                <p:nvPr/>
              </p:nvGrpSpPr>
              <p:grpSpPr bwMode="auto">
                <a:xfrm>
                  <a:off x="3576" y="1440"/>
                  <a:ext cx="1199" cy="1727"/>
                  <a:chOff x="3576" y="1440"/>
                  <a:chExt cx="1199" cy="1727"/>
                </a:xfrm>
              </p:grpSpPr>
              <p:sp>
                <p:nvSpPr>
                  <p:cNvPr id="30757" name="AutoShape 37"/>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14" name="Group 38"/>
                  <p:cNvGrpSpPr>
                    <a:grpSpLocks/>
                  </p:cNvGrpSpPr>
                  <p:nvPr/>
                </p:nvGrpSpPr>
                <p:grpSpPr bwMode="auto">
                  <a:xfrm>
                    <a:off x="3576" y="1728"/>
                    <a:ext cx="191" cy="1439"/>
                    <a:chOff x="3576" y="1728"/>
                    <a:chExt cx="191" cy="1439"/>
                  </a:xfrm>
                </p:grpSpPr>
                <p:grpSp>
                  <p:nvGrpSpPr>
                    <p:cNvPr id="63515" name="Group 39"/>
                    <p:cNvGrpSpPr>
                      <a:grpSpLocks/>
                    </p:cNvGrpSpPr>
                    <p:nvPr/>
                  </p:nvGrpSpPr>
                  <p:grpSpPr bwMode="auto">
                    <a:xfrm>
                      <a:off x="3576" y="1920"/>
                      <a:ext cx="191" cy="1247"/>
                      <a:chOff x="3576" y="1920"/>
                      <a:chExt cx="191" cy="1247"/>
                    </a:xfrm>
                  </p:grpSpPr>
                  <p:grpSp>
                    <p:nvGrpSpPr>
                      <p:cNvPr id="63517" name="Group 40"/>
                      <p:cNvGrpSpPr>
                        <a:grpSpLocks/>
                      </p:cNvGrpSpPr>
                      <p:nvPr/>
                    </p:nvGrpSpPr>
                    <p:grpSpPr bwMode="auto">
                      <a:xfrm>
                        <a:off x="3576" y="2208"/>
                        <a:ext cx="191" cy="959"/>
                        <a:chOff x="3576" y="2208"/>
                        <a:chExt cx="191" cy="959"/>
                      </a:xfrm>
                    </p:grpSpPr>
                    <p:sp>
                      <p:nvSpPr>
                        <p:cNvPr id="30761" name="Line 41"/>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2" name="Line 42"/>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3" name="Line 43"/>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4" name="Line 44"/>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5" name="Line 45"/>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30766" name="AutoShape 46"/>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8" name="Line 48"/>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9" name="Line 49"/>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0" name="Line 50"/>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1" name="Text Box 51"/>
              <p:cNvSpPr txBox="1">
                <a:spLocks noChangeArrowheads="1"/>
              </p:cNvSpPr>
              <p:nvPr/>
            </p:nvSpPr>
            <p:spPr bwMode="auto">
              <a:xfrm>
                <a:off x="4392" y="3522"/>
                <a:ext cx="1055"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0772" name="Line 52"/>
              <p:cNvSpPr>
                <a:spLocks noChangeShapeType="1"/>
              </p:cNvSpPr>
              <p:nvPr/>
            </p:nvSpPr>
            <p:spPr bwMode="auto">
              <a:xfrm flipV="1">
                <a:off x="4536" y="3425"/>
                <a:ext cx="0" cy="193"/>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3" name="Line 53"/>
              <p:cNvSpPr>
                <a:spLocks noChangeShapeType="1"/>
              </p:cNvSpPr>
              <p:nvPr/>
            </p:nvSpPr>
            <p:spPr bwMode="auto">
              <a:xfrm>
                <a:off x="4536" y="3618"/>
                <a:ext cx="14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75" name="Rectangle 55"/>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3492" name="Title 58"/>
          <p:cNvSpPr>
            <a:spLocks noGrp="1"/>
          </p:cNvSpPr>
          <p:nvPr>
            <p:ph type="title"/>
          </p:nvPr>
        </p:nvSpPr>
        <p:spPr/>
        <p:txBody>
          <a:bodyPr/>
          <a:lstStyle/>
          <a:p>
            <a:r>
              <a:rPr altLang="en-US">
                <a:ea typeface="Microsoft YaHei" panose="020B0503020204020204" pitchFamily="34" charset="-122"/>
              </a:rPr>
              <a:t>Weak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34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600B99-6857-4DB0-B75A-7F560BF18977}" type="slidenum">
              <a:rPr lang="en-US" altLang="en-US" sz="1200" smtClean="0">
                <a:solidFill>
                  <a:srgbClr val="898989"/>
                </a:solidFill>
              </a:rPr>
              <a:pPr>
                <a:spcBef>
                  <a:spcPct val="0"/>
                </a:spcBef>
                <a:buFontTx/>
                <a:buNone/>
              </a:pPr>
              <a:t>33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3" descr="D:\Works\Training-Material\PMP\PM-Images\Sinking-Boa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5875"/>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25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116B1B-D88D-4C91-9C44-F4B53D6D4542}" type="slidenum">
              <a:rPr lang="en-US" altLang="en-US" sz="1200" smtClean="0">
                <a:solidFill>
                  <a:srgbClr val="898989"/>
                </a:solidFill>
              </a:rPr>
              <a:pPr>
                <a:spcBef>
                  <a:spcPct val="0"/>
                </a:spcBef>
                <a:buFontTx/>
                <a:buNone/>
              </a:pPr>
              <a:t>330</a:t>
            </a:fld>
            <a:endParaRPr lang="en-US" altLang="en-US" sz="1200">
              <a:solidFill>
                <a:srgbClr val="898989"/>
              </a:solidFill>
            </a:endParaRPr>
          </a:p>
        </p:txBody>
      </p:sp>
    </p:spTree>
    <p:extLst>
      <p:ext uri="{BB962C8B-B14F-4D97-AF65-F5344CB8AC3E}">
        <p14:creationId xmlns:p14="http://schemas.microsoft.com/office/powerpoint/2010/main" val="33909786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8675"/>
            <a:ext cx="6096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46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4CB6EA-05EA-42D8-BE20-03A013ACC7BE}" type="slidenum">
              <a:rPr lang="en-US" altLang="en-US" sz="1200" smtClean="0">
                <a:solidFill>
                  <a:srgbClr val="898989"/>
                </a:solidFill>
              </a:rPr>
              <a:pPr>
                <a:spcBef>
                  <a:spcPct val="0"/>
                </a:spcBef>
                <a:buFontTx/>
                <a:buNone/>
              </a:pPr>
              <a:t>331</a:t>
            </a:fld>
            <a:endParaRPr lang="en-US" altLang="en-US" sz="1200">
              <a:solidFill>
                <a:srgbClr val="898989"/>
              </a:solidFill>
            </a:endParaRPr>
          </a:p>
        </p:txBody>
      </p:sp>
    </p:spTree>
    <p:extLst>
      <p:ext uri="{BB962C8B-B14F-4D97-AF65-F5344CB8AC3E}">
        <p14:creationId xmlns:p14="http://schemas.microsoft.com/office/powerpoint/2010/main" val="218678174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2"/>
          <p:cNvSpPr>
            <a:spLocks noGrp="1"/>
          </p:cNvSpPr>
          <p:nvPr>
            <p:ph type="title"/>
          </p:nvPr>
        </p:nvSpPr>
        <p:spPr>
          <a:xfrm>
            <a:off x="11113" y="0"/>
            <a:ext cx="9132887" cy="808038"/>
          </a:xfrm>
        </p:spPr>
        <p:txBody>
          <a:bodyPr/>
          <a:lstStyle/>
          <a:p>
            <a:r>
              <a:rPr altLang="en-US"/>
              <a:t>Project Risk Management</a:t>
            </a:r>
          </a:p>
        </p:txBody>
      </p:sp>
      <p:sp>
        <p:nvSpPr>
          <p:cNvPr id="626691" name="Content Placeholder 3"/>
          <p:cNvSpPr>
            <a:spLocks noGrp="1"/>
          </p:cNvSpPr>
          <p:nvPr>
            <p:ph idx="1"/>
          </p:nvPr>
        </p:nvSpPr>
        <p:spPr/>
        <p:txBody>
          <a:bodyPr/>
          <a:lstStyle/>
          <a:p>
            <a:pPr marL="342900" lvl="1" indent="-342900">
              <a:buFont typeface="Arial" panose="020B0604020202020204" pitchFamily="34" charset="0"/>
              <a:buNone/>
            </a:pPr>
            <a:r>
              <a:rPr lang="en-US" altLang="en-US" sz="3200" b="1"/>
              <a:t>	Processes for conducting risk management planning, identification, analysis, response planning and monitoring and control on a project.</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6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5E5A6DD-10AF-4A71-AA08-354AC19EB79A}" type="slidenum">
              <a:rPr lang="en-US" altLang="en-US" sz="1200" smtClean="0">
                <a:solidFill>
                  <a:srgbClr val="898989"/>
                </a:solidFill>
              </a:rPr>
              <a:pPr>
                <a:spcBef>
                  <a:spcPct val="0"/>
                </a:spcBef>
                <a:buFontTx/>
                <a:buNone/>
              </a:pPr>
              <a:t>332</a:t>
            </a:fld>
            <a:endParaRPr lang="en-US" altLang="en-US" sz="1200">
              <a:solidFill>
                <a:srgbClr val="898989"/>
              </a:solidFill>
            </a:endParaRPr>
          </a:p>
        </p:txBody>
      </p:sp>
    </p:spTree>
    <p:extLst>
      <p:ext uri="{BB962C8B-B14F-4D97-AF65-F5344CB8AC3E}">
        <p14:creationId xmlns:p14="http://schemas.microsoft.com/office/powerpoint/2010/main" val="36569952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3"/>
          <p:cNvSpPr>
            <a:spLocks noGrp="1" noChangeArrowheads="1"/>
          </p:cNvSpPr>
          <p:nvPr>
            <p:ph type="title"/>
          </p:nvPr>
        </p:nvSpPr>
        <p:spPr>
          <a:xfrm>
            <a:off x="0" y="0"/>
            <a:ext cx="9144000" cy="838200"/>
          </a:xfrm>
        </p:spPr>
        <p:txBody>
          <a:bodyPr/>
          <a:lstStyle/>
          <a:p>
            <a:r>
              <a:rPr altLang="en-US" sz="4800" b="1"/>
              <a:t>Project Risk Management</a:t>
            </a:r>
          </a:p>
        </p:txBody>
      </p:sp>
      <p:sp>
        <p:nvSpPr>
          <p:cNvPr id="628739" name="Text Box 2"/>
          <p:cNvSpPr>
            <a:spLocks noGrp="1" noChangeArrowheads="1"/>
          </p:cNvSpPr>
          <p:nvPr>
            <p:ph idx="1"/>
          </p:nvPr>
        </p:nvSpPr>
        <p:spPr>
          <a:xfrm>
            <a:off x="457200" y="990600"/>
            <a:ext cx="8229600" cy="5133713"/>
          </a:xfrm>
        </p:spPr>
        <p:txBody>
          <a:bodyPr>
            <a:spAutoFit/>
          </a:bodyPr>
          <a:lstStyle/>
          <a:p>
            <a:pPr marL="914400" lvl="1" indent="-735013">
              <a:lnSpc>
                <a:spcPct val="150000"/>
              </a:lnSpc>
              <a:buFont typeface="+mj-lt"/>
              <a:buAutoNum type="arabicPeriod" startAt="36"/>
            </a:pPr>
            <a:r>
              <a:rPr lang="en-US" altLang="en-US" dirty="0"/>
              <a:t>Plan Risk Management [PLANNING]</a:t>
            </a:r>
          </a:p>
          <a:p>
            <a:pPr marL="914400" lvl="1" indent="-735013">
              <a:lnSpc>
                <a:spcPct val="150000"/>
              </a:lnSpc>
              <a:buFont typeface="Calibri" panose="020F0502020204030204" pitchFamily="34" charset="0"/>
              <a:buAutoNum type="arabicPeriod" startAt="36"/>
            </a:pPr>
            <a:r>
              <a:rPr lang="en-US" altLang="en-US" dirty="0"/>
              <a:t>Identify Risks [PLANNING]</a:t>
            </a:r>
          </a:p>
          <a:p>
            <a:pPr marL="914400" lvl="1" indent="-735013">
              <a:lnSpc>
                <a:spcPct val="150000"/>
              </a:lnSpc>
              <a:buFont typeface="Calibri" panose="020F0502020204030204" pitchFamily="34" charset="0"/>
              <a:buAutoNum type="arabicPeriod" startAt="36"/>
            </a:pPr>
            <a:r>
              <a:rPr lang="en-US" altLang="en-US" dirty="0"/>
              <a:t>Perform Qualitative Risk Analysis [PLANNING]</a:t>
            </a:r>
          </a:p>
          <a:p>
            <a:pPr marL="914400" lvl="1" indent="-735013">
              <a:lnSpc>
                <a:spcPct val="150000"/>
              </a:lnSpc>
              <a:buFont typeface="Calibri" panose="020F0502020204030204" pitchFamily="34" charset="0"/>
              <a:buAutoNum type="arabicPeriod" startAt="36"/>
            </a:pPr>
            <a:r>
              <a:rPr lang="en-US" altLang="en-US" dirty="0"/>
              <a:t>Perform Quantitative Risk Analysis [PLANNING]</a:t>
            </a:r>
          </a:p>
          <a:p>
            <a:pPr marL="914400" lvl="1" indent="-735013">
              <a:lnSpc>
                <a:spcPct val="150000"/>
              </a:lnSpc>
              <a:buFont typeface="Calibri" panose="020F0502020204030204" pitchFamily="34" charset="0"/>
              <a:buAutoNum type="arabicPeriod" startAt="36"/>
            </a:pPr>
            <a:r>
              <a:rPr lang="en-US" altLang="en-US" dirty="0"/>
              <a:t>Plan Risk Responses [PLANNING]</a:t>
            </a:r>
          </a:p>
          <a:p>
            <a:pPr marL="914400" lvl="1" indent="-735013">
              <a:lnSpc>
                <a:spcPct val="150000"/>
              </a:lnSpc>
              <a:buFont typeface="Calibri" panose="020F0502020204030204" pitchFamily="34" charset="0"/>
              <a:buAutoNum type="arabicPeriod" startAt="36"/>
            </a:pPr>
            <a:r>
              <a:rPr lang="en-US" altLang="en-US" dirty="0"/>
              <a:t>Implement Risk Responses [EXECUTING]</a:t>
            </a:r>
          </a:p>
          <a:p>
            <a:pPr marL="914400" lvl="1" indent="-735013">
              <a:lnSpc>
                <a:spcPct val="150000"/>
              </a:lnSpc>
              <a:buFont typeface="Calibri" panose="020F0502020204030204" pitchFamily="34" charset="0"/>
              <a:buAutoNum type="arabicPeriod" startAt="36"/>
            </a:pPr>
            <a:r>
              <a:rPr lang="en-US" altLang="en-US" dirty="0"/>
              <a:t>Control Risks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8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2B777F-FA5E-4C91-9357-EE02BA34EDD2}" type="slidenum">
              <a:rPr lang="en-US" altLang="en-US" sz="1200" smtClean="0">
                <a:solidFill>
                  <a:srgbClr val="898989"/>
                </a:solidFill>
              </a:rPr>
              <a:pPr>
                <a:spcBef>
                  <a:spcPct val="0"/>
                </a:spcBef>
                <a:buFontTx/>
                <a:buNone/>
              </a:pPr>
              <a:t>333</a:t>
            </a:fld>
            <a:endParaRPr lang="en-US" altLang="en-US" sz="1200">
              <a:solidFill>
                <a:srgbClr val="898989"/>
              </a:solidFill>
            </a:endParaRPr>
          </a:p>
        </p:txBody>
      </p:sp>
    </p:spTree>
    <p:extLst>
      <p:ext uri="{BB962C8B-B14F-4D97-AF65-F5344CB8AC3E}">
        <p14:creationId xmlns:p14="http://schemas.microsoft.com/office/powerpoint/2010/main" val="28136122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0" y="0"/>
            <a:ext cx="9144000" cy="838200"/>
          </a:xfrm>
        </p:spPr>
        <p:txBody>
          <a:bodyPr/>
          <a:lstStyle/>
          <a:p>
            <a:pPr>
              <a:defRPr/>
            </a:pPr>
            <a:r>
              <a:rPr sz="3200" b="1">
                <a:effectLst>
                  <a:outerShdw blurRad="38100" dist="38100" dir="2700000" algn="tl">
                    <a:srgbClr val="C0C0C0"/>
                  </a:outerShdw>
                </a:effectLst>
                <a:latin typeface="Arial" charset="0"/>
              </a:rPr>
              <a:t>Personal Attitude to Risk</a:t>
            </a:r>
          </a:p>
        </p:txBody>
      </p:sp>
      <p:sp>
        <p:nvSpPr>
          <p:cNvPr id="8" name="Rectangle 4"/>
          <p:cNvSpPr>
            <a:spLocks noGrp="1" noChangeArrowheads="1"/>
          </p:cNvSpPr>
          <p:nvPr>
            <p:ph idx="1"/>
          </p:nvPr>
        </p:nvSpPr>
        <p:spPr>
          <a:xfrm>
            <a:off x="457200" y="990600"/>
            <a:ext cx="8077200" cy="5135563"/>
          </a:xfrm>
        </p:spPr>
        <p:txBody>
          <a:bodyPr/>
          <a:lstStyle/>
          <a:p>
            <a:pPr algn="ctr">
              <a:defRPr/>
            </a:pPr>
            <a:endParaRPr lang="en-US" b="1" dirty="0">
              <a:effectLst>
                <a:outerShdw blurRad="38100" dist="38100" dir="2700000" algn="tl">
                  <a:srgbClr val="C0C0C0"/>
                </a:outerShdw>
              </a:effectLst>
              <a:latin typeface="Arial" charset="0"/>
            </a:endParaRPr>
          </a:p>
          <a:p>
            <a:pPr marL="342900" lvl="1" indent="-342900" algn="ctr">
              <a:defRPr/>
            </a:pPr>
            <a:r>
              <a:rPr lang="en-US" b="1" dirty="0"/>
              <a:t>Individuals fall into one of the three categories</a:t>
            </a:r>
          </a:p>
          <a:p>
            <a:pPr marL="342900" lvl="1" indent="-342900" algn="ctr">
              <a:buFont typeface="Arial" panose="020B0604020202020204" pitchFamily="34" charset="0"/>
              <a:buChar char="•"/>
              <a:defRPr/>
            </a:pPr>
            <a:endParaRPr lang="en-US" b="1" dirty="0"/>
          </a:p>
          <a:p>
            <a:pPr marL="914400" lvl="1" indent="-457200">
              <a:spcBef>
                <a:spcPct val="50000"/>
              </a:spcBef>
              <a:buFont typeface="Wingdings" pitchFamily="2" charset="2"/>
              <a:buChar char="v"/>
              <a:defRPr/>
            </a:pPr>
            <a:r>
              <a:rPr lang="en-US" dirty="0"/>
              <a:t>Risks Averse</a:t>
            </a:r>
          </a:p>
          <a:p>
            <a:pPr marL="914400" lvl="1" indent="-457200">
              <a:spcBef>
                <a:spcPct val="50000"/>
              </a:spcBef>
              <a:buFont typeface="Wingdings" pitchFamily="2" charset="2"/>
              <a:buChar char="v"/>
              <a:defRPr/>
            </a:pPr>
            <a:r>
              <a:rPr lang="en-US" dirty="0"/>
              <a:t>Risk Seeking</a:t>
            </a:r>
          </a:p>
          <a:p>
            <a:pPr marL="914400" lvl="1" indent="-457200">
              <a:spcBef>
                <a:spcPct val="50000"/>
              </a:spcBef>
              <a:buFont typeface="Wingdings" pitchFamily="2" charset="2"/>
              <a:buChar char="v"/>
              <a:defRPr/>
            </a:pPr>
            <a:r>
              <a:rPr lang="en-US" dirty="0"/>
              <a:t>Risk Neutral</a:t>
            </a:r>
          </a:p>
          <a:p>
            <a:pPr marL="342900" lvl="1" indent="-342900" algn="ctr">
              <a:buFont typeface="Arial" panose="020B0604020202020204" pitchFamily="34" charset="0"/>
              <a:buChar char="•"/>
              <a:defRPr/>
            </a:pPr>
            <a:endParaRPr lang="en-US" b="1" dirty="0"/>
          </a:p>
          <a:p>
            <a:pPr algn="ctr">
              <a:defRPr/>
            </a:pPr>
            <a:endParaRPr lang="en-US" b="1" dirty="0">
              <a:effectLst>
                <a:outerShdw blurRad="38100" dist="38100" dir="2700000" algn="tl">
                  <a:srgbClr val="C0C0C0"/>
                </a:outerShdw>
              </a:effectLst>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0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F307AE-497C-43CB-9B5B-DE1B462DB5A5}" type="slidenum">
              <a:rPr lang="en-US" altLang="en-US" sz="1200" smtClean="0">
                <a:solidFill>
                  <a:srgbClr val="898989"/>
                </a:solidFill>
              </a:rPr>
              <a:pPr>
                <a:spcBef>
                  <a:spcPct val="0"/>
                </a:spcBef>
                <a:buFontTx/>
                <a:buNone/>
              </a:pPr>
              <a:t>334</a:t>
            </a:fld>
            <a:endParaRPr lang="en-US" altLang="en-US" sz="1200">
              <a:solidFill>
                <a:srgbClr val="898989"/>
              </a:solidFill>
            </a:endParaRPr>
          </a:p>
        </p:txBody>
      </p:sp>
    </p:spTree>
    <p:extLst>
      <p:ext uri="{BB962C8B-B14F-4D97-AF65-F5344CB8AC3E}">
        <p14:creationId xmlns:p14="http://schemas.microsoft.com/office/powerpoint/2010/main" val="5452867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2"/>
          <p:cNvSpPr>
            <a:spLocks noGrp="1"/>
          </p:cNvSpPr>
          <p:nvPr>
            <p:ph type="title"/>
          </p:nvPr>
        </p:nvSpPr>
        <p:spPr>
          <a:xfrm>
            <a:off x="11113" y="0"/>
            <a:ext cx="9132887" cy="808038"/>
          </a:xfrm>
        </p:spPr>
        <p:txBody>
          <a:bodyPr/>
          <a:lstStyle/>
          <a:p>
            <a:r>
              <a:rPr altLang="en-US" dirty="0"/>
              <a:t>3</a:t>
            </a:r>
            <a:r>
              <a:rPr lang="en-US" altLang="en-US" dirty="0"/>
              <a:t>6</a:t>
            </a:r>
            <a:r>
              <a:rPr altLang="en-US" dirty="0"/>
              <a:t>. Plan Risk Management</a:t>
            </a:r>
          </a:p>
        </p:txBody>
      </p:sp>
      <p:sp>
        <p:nvSpPr>
          <p:cNvPr id="632835" name="Content Placeholder 3"/>
          <p:cNvSpPr>
            <a:spLocks noGrp="1"/>
          </p:cNvSpPr>
          <p:nvPr>
            <p:ph idx="1"/>
          </p:nvPr>
        </p:nvSpPr>
        <p:spPr/>
        <p:txBody>
          <a:bodyPr/>
          <a:lstStyle/>
          <a:p>
            <a:pPr>
              <a:buFont typeface="Arial" panose="020B0604020202020204" pitchFamily="34" charset="0"/>
              <a:buNone/>
            </a:pPr>
            <a:r>
              <a:rPr lang="en-US" altLang="en-US" b="1" dirty="0"/>
              <a:t>	Defining how to conduct risk management activities for a project .</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2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78C151-4835-419E-B425-15F66E80E615}" type="slidenum">
              <a:rPr lang="en-US" altLang="en-US" sz="1200" smtClean="0">
                <a:solidFill>
                  <a:srgbClr val="898989"/>
                </a:solidFill>
              </a:rPr>
              <a:pPr>
                <a:spcBef>
                  <a:spcPct val="0"/>
                </a:spcBef>
                <a:buFontTx/>
                <a:buNone/>
              </a:pPr>
              <a:t>335</a:t>
            </a:fld>
            <a:endParaRPr lang="en-US" altLang="en-US" sz="1200">
              <a:solidFill>
                <a:srgbClr val="898989"/>
              </a:solidFill>
            </a:endParaRPr>
          </a:p>
        </p:txBody>
      </p:sp>
    </p:spTree>
    <p:extLst>
      <p:ext uri="{BB962C8B-B14F-4D97-AF65-F5344CB8AC3E}">
        <p14:creationId xmlns:p14="http://schemas.microsoft.com/office/powerpoint/2010/main" val="316969088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4"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Stakeholder analysis</a:t>
            </a:r>
          </a:p>
          <a:p>
            <a:r>
              <a:rPr lang="en-US" dirty="0"/>
              <a:t>.3 Meetings</a:t>
            </a:r>
            <a:endParaRPr lang="en-US" altLang="en-US" dirty="0"/>
          </a:p>
        </p:txBody>
      </p:sp>
      <p:sp>
        <p:nvSpPr>
          <p:cNvPr id="6348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Management</a:t>
            </a:r>
          </a:p>
        </p:txBody>
      </p:sp>
      <p:sp>
        <p:nvSpPr>
          <p:cNvPr id="6348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All components</a:t>
            </a:r>
          </a:p>
          <a:p>
            <a:r>
              <a:rPr lang="en-US" dirty="0"/>
              <a:t>.3 Project documents</a:t>
            </a:r>
          </a:p>
          <a:p>
            <a:pPr lvl="1"/>
            <a:r>
              <a:rPr lang="en-US" dirty="0"/>
              <a:t>• Stakeholder register</a:t>
            </a:r>
          </a:p>
          <a:p>
            <a:r>
              <a:rPr lang="en-US" dirty="0"/>
              <a:t>.4 EEFs</a:t>
            </a:r>
          </a:p>
          <a:p>
            <a:r>
              <a:rPr lang="en-US" dirty="0"/>
              <a:t>.5 OPAs</a:t>
            </a:r>
            <a:endParaRPr lang="en-US" altLang="en-US" dirty="0"/>
          </a:p>
        </p:txBody>
      </p:sp>
      <p:sp>
        <p:nvSpPr>
          <p:cNvPr id="634885"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Risk management 	plan</a:t>
            </a:r>
            <a:endParaRPr lang="en-US" altLang="en-US" dirty="0"/>
          </a:p>
        </p:txBody>
      </p:sp>
      <p:sp>
        <p:nvSpPr>
          <p:cNvPr id="634886" name="Text Placeholder 7"/>
          <p:cNvSpPr>
            <a:spLocks noGrp="1"/>
          </p:cNvSpPr>
          <p:nvPr>
            <p:ph type="body" sz="quarter" idx="15"/>
          </p:nvPr>
        </p:nvSpPr>
        <p:spPr/>
        <p:txBody>
          <a:bodyPr vert="horz"/>
          <a:lstStyle/>
          <a:p>
            <a:pPr marL="0" indent="0"/>
            <a:r>
              <a:rPr lang="en-US" altLang="en-US" dirty="0"/>
              <a:t>PRKM</a:t>
            </a:r>
          </a:p>
        </p:txBody>
      </p:sp>
      <p:sp>
        <p:nvSpPr>
          <p:cNvPr id="6348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348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D1764D-104A-48A7-8335-0335ABF432FB}" type="slidenum">
              <a:rPr lang="en-US" altLang="en-US" sz="1200" smtClean="0">
                <a:solidFill>
                  <a:srgbClr val="898989"/>
                </a:solidFill>
              </a:rPr>
              <a:pPr>
                <a:spcBef>
                  <a:spcPct val="0"/>
                </a:spcBef>
                <a:buFontTx/>
                <a:buNone/>
              </a:pPr>
              <a:t>336</a:t>
            </a:fld>
            <a:endParaRPr lang="en-US" altLang="en-US" sz="1200">
              <a:solidFill>
                <a:srgbClr val="898989"/>
              </a:solidFill>
            </a:endParaRPr>
          </a:p>
        </p:txBody>
      </p:sp>
    </p:spTree>
    <p:extLst>
      <p:ext uri="{BB962C8B-B14F-4D97-AF65-F5344CB8AC3E}">
        <p14:creationId xmlns:p14="http://schemas.microsoft.com/office/powerpoint/2010/main" val="2223005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930" name="Picture 2" descr="C:\Users\Parul Choudhary\Desktop\PMBOK 4 edition\DONE\To do\pmbokguide4edition_0310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996950"/>
            <a:ext cx="7864475"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5000" y="602297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36932" name="Rectangle 27"/>
          <p:cNvSpPr>
            <a:spLocks noGrp="1" noChangeArrowheads="1"/>
          </p:cNvSpPr>
          <p:nvPr>
            <p:ph type="title"/>
          </p:nvPr>
        </p:nvSpPr>
        <p:spPr>
          <a:xfrm>
            <a:off x="11113" y="0"/>
            <a:ext cx="9132887" cy="808038"/>
          </a:xfrm>
        </p:spPr>
        <p:txBody>
          <a:bodyPr/>
          <a:lstStyle/>
          <a:p>
            <a:r>
              <a:rPr altLang="en-US" b="1"/>
              <a:t>Risk Breakdown Structure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69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3A2EE3B-44CD-4D5C-9E98-6E3FCF95B859}" type="slidenum">
              <a:rPr lang="en-US" altLang="en-US" sz="1200" smtClean="0">
                <a:solidFill>
                  <a:srgbClr val="898989"/>
                </a:solidFill>
              </a:rPr>
              <a:pPr>
                <a:spcBef>
                  <a:spcPct val="0"/>
                </a:spcBef>
                <a:buFontTx/>
                <a:buNone/>
              </a:pPr>
              <a:t>337</a:t>
            </a:fld>
            <a:endParaRPr lang="en-US" altLang="en-US" sz="1200">
              <a:solidFill>
                <a:srgbClr val="898989"/>
              </a:solidFill>
            </a:endParaRPr>
          </a:p>
        </p:txBody>
      </p:sp>
    </p:spTree>
    <p:extLst>
      <p:ext uri="{BB962C8B-B14F-4D97-AF65-F5344CB8AC3E}">
        <p14:creationId xmlns:p14="http://schemas.microsoft.com/office/powerpoint/2010/main" val="413371639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1625" y="5999163"/>
            <a:ext cx="3784600" cy="23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pic>
        <p:nvPicPr>
          <p:cNvPr id="638979" name="Picture 2" descr="C:\Users\Parul Choudhary\Desktop\PMBOK 4 edition\DONE\To do\pmbokguide4edition_0311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914400"/>
            <a:ext cx="8699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7"/>
          <p:cNvSpPr>
            <a:spLocks noGrp="1" noChangeArrowheads="1"/>
          </p:cNvSpPr>
          <p:nvPr>
            <p:ph type="title"/>
          </p:nvPr>
        </p:nvSpPr>
        <p:spPr>
          <a:xfrm>
            <a:off x="11113" y="0"/>
            <a:ext cx="9132887" cy="808038"/>
          </a:xfrm>
        </p:spPr>
        <p:txBody>
          <a:bodyPr>
            <a:normAutofit fontScale="90000"/>
          </a:bodyPr>
          <a:lstStyle/>
          <a:p>
            <a:pPr>
              <a:defRPr/>
            </a:pPr>
            <a:r>
              <a:rPr sz="4800" b="1"/>
              <a:t>Definition of Impact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8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1F165A-68C2-490E-BD55-58F302E32D7E}" type="slidenum">
              <a:rPr lang="en-US" altLang="en-US" sz="1200" smtClean="0">
                <a:solidFill>
                  <a:srgbClr val="898989"/>
                </a:solidFill>
              </a:rPr>
              <a:pPr>
                <a:spcBef>
                  <a:spcPct val="0"/>
                </a:spcBef>
                <a:buFontTx/>
                <a:buNone/>
              </a:pPr>
              <a:t>338</a:t>
            </a:fld>
            <a:endParaRPr lang="en-US" altLang="en-US" sz="1200">
              <a:solidFill>
                <a:srgbClr val="898989"/>
              </a:solidFill>
            </a:endParaRPr>
          </a:p>
        </p:txBody>
      </p:sp>
    </p:spTree>
    <p:extLst>
      <p:ext uri="{BB962C8B-B14F-4D97-AF65-F5344CB8AC3E}">
        <p14:creationId xmlns:p14="http://schemas.microsoft.com/office/powerpoint/2010/main" val="32465701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2"/>
          <p:cNvSpPr>
            <a:spLocks noGrp="1"/>
          </p:cNvSpPr>
          <p:nvPr>
            <p:ph type="title"/>
          </p:nvPr>
        </p:nvSpPr>
        <p:spPr>
          <a:xfrm>
            <a:off x="11113" y="0"/>
            <a:ext cx="9132887" cy="808038"/>
          </a:xfrm>
        </p:spPr>
        <p:txBody>
          <a:bodyPr/>
          <a:lstStyle/>
          <a:p>
            <a:r>
              <a:rPr altLang="en-US" dirty="0"/>
              <a:t>3</a:t>
            </a:r>
            <a:r>
              <a:rPr lang="en-US" altLang="en-US" dirty="0"/>
              <a:t>7</a:t>
            </a:r>
            <a:r>
              <a:rPr altLang="en-US" dirty="0"/>
              <a:t>. Identify Risks</a:t>
            </a:r>
          </a:p>
        </p:txBody>
      </p:sp>
      <p:sp>
        <p:nvSpPr>
          <p:cNvPr id="641027" name="Content Placeholder 3"/>
          <p:cNvSpPr>
            <a:spLocks noGrp="1"/>
          </p:cNvSpPr>
          <p:nvPr>
            <p:ph idx="1"/>
          </p:nvPr>
        </p:nvSpPr>
        <p:spPr/>
        <p:txBody>
          <a:bodyPr/>
          <a:lstStyle/>
          <a:p>
            <a:pPr>
              <a:buFont typeface="Arial" panose="020B0604020202020204" pitchFamily="34" charset="0"/>
              <a:buNone/>
            </a:pPr>
            <a:r>
              <a:rPr lang="en-US" altLang="en-US" b="1" dirty="0"/>
              <a:t>	Determining which risks may affect the project and documenting their characteristics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1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5B5DB-41A0-4DAE-87CD-05D4B50FBFEB}" type="slidenum">
              <a:rPr lang="en-US" altLang="en-US" sz="1200" smtClean="0">
                <a:solidFill>
                  <a:srgbClr val="898989"/>
                </a:solidFill>
              </a:rPr>
              <a:pPr>
                <a:spcBef>
                  <a:spcPct val="0"/>
                </a:spcBef>
                <a:buFontTx/>
                <a:buNone/>
              </a:pPr>
              <a:t>339</a:t>
            </a:fld>
            <a:endParaRPr lang="en-US" altLang="en-US" sz="1200">
              <a:solidFill>
                <a:srgbClr val="898989"/>
              </a:solidFill>
            </a:endParaRPr>
          </a:p>
        </p:txBody>
      </p:sp>
    </p:spTree>
    <p:extLst>
      <p:ext uri="{BB962C8B-B14F-4D97-AF65-F5344CB8AC3E}">
        <p14:creationId xmlns:p14="http://schemas.microsoft.com/office/powerpoint/2010/main" val="3091290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0"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5539" name="Group 2"/>
          <p:cNvGrpSpPr>
            <a:grpSpLocks/>
          </p:cNvGrpSpPr>
          <p:nvPr/>
        </p:nvGrpSpPr>
        <p:grpSpPr bwMode="auto">
          <a:xfrm>
            <a:off x="411163" y="1312863"/>
            <a:ext cx="8515350" cy="4662487"/>
            <a:chOff x="259" y="827"/>
            <a:chExt cx="5364" cy="2937"/>
          </a:xfrm>
        </p:grpSpPr>
        <p:grpSp>
          <p:nvGrpSpPr>
            <p:cNvPr id="65543" name="Group 3"/>
            <p:cNvGrpSpPr>
              <a:grpSpLocks/>
            </p:cNvGrpSpPr>
            <p:nvPr/>
          </p:nvGrpSpPr>
          <p:grpSpPr bwMode="auto">
            <a:xfrm>
              <a:off x="259" y="827"/>
              <a:ext cx="5364" cy="2937"/>
              <a:chOff x="259" y="827"/>
              <a:chExt cx="5364" cy="2937"/>
            </a:xfrm>
          </p:grpSpPr>
          <p:sp>
            <p:nvSpPr>
              <p:cNvPr id="31789" name="AutoShape 45"/>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53" name="Group 8"/>
              <p:cNvGrpSpPr>
                <a:grpSpLocks/>
              </p:cNvGrpSpPr>
              <p:nvPr/>
            </p:nvGrpSpPr>
            <p:grpSpPr bwMode="auto">
              <a:xfrm>
                <a:off x="288" y="1883"/>
                <a:ext cx="191" cy="1439"/>
                <a:chOff x="288" y="1883"/>
                <a:chExt cx="191" cy="1439"/>
              </a:xfrm>
            </p:grpSpPr>
            <p:grpSp>
              <p:nvGrpSpPr>
                <p:cNvPr id="65583" name="Group 9"/>
                <p:cNvGrpSpPr>
                  <a:grpSpLocks/>
                </p:cNvGrpSpPr>
                <p:nvPr/>
              </p:nvGrpSpPr>
              <p:grpSpPr bwMode="auto">
                <a:xfrm>
                  <a:off x="288" y="2075"/>
                  <a:ext cx="191" cy="1247"/>
                  <a:chOff x="288" y="2075"/>
                  <a:chExt cx="191" cy="1247"/>
                </a:xfrm>
              </p:grpSpPr>
              <p:grpSp>
                <p:nvGrpSpPr>
                  <p:cNvPr id="65585" name="Group 10"/>
                  <p:cNvGrpSpPr>
                    <a:grpSpLocks/>
                  </p:cNvGrpSpPr>
                  <p:nvPr/>
                </p:nvGrpSpPr>
                <p:grpSpPr bwMode="auto">
                  <a:xfrm>
                    <a:off x="288" y="2363"/>
                    <a:ext cx="191" cy="959"/>
                    <a:chOff x="288" y="2363"/>
                    <a:chExt cx="191" cy="959"/>
                  </a:xfrm>
                </p:grpSpPr>
                <p:sp>
                  <p:nvSpPr>
                    <p:cNvPr id="31755" name="Line 11"/>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6" name="Line 12"/>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7" name="Line 13"/>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58" name="Line 14"/>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Line 15"/>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0" name="Rectangle 16"/>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5" name="Group 17"/>
              <p:cNvGrpSpPr>
                <a:grpSpLocks/>
              </p:cNvGrpSpPr>
              <p:nvPr/>
            </p:nvGrpSpPr>
            <p:grpSpPr bwMode="auto">
              <a:xfrm>
                <a:off x="2016" y="1595"/>
                <a:ext cx="1199" cy="1727"/>
                <a:chOff x="2016" y="1595"/>
                <a:chExt cx="1199" cy="1727"/>
              </a:xfrm>
            </p:grpSpPr>
            <p:sp>
              <p:nvSpPr>
                <p:cNvPr id="31762" name="AutoShape 18"/>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75" name="Group 19"/>
                <p:cNvGrpSpPr>
                  <a:grpSpLocks/>
                </p:cNvGrpSpPr>
                <p:nvPr/>
              </p:nvGrpSpPr>
              <p:grpSpPr bwMode="auto">
                <a:xfrm>
                  <a:off x="2016" y="1883"/>
                  <a:ext cx="191" cy="1439"/>
                  <a:chOff x="2016" y="1883"/>
                  <a:chExt cx="191" cy="1439"/>
                </a:xfrm>
              </p:grpSpPr>
              <p:grpSp>
                <p:nvGrpSpPr>
                  <p:cNvPr id="65576" name="Group 20"/>
                  <p:cNvGrpSpPr>
                    <a:grpSpLocks/>
                  </p:cNvGrpSpPr>
                  <p:nvPr/>
                </p:nvGrpSpPr>
                <p:grpSpPr bwMode="auto">
                  <a:xfrm>
                    <a:off x="2016" y="2075"/>
                    <a:ext cx="191" cy="1247"/>
                    <a:chOff x="2016" y="2075"/>
                    <a:chExt cx="191" cy="1247"/>
                  </a:xfrm>
                </p:grpSpPr>
                <p:grpSp>
                  <p:nvGrpSpPr>
                    <p:cNvPr id="65578" name="Group 21"/>
                    <p:cNvGrpSpPr>
                      <a:grpSpLocks/>
                    </p:cNvGrpSpPr>
                    <p:nvPr/>
                  </p:nvGrpSpPr>
                  <p:grpSpPr bwMode="auto">
                    <a:xfrm>
                      <a:off x="2016" y="2363"/>
                      <a:ext cx="191" cy="959"/>
                      <a:chOff x="2016" y="2363"/>
                      <a:chExt cx="191" cy="959"/>
                    </a:xfrm>
                  </p:grpSpPr>
                  <p:sp>
                    <p:nvSpPr>
                      <p:cNvPr id="31766" name="Line 22"/>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7" name="Line 23"/>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8" name="Line 24"/>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9" name="Line 25"/>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70" name="Line 26"/>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71" name="Rectangle 27"/>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7" name="Group 28"/>
              <p:cNvGrpSpPr>
                <a:grpSpLocks/>
              </p:cNvGrpSpPr>
              <p:nvPr/>
            </p:nvGrpSpPr>
            <p:grpSpPr bwMode="auto">
              <a:xfrm>
                <a:off x="3456" y="1595"/>
                <a:ext cx="1199" cy="1727"/>
                <a:chOff x="3456" y="1595"/>
                <a:chExt cx="1199" cy="1727"/>
              </a:xfrm>
            </p:grpSpPr>
            <p:sp>
              <p:nvSpPr>
                <p:cNvPr id="31773" name="AutoShape 29"/>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66" name="Group 30"/>
                <p:cNvGrpSpPr>
                  <a:grpSpLocks/>
                </p:cNvGrpSpPr>
                <p:nvPr/>
              </p:nvGrpSpPr>
              <p:grpSpPr bwMode="auto">
                <a:xfrm>
                  <a:off x="3456" y="1883"/>
                  <a:ext cx="191" cy="1439"/>
                  <a:chOff x="3456" y="1883"/>
                  <a:chExt cx="191" cy="1439"/>
                </a:xfrm>
              </p:grpSpPr>
              <p:grpSp>
                <p:nvGrpSpPr>
                  <p:cNvPr id="65567" name="Group 31"/>
                  <p:cNvGrpSpPr>
                    <a:grpSpLocks/>
                  </p:cNvGrpSpPr>
                  <p:nvPr/>
                </p:nvGrpSpPr>
                <p:grpSpPr bwMode="auto">
                  <a:xfrm>
                    <a:off x="3456" y="2075"/>
                    <a:ext cx="191" cy="1247"/>
                    <a:chOff x="3456" y="2075"/>
                    <a:chExt cx="191" cy="1247"/>
                  </a:xfrm>
                </p:grpSpPr>
                <p:grpSp>
                  <p:nvGrpSpPr>
                    <p:cNvPr id="65569" name="Group 32"/>
                    <p:cNvGrpSpPr>
                      <a:grpSpLocks/>
                    </p:cNvGrpSpPr>
                    <p:nvPr/>
                  </p:nvGrpSpPr>
                  <p:grpSpPr bwMode="auto">
                    <a:xfrm>
                      <a:off x="3456" y="2363"/>
                      <a:ext cx="191" cy="959"/>
                      <a:chOff x="3456" y="2363"/>
                      <a:chExt cx="191" cy="959"/>
                    </a:xfrm>
                  </p:grpSpPr>
                  <p:sp>
                    <p:nvSpPr>
                      <p:cNvPr id="31777" name="Line 33"/>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8" name="Line 34"/>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9" name="Line 35"/>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0" name="Line 36"/>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1" name="Line 37"/>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82" name="AutoShape 38"/>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4" name="Line 40"/>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5" name="Line 41"/>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6" name="Line 42"/>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7" name="Text Box 43"/>
              <p:cNvSpPr txBox="1">
                <a:spLocks noChangeArrowheads="1"/>
              </p:cNvSpPr>
              <p:nvPr/>
            </p:nvSpPr>
            <p:spPr bwMode="auto">
              <a:xfrm>
                <a:off x="4520" y="3399"/>
                <a:ext cx="1103"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1788" name="Rectangle 44"/>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cxnSp>
          <p:nvCxnSpPr>
            <p:cNvPr id="31793" name="AutoShape 49"/>
            <p:cNvCxnSpPr>
              <a:cxnSpLocks noChangeShapeType="1"/>
            </p:cNvCxnSpPr>
            <p:nvPr/>
          </p:nvCxnSpPr>
          <p:spPr bwMode="auto">
            <a:xfrm flipH="1">
              <a:off x="4034" y="3292"/>
              <a:ext cx="382" cy="15"/>
            </a:xfrm>
            <a:prstGeom prst="straightConnector1">
              <a:avLst/>
            </a:prstGeom>
            <a:ln>
              <a:headEnd/>
              <a:tailEnd type="triangle" w="med" len="med"/>
            </a:ln>
          </p:spPr>
          <p:style>
            <a:lnRef idx="1">
              <a:schemeClr val="accent5"/>
            </a:lnRef>
            <a:fillRef idx="2">
              <a:schemeClr val="accent5"/>
            </a:fillRef>
            <a:effectRef idx="1">
              <a:schemeClr val="accent5"/>
            </a:effectRef>
            <a:fontRef idx="minor">
              <a:schemeClr val="dk1"/>
            </a:fontRef>
          </p:style>
        </p:cxnSp>
      </p:grpSp>
      <p:sp>
        <p:nvSpPr>
          <p:cNvPr id="65540" name="Title 52"/>
          <p:cNvSpPr>
            <a:spLocks noGrp="1"/>
          </p:cNvSpPr>
          <p:nvPr>
            <p:ph type="title"/>
          </p:nvPr>
        </p:nvSpPr>
        <p:spPr/>
        <p:txBody>
          <a:bodyPr/>
          <a:lstStyle/>
          <a:p>
            <a:r>
              <a:rPr altLang="en-US">
                <a:ea typeface="Microsoft YaHei" panose="020B0503020204020204" pitchFamily="34" charset="-122"/>
              </a:rPr>
              <a:t>Balance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554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F969AA-1FF8-477C-AD5A-12AD9074A831}" type="slidenum">
              <a:rPr lang="en-US" altLang="en-US" sz="1200" smtClean="0">
                <a:solidFill>
                  <a:srgbClr val="898989"/>
                </a:solidFill>
              </a:rPr>
              <a:pPr>
                <a:spcBef>
                  <a:spcPct val="0"/>
                </a:spcBef>
                <a:buFontTx/>
                <a:buNone/>
              </a:pPr>
              <a:t>34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6"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Brainstorming</a:t>
            </a:r>
          </a:p>
          <a:p>
            <a:pPr lvl="1"/>
            <a:r>
              <a:rPr lang="en-US" sz="1600" dirty="0"/>
              <a:t>• Checklists</a:t>
            </a:r>
          </a:p>
          <a:p>
            <a:pPr lvl="1"/>
            <a:r>
              <a:rPr lang="en-US" sz="1600" dirty="0"/>
              <a:t>• Interviews</a:t>
            </a:r>
          </a:p>
          <a:p>
            <a:r>
              <a:rPr lang="en-US" sz="1800" dirty="0"/>
              <a:t>.3 Data analysis</a:t>
            </a:r>
          </a:p>
          <a:p>
            <a:pPr lvl="1"/>
            <a:r>
              <a:rPr lang="en-US" sz="1600" dirty="0"/>
              <a:t>• Root cause analysis</a:t>
            </a:r>
          </a:p>
          <a:p>
            <a:pPr lvl="1"/>
            <a:r>
              <a:rPr lang="en-US" sz="1600" dirty="0"/>
              <a:t>• Assumption and 	constraint analysis</a:t>
            </a:r>
          </a:p>
          <a:p>
            <a:pPr lvl="1"/>
            <a:r>
              <a:rPr lang="en-US" sz="1600" dirty="0"/>
              <a:t>• SWOT analysis</a:t>
            </a:r>
          </a:p>
          <a:p>
            <a:pPr lvl="1"/>
            <a:r>
              <a:rPr lang="en-US" sz="1600" dirty="0"/>
              <a:t>• Document analysis</a:t>
            </a:r>
          </a:p>
          <a:p>
            <a:r>
              <a:rPr lang="en-US" sz="1800" dirty="0"/>
              <a:t>.4 Interpersonal and 	team skills</a:t>
            </a:r>
          </a:p>
          <a:p>
            <a:pPr lvl="1"/>
            <a:r>
              <a:rPr lang="en-US" sz="1600" dirty="0"/>
              <a:t>• Facilitation</a:t>
            </a:r>
          </a:p>
          <a:p>
            <a:r>
              <a:rPr lang="en-US" sz="1800" dirty="0"/>
              <a:t>.5 Prompt lists</a:t>
            </a:r>
          </a:p>
          <a:p>
            <a:r>
              <a:rPr lang="en-US" sz="1800" dirty="0"/>
              <a:t>.6 Meetings</a:t>
            </a:r>
            <a:endParaRPr lang="en-US" altLang="en-US" sz="1800" dirty="0"/>
          </a:p>
        </p:txBody>
      </p:sp>
      <p:sp>
        <p:nvSpPr>
          <p:cNvPr id="6430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Risks</a:t>
            </a:r>
          </a:p>
        </p:txBody>
      </p:sp>
      <p:sp>
        <p:nvSpPr>
          <p:cNvPr id="643075" name="Content Placeholder 4"/>
          <p:cNvSpPr>
            <a:spLocks noGrp="1"/>
          </p:cNvSpPr>
          <p:nvPr>
            <p:ph sz="quarter" idx="12"/>
          </p:nvPr>
        </p:nvSpPr>
        <p:spPr/>
        <p:txBody>
          <a:bodyPr/>
          <a:lstStyle/>
          <a:p>
            <a:r>
              <a:rPr lang="en-US" sz="1800" dirty="0"/>
              <a:t>.1 PMP</a:t>
            </a:r>
          </a:p>
          <a:p>
            <a:pPr lvl="1"/>
            <a:r>
              <a:rPr lang="en-US" sz="1200" dirty="0"/>
              <a:t>• </a:t>
            </a:r>
            <a:r>
              <a:rPr lang="en-US" sz="1200" dirty="0" err="1"/>
              <a:t>Req</a:t>
            </a:r>
            <a:r>
              <a:rPr lang="en-US" sz="1200" dirty="0"/>
              <a:t> MP, </a:t>
            </a:r>
            <a:r>
              <a:rPr lang="en-US" sz="1200" dirty="0" err="1"/>
              <a:t>Sc</a:t>
            </a:r>
            <a:r>
              <a:rPr lang="en-US" sz="1200" dirty="0"/>
              <a:t>-MP, CMP, QMP, Res-MP, </a:t>
            </a:r>
            <a:r>
              <a:rPr lang="en-US" sz="1200" dirty="0" err="1"/>
              <a:t>Rk</a:t>
            </a:r>
            <a:r>
              <a:rPr lang="en-US" sz="1200" dirty="0"/>
              <a:t>-MP</a:t>
            </a:r>
          </a:p>
          <a:p>
            <a:pPr lvl="1"/>
            <a:r>
              <a:rPr lang="en-US" sz="1200" dirty="0"/>
              <a:t>• Scope baseline</a:t>
            </a:r>
          </a:p>
          <a:p>
            <a:pPr lvl="1"/>
            <a:r>
              <a:rPr lang="en-US" sz="1200" dirty="0"/>
              <a:t>• Schedule baseline</a:t>
            </a:r>
          </a:p>
          <a:p>
            <a:pPr lvl="1"/>
            <a:r>
              <a:rPr lang="en-US" sz="1200" dirty="0"/>
              <a:t>• Cost baseline</a:t>
            </a:r>
          </a:p>
          <a:p>
            <a:r>
              <a:rPr lang="en-US" sz="1800" dirty="0"/>
              <a:t>.2 Project documents</a:t>
            </a:r>
          </a:p>
          <a:p>
            <a:pPr lvl="1"/>
            <a:r>
              <a:rPr lang="en-US" sz="1200" dirty="0"/>
              <a:t>• Assumption log, • Cost estimates</a:t>
            </a:r>
          </a:p>
          <a:p>
            <a:pPr lvl="1"/>
            <a:r>
              <a:rPr lang="en-US" sz="1200" dirty="0"/>
              <a:t>• Duration estimates, • Issue log</a:t>
            </a:r>
          </a:p>
          <a:p>
            <a:pPr lvl="1"/>
            <a:r>
              <a:rPr lang="en-US" sz="1200" dirty="0"/>
              <a:t>• Lessons learned register, </a:t>
            </a:r>
          </a:p>
          <a:p>
            <a:pPr lvl="1"/>
            <a:r>
              <a:rPr lang="en-US" sz="1200" dirty="0"/>
              <a:t>• Requirements documentation</a:t>
            </a:r>
          </a:p>
          <a:p>
            <a:pPr lvl="1"/>
            <a:r>
              <a:rPr lang="en-US" sz="1200" dirty="0"/>
              <a:t>• Resource requirements</a:t>
            </a:r>
          </a:p>
          <a:p>
            <a:pPr lvl="1"/>
            <a:r>
              <a:rPr lang="en-US" sz="1200" dirty="0"/>
              <a:t>• Stakeholder register</a:t>
            </a:r>
          </a:p>
          <a:p>
            <a:r>
              <a:rPr lang="en-US" sz="1800" dirty="0"/>
              <a:t>.3 Agreements</a:t>
            </a:r>
          </a:p>
          <a:p>
            <a:r>
              <a:rPr lang="en-US" sz="1800" dirty="0"/>
              <a:t>.4 Procurement 	documentation</a:t>
            </a:r>
          </a:p>
          <a:p>
            <a:r>
              <a:rPr lang="en-US" sz="1800" dirty="0"/>
              <a:t>.5 EEFs</a:t>
            </a:r>
          </a:p>
          <a:p>
            <a:r>
              <a:rPr lang="en-US" sz="1800" dirty="0"/>
              <a:t>.6 OPAs</a:t>
            </a:r>
            <a:endParaRPr lang="en-US" altLang="en-US" sz="1800" dirty="0"/>
          </a:p>
        </p:txBody>
      </p:sp>
      <p:sp>
        <p:nvSpPr>
          <p:cNvPr id="643077" name="Text Placeholder 6"/>
          <p:cNvSpPr>
            <a:spLocks noGrp="1"/>
          </p:cNvSpPr>
          <p:nvPr>
            <p:ph type="body" sz="quarter" idx="14"/>
          </p:nvPr>
        </p:nvSpPr>
        <p:spPr/>
        <p:txBody>
          <a:bodyPr/>
          <a:lstStyle/>
          <a:p>
            <a:r>
              <a:rPr lang="en-US" dirty="0"/>
              <a:t>.1 Risk register</a:t>
            </a:r>
          </a:p>
          <a:p>
            <a:r>
              <a:rPr lang="en-US" dirty="0"/>
              <a:t>.2 Risk report</a:t>
            </a:r>
          </a:p>
          <a:p>
            <a:r>
              <a:rPr lang="en-US" dirty="0"/>
              <a:t>.3 Project documents 	updates</a:t>
            </a:r>
          </a:p>
          <a:p>
            <a:pPr lvl="1"/>
            <a:r>
              <a:rPr lang="en-US" dirty="0"/>
              <a:t>• Assumption log</a:t>
            </a:r>
          </a:p>
          <a:p>
            <a:pPr lvl="1"/>
            <a:r>
              <a:rPr lang="en-US" dirty="0"/>
              <a:t>• Issue log</a:t>
            </a:r>
          </a:p>
          <a:p>
            <a:pPr lvl="1"/>
            <a:r>
              <a:rPr lang="en-US" dirty="0"/>
              <a:t>• Lessons learned 	register</a:t>
            </a:r>
            <a:endParaRPr lang="en-US" altLang="en-US" dirty="0"/>
          </a:p>
        </p:txBody>
      </p:sp>
      <p:sp>
        <p:nvSpPr>
          <p:cNvPr id="643078" name="Text Placeholder 7"/>
          <p:cNvSpPr>
            <a:spLocks noGrp="1"/>
          </p:cNvSpPr>
          <p:nvPr>
            <p:ph type="body" sz="quarter" idx="15"/>
          </p:nvPr>
        </p:nvSpPr>
        <p:spPr/>
        <p:txBody>
          <a:bodyPr vert="horz"/>
          <a:lstStyle/>
          <a:p>
            <a:pPr marL="0" indent="0"/>
            <a:r>
              <a:rPr lang="en-US" altLang="en-US" dirty="0"/>
              <a:t>PRKM</a:t>
            </a:r>
          </a:p>
        </p:txBody>
      </p:sp>
      <p:sp>
        <p:nvSpPr>
          <p:cNvPr id="6430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30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61351E-23AA-40B0-A37F-942B4D9C7F0B}" type="slidenum">
              <a:rPr lang="en-US" altLang="en-US" sz="1200" smtClean="0">
                <a:solidFill>
                  <a:srgbClr val="898989"/>
                </a:solidFill>
              </a:rPr>
              <a:pPr>
                <a:spcBef>
                  <a:spcPct val="0"/>
                </a:spcBef>
                <a:buFontTx/>
                <a:buNone/>
              </a:pPr>
              <a:t>340</a:t>
            </a:fld>
            <a:endParaRPr lang="en-US" altLang="en-US" sz="1200">
              <a:solidFill>
                <a:srgbClr val="898989"/>
              </a:solidFill>
            </a:endParaRPr>
          </a:p>
        </p:txBody>
      </p:sp>
    </p:spTree>
    <p:extLst>
      <p:ext uri="{BB962C8B-B14F-4D97-AF65-F5344CB8AC3E}">
        <p14:creationId xmlns:p14="http://schemas.microsoft.com/office/powerpoint/2010/main" val="406491987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2"/>
          <p:cNvSpPr>
            <a:spLocks noGrp="1"/>
          </p:cNvSpPr>
          <p:nvPr>
            <p:ph type="title"/>
          </p:nvPr>
        </p:nvSpPr>
        <p:spPr>
          <a:xfrm>
            <a:off x="0" y="0"/>
            <a:ext cx="9144000" cy="838200"/>
          </a:xfrm>
        </p:spPr>
        <p:txBody>
          <a:bodyPr/>
          <a:lstStyle/>
          <a:p>
            <a:r>
              <a:rPr altLang="en-US"/>
              <a:t>Diagramming Techniques</a:t>
            </a:r>
          </a:p>
        </p:txBody>
      </p:sp>
      <p:sp>
        <p:nvSpPr>
          <p:cNvPr id="645123" name="Content Placeholder 3"/>
          <p:cNvSpPr>
            <a:spLocks noGrp="1"/>
          </p:cNvSpPr>
          <p:nvPr>
            <p:ph idx="1"/>
          </p:nvPr>
        </p:nvSpPr>
        <p:spPr>
          <a:xfrm>
            <a:off x="457200" y="990600"/>
            <a:ext cx="8229600" cy="5105400"/>
          </a:xfrm>
        </p:spPr>
        <p:txBody>
          <a:bodyPr/>
          <a:lstStyle/>
          <a:p>
            <a:r>
              <a:rPr lang="en-US" altLang="en-US"/>
              <a:t>Cause and effect diagrams</a:t>
            </a:r>
          </a:p>
          <a:p>
            <a:r>
              <a:rPr lang="en-US" altLang="en-US"/>
              <a:t>System or process flow charts</a:t>
            </a:r>
          </a:p>
          <a:p>
            <a:r>
              <a:rPr lang="en-US" altLang="en-US"/>
              <a:t>Influence Diagram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5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E8D92C-0FD1-46D1-A267-63F9431262A4}" type="slidenum">
              <a:rPr lang="en-US" altLang="en-US" sz="1200" smtClean="0">
                <a:solidFill>
                  <a:srgbClr val="898989"/>
                </a:solidFill>
              </a:rPr>
              <a:pPr>
                <a:spcBef>
                  <a:spcPct val="0"/>
                </a:spcBef>
                <a:buFontTx/>
                <a:buNone/>
              </a:pPr>
              <a:t>341</a:t>
            </a:fld>
            <a:endParaRPr lang="en-US" altLang="en-US" sz="1200">
              <a:solidFill>
                <a:srgbClr val="898989"/>
              </a:solidFill>
            </a:endParaRPr>
          </a:p>
        </p:txBody>
      </p:sp>
    </p:spTree>
    <p:extLst>
      <p:ext uri="{BB962C8B-B14F-4D97-AF65-F5344CB8AC3E}">
        <p14:creationId xmlns:p14="http://schemas.microsoft.com/office/powerpoint/2010/main" val="181994249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3"/>
          <p:cNvSpPr>
            <a:spLocks noGrp="1"/>
          </p:cNvSpPr>
          <p:nvPr>
            <p:ph type="title"/>
          </p:nvPr>
        </p:nvSpPr>
        <p:spPr>
          <a:xfrm>
            <a:off x="11113" y="0"/>
            <a:ext cx="9132887" cy="808038"/>
          </a:xfrm>
        </p:spPr>
        <p:txBody>
          <a:bodyPr/>
          <a:lstStyle/>
          <a:p>
            <a:r>
              <a:rPr altLang="en-US" dirty="0"/>
              <a:t>3</a:t>
            </a:r>
            <a:r>
              <a:rPr lang="en-US" altLang="en-US" dirty="0"/>
              <a:t>8</a:t>
            </a:r>
            <a:r>
              <a:rPr altLang="en-US" dirty="0"/>
              <a:t>. Perform Qualitative Risk Analysis</a:t>
            </a:r>
          </a:p>
        </p:txBody>
      </p:sp>
      <p:sp>
        <p:nvSpPr>
          <p:cNvPr id="647171" name="Content Placeholder 4"/>
          <p:cNvSpPr>
            <a:spLocks noGrp="1"/>
          </p:cNvSpPr>
          <p:nvPr>
            <p:ph idx="1"/>
          </p:nvPr>
        </p:nvSpPr>
        <p:spPr/>
        <p:txBody>
          <a:bodyPr/>
          <a:lstStyle/>
          <a:p>
            <a:pPr>
              <a:buFont typeface="Arial" panose="020B0604020202020204" pitchFamily="34" charset="0"/>
              <a:buNone/>
            </a:pPr>
            <a:r>
              <a:rPr lang="en-US" altLang="en-US" b="1" dirty="0"/>
              <a:t>	Prioritizing risks for further analysis or action by assessing and combining their probability of occurrence and impact.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7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60578F-BA03-44BF-A2FA-7E91D339137F}" type="slidenum">
              <a:rPr lang="en-US" altLang="en-US" sz="1200" smtClean="0">
                <a:solidFill>
                  <a:srgbClr val="898989"/>
                </a:solidFill>
              </a:rPr>
              <a:pPr>
                <a:spcBef>
                  <a:spcPct val="0"/>
                </a:spcBef>
                <a:buFontTx/>
                <a:buNone/>
              </a:pPr>
              <a:t>342</a:t>
            </a:fld>
            <a:endParaRPr lang="en-US" altLang="en-US" sz="1200">
              <a:solidFill>
                <a:srgbClr val="898989"/>
              </a:solidFill>
            </a:endParaRPr>
          </a:p>
        </p:txBody>
      </p:sp>
    </p:spTree>
    <p:extLst>
      <p:ext uri="{BB962C8B-B14F-4D97-AF65-F5344CB8AC3E}">
        <p14:creationId xmlns:p14="http://schemas.microsoft.com/office/powerpoint/2010/main" val="382894579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0" name="Text Placeholder 5"/>
          <p:cNvSpPr>
            <a:spLocks noGrp="1"/>
          </p:cNvSpPr>
          <p:nvPr>
            <p:ph type="body" sz="quarter" idx="13"/>
          </p:nvPr>
        </p:nvSpPr>
        <p:spPr>
          <a:xfrm>
            <a:off x="3429000" y="1211262"/>
            <a:ext cx="2676832" cy="5113338"/>
          </a:xfrm>
        </p:spPr>
        <p:txBody>
          <a:bodyPr/>
          <a:lstStyle/>
          <a:p>
            <a:r>
              <a:rPr lang="en-US" sz="1600" dirty="0"/>
              <a:t>.1 Expert judgment</a:t>
            </a:r>
          </a:p>
          <a:p>
            <a:r>
              <a:rPr lang="en-US" sz="1600" dirty="0"/>
              <a:t>.2 Data gathering</a:t>
            </a:r>
          </a:p>
          <a:p>
            <a:pPr lvl="1"/>
            <a:r>
              <a:rPr lang="en-US" sz="1400" dirty="0"/>
              <a:t>• Interviews</a:t>
            </a:r>
          </a:p>
          <a:p>
            <a:r>
              <a:rPr lang="en-US" sz="1600" dirty="0"/>
              <a:t>.3 Data analysis</a:t>
            </a:r>
          </a:p>
          <a:p>
            <a:pPr lvl="1"/>
            <a:r>
              <a:rPr lang="en-US" sz="1400" dirty="0"/>
              <a:t>• Risk data quality assessment</a:t>
            </a:r>
          </a:p>
          <a:p>
            <a:pPr lvl="1"/>
            <a:r>
              <a:rPr lang="en-US" sz="1400" dirty="0"/>
              <a:t>• Risk probability and impact 	assessment</a:t>
            </a:r>
          </a:p>
          <a:p>
            <a:pPr lvl="1"/>
            <a:r>
              <a:rPr lang="en-US" sz="1400" dirty="0"/>
              <a:t>• Assessment of other risk 	</a:t>
            </a:r>
            <a:r>
              <a:rPr lang="en-US" sz="1600" dirty="0"/>
              <a:t>parameters</a:t>
            </a:r>
          </a:p>
          <a:p>
            <a:r>
              <a:rPr lang="en-US" sz="1600" dirty="0"/>
              <a:t>.4 Interpersonal and team 	skills</a:t>
            </a:r>
          </a:p>
          <a:p>
            <a:pPr lvl="1"/>
            <a:r>
              <a:rPr lang="en-US" sz="1400" dirty="0"/>
              <a:t>• Facilitation</a:t>
            </a:r>
          </a:p>
          <a:p>
            <a:r>
              <a:rPr lang="en-US" sz="1600" dirty="0"/>
              <a:t>.5 Risk categorization</a:t>
            </a:r>
          </a:p>
          <a:p>
            <a:r>
              <a:rPr lang="en-US" sz="1600" dirty="0"/>
              <a:t>.6 Data representation</a:t>
            </a:r>
          </a:p>
          <a:p>
            <a:pPr lvl="1"/>
            <a:r>
              <a:rPr lang="en-US" sz="1400" dirty="0"/>
              <a:t>• Probability and impact 	matrix</a:t>
            </a:r>
          </a:p>
          <a:p>
            <a:pPr lvl="1"/>
            <a:r>
              <a:rPr lang="en-US" sz="1400" dirty="0"/>
              <a:t>• Hierarchical charts</a:t>
            </a:r>
          </a:p>
          <a:p>
            <a:r>
              <a:rPr lang="en-US" sz="1600" dirty="0"/>
              <a:t>.7 Meetings</a:t>
            </a:r>
            <a:endParaRPr lang="en-US" altLang="en-US" sz="1600" dirty="0"/>
          </a:p>
        </p:txBody>
      </p:sp>
      <p:sp>
        <p:nvSpPr>
          <p:cNvPr id="64921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Perform Qualitative Risk Analysis</a:t>
            </a:r>
          </a:p>
        </p:txBody>
      </p:sp>
      <p:sp>
        <p:nvSpPr>
          <p:cNvPr id="649219"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Assumption log</a:t>
            </a:r>
          </a:p>
          <a:p>
            <a:pPr lvl="1"/>
            <a:r>
              <a:rPr lang="en-US" dirty="0"/>
              <a:t>• Risk register</a:t>
            </a:r>
          </a:p>
          <a:p>
            <a:pPr lvl="1"/>
            <a:r>
              <a:rPr lang="en-US" dirty="0"/>
              <a:t>• Stakeholder register</a:t>
            </a:r>
          </a:p>
          <a:p>
            <a:r>
              <a:rPr lang="en-US" dirty="0"/>
              <a:t>.3 EEFs</a:t>
            </a:r>
          </a:p>
          <a:p>
            <a:r>
              <a:rPr lang="en-US" dirty="0"/>
              <a:t>.4 OPAs</a:t>
            </a:r>
            <a:endParaRPr lang="en-US" altLang="en-US" dirty="0"/>
          </a:p>
        </p:txBody>
      </p:sp>
      <p:sp>
        <p:nvSpPr>
          <p:cNvPr id="649221" name="Text Placeholder 6"/>
          <p:cNvSpPr>
            <a:spLocks noGrp="1"/>
          </p:cNvSpPr>
          <p:nvPr>
            <p:ph type="body" sz="quarter" idx="14"/>
          </p:nvPr>
        </p:nvSpPr>
        <p:spPr/>
        <p:txBody>
          <a:bodyPr/>
          <a:lstStyle/>
          <a:p>
            <a:r>
              <a:rPr lang="en-US" dirty="0"/>
              <a:t>.1 Project documents 	updates</a:t>
            </a:r>
          </a:p>
          <a:p>
            <a:pPr lvl="1"/>
            <a:r>
              <a:rPr lang="en-US" dirty="0"/>
              <a:t>• Assumption log</a:t>
            </a:r>
          </a:p>
          <a:p>
            <a:pPr lvl="1"/>
            <a:r>
              <a:rPr lang="en-US" dirty="0"/>
              <a:t>• Issue log</a:t>
            </a:r>
          </a:p>
          <a:p>
            <a:pPr lvl="1"/>
            <a:r>
              <a:rPr lang="en-US" dirty="0"/>
              <a:t>• Risk register</a:t>
            </a:r>
          </a:p>
          <a:p>
            <a:pPr lvl="1"/>
            <a:r>
              <a:rPr lang="en-US" dirty="0"/>
              <a:t>• Risk report</a:t>
            </a:r>
            <a:endParaRPr lang="en-US" altLang="en-US" dirty="0"/>
          </a:p>
        </p:txBody>
      </p:sp>
      <p:sp>
        <p:nvSpPr>
          <p:cNvPr id="649222" name="Text Placeholder 7"/>
          <p:cNvSpPr>
            <a:spLocks noGrp="1"/>
          </p:cNvSpPr>
          <p:nvPr>
            <p:ph type="body" sz="quarter" idx="15"/>
          </p:nvPr>
        </p:nvSpPr>
        <p:spPr/>
        <p:txBody>
          <a:bodyPr vert="horz"/>
          <a:lstStyle/>
          <a:p>
            <a:pPr marL="0" indent="0"/>
            <a:r>
              <a:rPr lang="en-US" altLang="en-US" dirty="0"/>
              <a:t>PRKM</a:t>
            </a:r>
          </a:p>
        </p:txBody>
      </p:sp>
      <p:sp>
        <p:nvSpPr>
          <p:cNvPr id="64922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922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17AC0D-9A6C-4D0F-A12F-B506D65069D4}" type="slidenum">
              <a:rPr lang="en-US" altLang="en-US" sz="1200" smtClean="0">
                <a:solidFill>
                  <a:srgbClr val="898989"/>
                </a:solidFill>
              </a:rPr>
              <a:pPr>
                <a:spcBef>
                  <a:spcPct val="0"/>
                </a:spcBef>
                <a:buFontTx/>
                <a:buNone/>
              </a:pPr>
              <a:t>343</a:t>
            </a:fld>
            <a:endParaRPr lang="en-US" altLang="en-US" sz="1200">
              <a:solidFill>
                <a:srgbClr val="898989"/>
              </a:solidFill>
            </a:endParaRPr>
          </a:p>
        </p:txBody>
      </p:sp>
    </p:spTree>
    <p:extLst>
      <p:ext uri="{BB962C8B-B14F-4D97-AF65-F5344CB8AC3E}">
        <p14:creationId xmlns:p14="http://schemas.microsoft.com/office/powerpoint/2010/main" val="362681852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266" name="Picture 4" descr="C:\Users\Parul Choudhary\Desktop\PMBOK 4 edition\DONE\To do\pmbokguide4edition_0322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960438"/>
            <a:ext cx="81772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745038" y="5880100"/>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51268" name="Rectangle 5"/>
          <p:cNvSpPr>
            <a:spLocks noChangeArrowheads="1"/>
          </p:cNvSpPr>
          <p:nvPr/>
        </p:nvSpPr>
        <p:spPr bwMode="auto">
          <a:xfrm>
            <a:off x="552450" y="5041900"/>
            <a:ext cx="35925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587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eaLnBrk="1" hangingPunct="1">
              <a:spcBef>
                <a:spcPct val="0"/>
              </a:spcBef>
              <a:buFontTx/>
              <a:buNone/>
            </a:pPr>
            <a:r>
              <a:rPr lang="en-US" altLang="en-US" sz="1600" b="1">
                <a:latin typeface="Arial" panose="020B0604020202020204" pitchFamily="34" charset="0"/>
              </a:rPr>
              <a:t>Define Threshold</a:t>
            </a:r>
          </a:p>
          <a:p>
            <a:pPr lvl="2" eaLnBrk="1" hangingPunct="1">
              <a:spcBef>
                <a:spcPct val="0"/>
              </a:spcBef>
              <a:buFontTx/>
              <a:buNone/>
            </a:pPr>
            <a:r>
              <a:rPr lang="en-US" altLang="en-US" sz="1600">
                <a:latin typeface="Arial" panose="020B0604020202020204" pitchFamily="34" charset="0"/>
              </a:rPr>
              <a:t>High risk (“red condition”)</a:t>
            </a:r>
          </a:p>
          <a:p>
            <a:pPr lvl="2" eaLnBrk="1" hangingPunct="1">
              <a:spcBef>
                <a:spcPct val="0"/>
              </a:spcBef>
              <a:buFontTx/>
              <a:buNone/>
            </a:pPr>
            <a:r>
              <a:rPr lang="en-US" altLang="en-US" sz="1600">
                <a:latin typeface="Arial" panose="020B0604020202020204" pitchFamily="34" charset="0"/>
              </a:rPr>
              <a:t>Medium risk (“yellow condition”)</a:t>
            </a:r>
          </a:p>
          <a:p>
            <a:pPr lvl="2" eaLnBrk="1" hangingPunct="1">
              <a:spcBef>
                <a:spcPct val="0"/>
              </a:spcBef>
              <a:buFontTx/>
              <a:buNone/>
            </a:pPr>
            <a:r>
              <a:rPr lang="en-US" altLang="en-US" sz="1600">
                <a:latin typeface="Arial" panose="020B0604020202020204" pitchFamily="34" charset="0"/>
              </a:rPr>
              <a:t>Low risk (“green condition”)</a:t>
            </a:r>
          </a:p>
        </p:txBody>
      </p:sp>
      <p:sp>
        <p:nvSpPr>
          <p:cNvPr id="26629" name="Rectangle 27"/>
          <p:cNvSpPr>
            <a:spLocks noGrp="1" noChangeArrowheads="1"/>
          </p:cNvSpPr>
          <p:nvPr>
            <p:ph type="title"/>
          </p:nvPr>
        </p:nvSpPr>
        <p:spPr>
          <a:xfrm>
            <a:off x="11113" y="0"/>
            <a:ext cx="9132887" cy="808038"/>
          </a:xfrm>
        </p:spPr>
        <p:txBody>
          <a:bodyPr>
            <a:normAutofit fontScale="90000"/>
          </a:bodyPr>
          <a:lstStyle/>
          <a:p>
            <a:pPr>
              <a:defRPr/>
            </a:pPr>
            <a:r>
              <a:rPr sz="4800" b="1"/>
              <a:t>Probability Impact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12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6B0151-5780-482C-8700-DCE18B23563D}" type="slidenum">
              <a:rPr lang="en-US" altLang="en-US" sz="1200" smtClean="0">
                <a:solidFill>
                  <a:srgbClr val="898989"/>
                </a:solidFill>
              </a:rPr>
              <a:pPr>
                <a:spcBef>
                  <a:spcPct val="0"/>
                </a:spcBef>
                <a:buFontTx/>
                <a:buNone/>
              </a:pPr>
              <a:t>344</a:t>
            </a:fld>
            <a:endParaRPr lang="en-US" altLang="en-US" sz="1200">
              <a:solidFill>
                <a:srgbClr val="898989"/>
              </a:solidFill>
            </a:endParaRPr>
          </a:p>
        </p:txBody>
      </p:sp>
    </p:spTree>
    <p:extLst>
      <p:ext uri="{BB962C8B-B14F-4D97-AF65-F5344CB8AC3E}">
        <p14:creationId xmlns:p14="http://schemas.microsoft.com/office/powerpoint/2010/main" val="376749883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3"/>
          <p:cNvSpPr>
            <a:spLocks noGrp="1"/>
          </p:cNvSpPr>
          <p:nvPr>
            <p:ph type="title"/>
          </p:nvPr>
        </p:nvSpPr>
        <p:spPr>
          <a:xfrm>
            <a:off x="11113" y="0"/>
            <a:ext cx="9132887" cy="808038"/>
          </a:xfrm>
        </p:spPr>
        <p:txBody>
          <a:bodyPr/>
          <a:lstStyle/>
          <a:p>
            <a:r>
              <a:rPr altLang="en-US" dirty="0"/>
              <a:t>3</a:t>
            </a:r>
            <a:r>
              <a:rPr lang="en-US" altLang="en-US" dirty="0"/>
              <a:t>9</a:t>
            </a:r>
            <a:r>
              <a:rPr altLang="en-US" dirty="0"/>
              <a:t>. Perform Quantitative Risk Analysis</a:t>
            </a:r>
          </a:p>
        </p:txBody>
      </p:sp>
      <p:sp>
        <p:nvSpPr>
          <p:cNvPr id="653315" name="Content Placeholder 4"/>
          <p:cNvSpPr>
            <a:spLocks noGrp="1"/>
          </p:cNvSpPr>
          <p:nvPr>
            <p:ph idx="1"/>
          </p:nvPr>
        </p:nvSpPr>
        <p:spPr/>
        <p:txBody>
          <a:bodyPr/>
          <a:lstStyle/>
          <a:p>
            <a:pPr>
              <a:buFont typeface="Arial" panose="020B0604020202020204" pitchFamily="34" charset="0"/>
              <a:buNone/>
            </a:pPr>
            <a:r>
              <a:rPr lang="en-US" altLang="en-US" b="1"/>
              <a:t>	Numerically analyzing the effect of identified risks on overall project objectives.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33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6EFCD1-5C55-4E92-94A7-D39CE6A2044D}" type="slidenum">
              <a:rPr lang="en-US" altLang="en-US" sz="1200" smtClean="0">
                <a:solidFill>
                  <a:srgbClr val="898989"/>
                </a:solidFill>
              </a:rPr>
              <a:pPr>
                <a:spcBef>
                  <a:spcPct val="0"/>
                </a:spcBef>
                <a:buFontTx/>
                <a:buNone/>
              </a:pPr>
              <a:t>345</a:t>
            </a:fld>
            <a:endParaRPr lang="en-US" altLang="en-US" sz="1200">
              <a:solidFill>
                <a:srgbClr val="898989"/>
              </a:solidFill>
            </a:endParaRPr>
          </a:p>
        </p:txBody>
      </p:sp>
    </p:spTree>
    <p:extLst>
      <p:ext uri="{BB962C8B-B14F-4D97-AF65-F5344CB8AC3E}">
        <p14:creationId xmlns:p14="http://schemas.microsoft.com/office/powerpoint/2010/main" val="263763131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4"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Interviews</a:t>
            </a:r>
          </a:p>
          <a:p>
            <a:r>
              <a:rPr lang="en-US" dirty="0"/>
              <a:t>.3 Interpersonal and 	team skills</a:t>
            </a:r>
          </a:p>
          <a:p>
            <a:pPr lvl="1"/>
            <a:r>
              <a:rPr lang="en-US" dirty="0"/>
              <a:t>• Facilitation</a:t>
            </a:r>
          </a:p>
          <a:p>
            <a:r>
              <a:rPr lang="en-US" dirty="0"/>
              <a:t>.4 Representations of</a:t>
            </a:r>
          </a:p>
          <a:p>
            <a:pPr lvl="1"/>
            <a:r>
              <a:rPr lang="en-US" dirty="0"/>
              <a:t>uncertainty</a:t>
            </a:r>
          </a:p>
          <a:p>
            <a:r>
              <a:rPr lang="en-US" dirty="0"/>
              <a:t>.5 Data analysis</a:t>
            </a:r>
          </a:p>
          <a:p>
            <a:pPr lvl="1"/>
            <a:r>
              <a:rPr lang="en-US" dirty="0"/>
              <a:t>• Simulations</a:t>
            </a:r>
          </a:p>
          <a:p>
            <a:pPr lvl="1"/>
            <a:r>
              <a:rPr lang="en-US" dirty="0"/>
              <a:t>• Sensitivity analysis</a:t>
            </a:r>
          </a:p>
          <a:p>
            <a:pPr lvl="1"/>
            <a:r>
              <a:rPr lang="en-US" dirty="0"/>
              <a:t>• Decision tree analysis</a:t>
            </a:r>
          </a:p>
          <a:p>
            <a:pPr lvl="1"/>
            <a:r>
              <a:rPr lang="en-US" dirty="0"/>
              <a:t>• Influence diagrams</a:t>
            </a:r>
            <a:endParaRPr lang="en-US" altLang="en-US" dirty="0"/>
          </a:p>
        </p:txBody>
      </p:sp>
      <p:sp>
        <p:nvSpPr>
          <p:cNvPr id="65536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Perform Quantitative Risk Analysis</a:t>
            </a:r>
          </a:p>
        </p:txBody>
      </p:sp>
      <p:sp>
        <p:nvSpPr>
          <p:cNvPr id="655363" name="Content Placeholder 4"/>
          <p:cNvSpPr>
            <a:spLocks noGrp="1"/>
          </p:cNvSpPr>
          <p:nvPr>
            <p:ph sz="quarter" idx="12"/>
          </p:nvPr>
        </p:nvSpPr>
        <p:spPr>
          <a:xfrm>
            <a:off x="381001" y="1211262"/>
            <a:ext cx="2895598" cy="5113338"/>
          </a:xfrm>
        </p:spPr>
        <p:txBody>
          <a:bodyPr/>
          <a:lstStyle/>
          <a:p>
            <a:r>
              <a:rPr lang="en-US" dirty="0"/>
              <a:t>.1 PMP</a:t>
            </a:r>
          </a:p>
          <a:p>
            <a:pPr lvl="1"/>
            <a:r>
              <a:rPr lang="en-US" dirty="0"/>
              <a:t>• Risk management plan</a:t>
            </a:r>
          </a:p>
          <a:p>
            <a:pPr lvl="1"/>
            <a:r>
              <a:rPr lang="en-US" dirty="0"/>
              <a:t>• Scope baseline</a:t>
            </a:r>
          </a:p>
          <a:p>
            <a:pPr lvl="1"/>
            <a:r>
              <a:rPr lang="en-US" dirty="0"/>
              <a:t>• Schedule baseline</a:t>
            </a:r>
          </a:p>
          <a:p>
            <a:pPr lvl="1"/>
            <a:r>
              <a:rPr lang="en-US" dirty="0"/>
              <a:t>• Cost baseline</a:t>
            </a:r>
          </a:p>
          <a:p>
            <a:r>
              <a:rPr lang="en-US" dirty="0"/>
              <a:t>.2 Project documents</a:t>
            </a:r>
          </a:p>
          <a:p>
            <a:pPr marL="231775" lvl="1" indent="0" defTabSz="465138">
              <a:buNone/>
            </a:pPr>
            <a:r>
              <a:rPr lang="en-US" sz="1400" dirty="0"/>
              <a:t>• Assumption log,• Basis of estimates, • Cost estimates, • Cost forecasts, • Duration estimates, • Milestone list, • Resource requirements, • Risk register, • Risk report, • Schedule forecasts</a:t>
            </a:r>
          </a:p>
          <a:p>
            <a:r>
              <a:rPr lang="en-US" dirty="0"/>
              <a:t>.3 EEFs</a:t>
            </a:r>
          </a:p>
          <a:p>
            <a:r>
              <a:rPr lang="en-US" dirty="0"/>
              <a:t>.4 OPAs</a:t>
            </a:r>
            <a:endParaRPr lang="en-US" altLang="en-US" dirty="0"/>
          </a:p>
        </p:txBody>
      </p:sp>
      <p:sp>
        <p:nvSpPr>
          <p:cNvPr id="655365" name="Text Placeholder 6"/>
          <p:cNvSpPr>
            <a:spLocks noGrp="1"/>
          </p:cNvSpPr>
          <p:nvPr>
            <p:ph type="body" sz="quarter" idx="14"/>
          </p:nvPr>
        </p:nvSpPr>
        <p:spPr/>
        <p:txBody>
          <a:bodyPr/>
          <a:lstStyle/>
          <a:p>
            <a:r>
              <a:rPr lang="en-US" dirty="0"/>
              <a:t>.1 Project documents 	updates</a:t>
            </a:r>
          </a:p>
          <a:p>
            <a:pPr lvl="1"/>
            <a:r>
              <a:rPr lang="en-US" dirty="0"/>
              <a:t>• Risk report</a:t>
            </a:r>
            <a:endParaRPr lang="en-US" altLang="en-US" dirty="0"/>
          </a:p>
        </p:txBody>
      </p:sp>
      <p:sp>
        <p:nvSpPr>
          <p:cNvPr id="655366" name="Text Placeholder 7"/>
          <p:cNvSpPr>
            <a:spLocks noGrp="1"/>
          </p:cNvSpPr>
          <p:nvPr>
            <p:ph type="body" sz="quarter" idx="15"/>
          </p:nvPr>
        </p:nvSpPr>
        <p:spPr/>
        <p:txBody>
          <a:bodyPr vert="horz"/>
          <a:lstStyle/>
          <a:p>
            <a:pPr marL="0" indent="0"/>
            <a:r>
              <a:rPr lang="en-US" altLang="en-US" dirty="0"/>
              <a:t>PRKM</a:t>
            </a:r>
          </a:p>
        </p:txBody>
      </p:sp>
      <p:sp>
        <p:nvSpPr>
          <p:cNvPr id="65536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5536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5F21F5-7609-4247-B237-9769EC8D97A3}" type="slidenum">
              <a:rPr lang="en-US" altLang="en-US" sz="1200" smtClean="0">
                <a:solidFill>
                  <a:srgbClr val="898989"/>
                </a:solidFill>
              </a:rPr>
              <a:pPr>
                <a:spcBef>
                  <a:spcPct val="0"/>
                </a:spcBef>
                <a:buFontTx/>
                <a:buNone/>
              </a:pPr>
              <a:t>346</a:t>
            </a:fld>
            <a:endParaRPr lang="en-US" altLang="en-US" sz="1200">
              <a:solidFill>
                <a:srgbClr val="898989"/>
              </a:solidFill>
            </a:endParaRPr>
          </a:p>
        </p:txBody>
      </p:sp>
    </p:spTree>
    <p:extLst>
      <p:ext uri="{BB962C8B-B14F-4D97-AF65-F5344CB8AC3E}">
        <p14:creationId xmlns:p14="http://schemas.microsoft.com/office/powerpoint/2010/main" val="26900315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7"/>
          <p:cNvSpPr>
            <a:spLocks noGrp="1"/>
          </p:cNvSpPr>
          <p:nvPr>
            <p:ph type="title"/>
          </p:nvPr>
        </p:nvSpPr>
        <p:spPr>
          <a:xfrm>
            <a:off x="0" y="0"/>
            <a:ext cx="9144000" cy="838200"/>
          </a:xfrm>
        </p:spPr>
        <p:txBody>
          <a:bodyPr/>
          <a:lstStyle/>
          <a:p>
            <a:r>
              <a:rPr altLang="en-US"/>
              <a:t>PQnRA- Tools &amp; Techniques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a:buFont typeface="Wingdings" pitchFamily="2" charset="2"/>
              <a:buChar char="ü"/>
              <a:defRPr/>
            </a:pPr>
            <a:r>
              <a:rPr lang="en-US" dirty="0"/>
              <a:t>Data Gathering &amp; Representation Techniques</a:t>
            </a:r>
          </a:p>
          <a:p>
            <a:pPr marL="466725" lvl="1" indent="-9525">
              <a:buFont typeface="Wingdings" pitchFamily="2" charset="2"/>
              <a:buChar char="ü"/>
              <a:defRPr/>
            </a:pPr>
            <a:r>
              <a:rPr lang="en-US" dirty="0"/>
              <a:t>Interview</a:t>
            </a:r>
          </a:p>
          <a:p>
            <a:pPr marL="466725" lvl="1" indent="-9525">
              <a:buFont typeface="Wingdings" pitchFamily="2" charset="2"/>
              <a:buChar char="ü"/>
              <a:defRPr/>
            </a:pPr>
            <a:r>
              <a:rPr lang="en-US" dirty="0"/>
              <a:t>Probability Distribution (Normal, Beta, Triangular)</a:t>
            </a:r>
          </a:p>
          <a:p>
            <a:pPr>
              <a:buFont typeface="Wingdings" pitchFamily="2" charset="2"/>
              <a:buChar char="ü"/>
              <a:defRPr/>
            </a:pPr>
            <a:endParaRPr lang="en-US" dirty="0"/>
          </a:p>
          <a:p>
            <a:pPr>
              <a:buFont typeface="Wingdings" pitchFamily="2" charset="2"/>
              <a:buChar char="ü"/>
              <a:defRPr/>
            </a:pPr>
            <a:r>
              <a:rPr lang="en-US" dirty="0"/>
              <a:t>Quantitative Risk Analysis Modeling Techniques</a:t>
            </a:r>
          </a:p>
          <a:p>
            <a:pPr marL="466725" lvl="1" indent="-9525">
              <a:buFont typeface="Wingdings" pitchFamily="2" charset="2"/>
              <a:buChar char="ü"/>
              <a:defRPr/>
            </a:pPr>
            <a:r>
              <a:rPr lang="en-US" dirty="0"/>
              <a:t>Sensitivity analysis- helps to determine which risks have the most potential impact- Tornado diagrams (compare relative importance and impact of variables of high degree of uncertainty)</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Expected monetary value analysis (EMV)- Calculates average outcome of future scenarios that may or may not happen</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Modeling &amp; Simulation- Monte Carlo techniques</a:t>
            </a:r>
          </a:p>
          <a:p>
            <a:pPr>
              <a:buFont typeface="Wingdings" pitchFamily="2" charset="2"/>
              <a:buChar char="ü"/>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7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869AF-91D1-42CD-A4B7-DC32DE2646DC}" type="slidenum">
              <a:rPr lang="en-US" altLang="en-US" sz="1200" smtClean="0">
                <a:solidFill>
                  <a:srgbClr val="898989"/>
                </a:solidFill>
              </a:rPr>
              <a:pPr>
                <a:spcBef>
                  <a:spcPct val="0"/>
                </a:spcBef>
                <a:buFontTx/>
                <a:buNone/>
              </a:pPr>
              <a:t>347</a:t>
            </a:fld>
            <a:endParaRPr lang="en-US" altLang="en-US" sz="1200">
              <a:solidFill>
                <a:srgbClr val="898989"/>
              </a:solidFill>
            </a:endParaRPr>
          </a:p>
        </p:txBody>
      </p:sp>
    </p:spTree>
    <p:extLst>
      <p:ext uri="{BB962C8B-B14F-4D97-AF65-F5344CB8AC3E}">
        <p14:creationId xmlns:p14="http://schemas.microsoft.com/office/powerpoint/2010/main" val="50313680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7"/>
          <p:cNvSpPr>
            <a:spLocks noGrp="1" noChangeArrowheads="1"/>
          </p:cNvSpPr>
          <p:nvPr>
            <p:ph type="title"/>
          </p:nvPr>
        </p:nvSpPr>
        <p:spPr>
          <a:xfrm>
            <a:off x="0" y="0"/>
            <a:ext cx="9144000" cy="838200"/>
          </a:xfrm>
        </p:spPr>
        <p:txBody>
          <a:bodyPr>
            <a:normAutofit fontScale="90000"/>
          </a:bodyPr>
          <a:lstStyle/>
          <a:p>
            <a:pPr>
              <a:defRPr/>
            </a:pPr>
            <a:r>
              <a:rPr sz="5400" b="1"/>
              <a:t>Formulae</a:t>
            </a:r>
          </a:p>
        </p:txBody>
      </p:sp>
      <p:sp>
        <p:nvSpPr>
          <p:cNvPr id="658435" name="Rectangle 5"/>
          <p:cNvSpPr>
            <a:spLocks noGrp="1" noChangeArrowheads="1"/>
          </p:cNvSpPr>
          <p:nvPr>
            <p:ph idx="1"/>
          </p:nvPr>
        </p:nvSpPr>
        <p:spPr>
          <a:xfrm>
            <a:off x="457200" y="990600"/>
            <a:ext cx="8305800" cy="3432175"/>
          </a:xfrm>
        </p:spPr>
        <p:txBody>
          <a:bodyPr>
            <a:spAutoFit/>
          </a:bodyPr>
          <a:lstStyle/>
          <a:p>
            <a:pPr>
              <a:lnSpc>
                <a:spcPct val="90000"/>
              </a:lnSpc>
              <a:tabLst>
                <a:tab pos="1484313" algn="l"/>
              </a:tabLst>
              <a:defRPr/>
            </a:pPr>
            <a:r>
              <a:rPr lang="en-US" altLang="en-US" sz="2000" dirty="0"/>
              <a:t>Probability 	= Number of Occurrences / Total Number occurrences</a:t>
            </a:r>
          </a:p>
          <a:p>
            <a:pPr>
              <a:lnSpc>
                <a:spcPct val="90000"/>
              </a:lnSpc>
              <a:buFont typeface="Wingdings" panose="05000000000000000000" pitchFamily="2" charset="2"/>
              <a:buNone/>
              <a:tabLst>
                <a:tab pos="1484313" algn="l"/>
              </a:tabLst>
              <a:defRPr/>
            </a:pPr>
            <a:r>
              <a:rPr lang="en-US" altLang="en-US" sz="2000" dirty="0"/>
              <a:t>			= Frequency of Related Events / Total Number of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Probability 	= Frequency of Related Events /</a:t>
            </a:r>
          </a:p>
          <a:p>
            <a:pPr marL="0" indent="0">
              <a:lnSpc>
                <a:spcPct val="90000"/>
              </a:lnSpc>
              <a:buFont typeface="Arial" panose="020B0604020202020204" pitchFamily="34" charset="0"/>
              <a:buNone/>
              <a:tabLst>
                <a:tab pos="1484313" algn="l"/>
              </a:tabLst>
              <a:defRPr/>
            </a:pPr>
            <a:r>
              <a:rPr lang="en-US" altLang="en-US" sz="2000" dirty="0"/>
              <a:t>				Total Number of Possible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Expected Monetary Value (EMV) = Risk Event Probability X 						Risk Event Value</a:t>
            </a:r>
          </a:p>
          <a:p>
            <a:pPr>
              <a:lnSpc>
                <a:spcPct val="90000"/>
              </a:lnSpc>
              <a:spcAft>
                <a:spcPts val="600"/>
              </a:spcAft>
              <a:buClr>
                <a:schemeClr val="tx1"/>
              </a:buClr>
              <a:tabLst>
                <a:tab pos="1484313" algn="l"/>
              </a:tabLst>
              <a:defRPr/>
            </a:pPr>
            <a:endParaRPr lang="en-US" altLang="en-US" sz="2000" dirty="0"/>
          </a:p>
          <a:p>
            <a:pPr>
              <a:lnSpc>
                <a:spcPct val="90000"/>
              </a:lnSpc>
              <a:spcAft>
                <a:spcPts val="600"/>
              </a:spcAft>
              <a:buClr>
                <a:schemeClr val="tx1"/>
              </a:buClr>
              <a:tabLst>
                <a:tab pos="1484313" algn="l"/>
              </a:tabLst>
              <a:defRPr/>
            </a:pPr>
            <a:r>
              <a:rPr lang="en-US" altLang="en-US" sz="2000" dirty="0"/>
              <a:t>The sum of their probabilities of occurrence is 1.0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9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159295-7B91-4C71-B452-E0AEA3017180}" type="slidenum">
              <a:rPr lang="en-US" altLang="en-US" sz="1200" smtClean="0">
                <a:solidFill>
                  <a:srgbClr val="898989"/>
                </a:solidFill>
              </a:rPr>
              <a:pPr>
                <a:spcBef>
                  <a:spcPct val="0"/>
                </a:spcBef>
                <a:buFontTx/>
                <a:buNone/>
              </a:pPr>
              <a:t>348</a:t>
            </a:fld>
            <a:endParaRPr lang="en-US" altLang="en-US" sz="1200">
              <a:solidFill>
                <a:srgbClr val="898989"/>
              </a:solidFill>
            </a:endParaRPr>
          </a:p>
        </p:txBody>
      </p:sp>
    </p:spTree>
    <p:extLst>
      <p:ext uri="{BB962C8B-B14F-4D97-AF65-F5344CB8AC3E}">
        <p14:creationId xmlns:p14="http://schemas.microsoft.com/office/powerpoint/2010/main" val="233969058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550" y="1044575"/>
            <a:ext cx="8134350" cy="4964113"/>
          </a:xfrm>
          <a:prstGeom prst="rect">
            <a:avLst/>
          </a:prstGeom>
          <a:noFill/>
          <a:ln>
            <a:solidFill>
              <a:srgbClr val="00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1507" name="Object 11"/>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7"/>
          <p:cNvSpPr>
            <a:spLocks noGrp="1" noChangeArrowheads="1"/>
          </p:cNvSpPr>
          <p:nvPr>
            <p:ph type="title"/>
          </p:nvPr>
        </p:nvSpPr>
        <p:spPr>
          <a:xfrm>
            <a:off x="11113" y="0"/>
            <a:ext cx="9132887" cy="808038"/>
          </a:xfrm>
        </p:spPr>
        <p:txBody>
          <a:bodyPr>
            <a:normAutofit fontScale="90000"/>
          </a:bodyPr>
          <a:lstStyle/>
          <a:p>
            <a:pPr>
              <a:defRPr/>
            </a:pPr>
            <a:r>
              <a:rPr sz="7200" b="1"/>
              <a:t>Decision Tree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1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F036A-C156-4D86-8214-66C1F2C07182}" type="slidenum">
              <a:rPr lang="en-US" altLang="en-US" sz="1200" smtClean="0">
                <a:solidFill>
                  <a:srgbClr val="898989"/>
                </a:solidFill>
              </a:rPr>
              <a:pPr>
                <a:spcBef>
                  <a:spcPct val="0"/>
                </a:spcBef>
                <a:buFontTx/>
                <a:buNone/>
              </a:pPr>
              <a:t>349</a:t>
            </a:fld>
            <a:endParaRPr lang="en-US" altLang="en-US" sz="1200">
              <a:solidFill>
                <a:srgbClr val="898989"/>
              </a:solidFill>
            </a:endParaRPr>
          </a:p>
        </p:txBody>
      </p:sp>
    </p:spTree>
    <p:extLst>
      <p:ext uri="{BB962C8B-B14F-4D97-AF65-F5344CB8AC3E}">
        <p14:creationId xmlns:p14="http://schemas.microsoft.com/office/powerpoint/2010/main" val="2893051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7587" name="Group 2"/>
          <p:cNvGrpSpPr>
            <a:grpSpLocks/>
          </p:cNvGrpSpPr>
          <p:nvPr/>
        </p:nvGrpSpPr>
        <p:grpSpPr bwMode="auto">
          <a:xfrm>
            <a:off x="803275" y="1219200"/>
            <a:ext cx="7691438" cy="4840288"/>
            <a:chOff x="506" y="768"/>
            <a:chExt cx="4845" cy="3049"/>
          </a:xfrm>
        </p:grpSpPr>
        <p:grpSp>
          <p:nvGrpSpPr>
            <p:cNvPr id="67591" name="Group 3"/>
            <p:cNvGrpSpPr>
              <a:grpSpLocks/>
            </p:cNvGrpSpPr>
            <p:nvPr/>
          </p:nvGrpSpPr>
          <p:grpSpPr bwMode="auto">
            <a:xfrm>
              <a:off x="506" y="768"/>
              <a:ext cx="4845" cy="3049"/>
              <a:chOff x="506" y="768"/>
              <a:chExt cx="4845" cy="3049"/>
            </a:xfrm>
          </p:grpSpPr>
          <p:sp>
            <p:nvSpPr>
              <p:cNvPr id="32827" name="AutoShape 59"/>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00" name="Group 6"/>
              <p:cNvGrpSpPr>
                <a:grpSpLocks/>
              </p:cNvGrpSpPr>
              <p:nvPr/>
            </p:nvGrpSpPr>
            <p:grpSpPr bwMode="auto">
              <a:xfrm>
                <a:off x="506" y="1763"/>
                <a:ext cx="163" cy="1355"/>
                <a:chOff x="506" y="1763"/>
                <a:chExt cx="163" cy="1355"/>
              </a:xfrm>
            </p:grpSpPr>
            <p:grpSp>
              <p:nvGrpSpPr>
                <p:cNvPr id="67646" name="Group 7"/>
                <p:cNvGrpSpPr>
                  <a:grpSpLocks/>
                </p:cNvGrpSpPr>
                <p:nvPr/>
              </p:nvGrpSpPr>
              <p:grpSpPr bwMode="auto">
                <a:xfrm>
                  <a:off x="506" y="1944"/>
                  <a:ext cx="163" cy="1174"/>
                  <a:chOff x="506" y="1944"/>
                  <a:chExt cx="163" cy="1174"/>
                </a:xfrm>
              </p:grpSpPr>
              <p:grpSp>
                <p:nvGrpSpPr>
                  <p:cNvPr id="67648" name="Group 8"/>
                  <p:cNvGrpSpPr>
                    <a:grpSpLocks/>
                  </p:cNvGrpSpPr>
                  <p:nvPr/>
                </p:nvGrpSpPr>
                <p:grpSpPr bwMode="auto">
                  <a:xfrm>
                    <a:off x="506" y="2215"/>
                    <a:ext cx="163" cy="903"/>
                    <a:chOff x="506" y="2215"/>
                    <a:chExt cx="163" cy="903"/>
                  </a:xfrm>
                </p:grpSpPr>
                <p:sp>
                  <p:nvSpPr>
                    <p:cNvPr id="32777" name="Line 9"/>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8" name="Line 10"/>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9" name="Line 11"/>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0" name="Line 12"/>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1" name="Line 13"/>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Rectangle 14"/>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2" name="Group 15"/>
              <p:cNvGrpSpPr>
                <a:grpSpLocks/>
              </p:cNvGrpSpPr>
              <p:nvPr/>
            </p:nvGrpSpPr>
            <p:grpSpPr bwMode="auto">
              <a:xfrm>
                <a:off x="1619" y="1491"/>
                <a:ext cx="1029" cy="1627"/>
                <a:chOff x="1619" y="1491"/>
                <a:chExt cx="1029" cy="1627"/>
              </a:xfrm>
            </p:grpSpPr>
            <p:sp>
              <p:nvSpPr>
                <p:cNvPr id="7" name="AutoShape 16"/>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38" name="Group 17"/>
                <p:cNvGrpSpPr>
                  <a:grpSpLocks/>
                </p:cNvGrpSpPr>
                <p:nvPr/>
              </p:nvGrpSpPr>
              <p:grpSpPr bwMode="auto">
                <a:xfrm>
                  <a:off x="1619" y="1762"/>
                  <a:ext cx="164" cy="1355"/>
                  <a:chOff x="1619" y="1762"/>
                  <a:chExt cx="164" cy="1355"/>
                </a:xfrm>
              </p:grpSpPr>
              <p:grpSp>
                <p:nvGrpSpPr>
                  <p:cNvPr id="67639" name="Group 18"/>
                  <p:cNvGrpSpPr>
                    <a:grpSpLocks/>
                  </p:cNvGrpSpPr>
                  <p:nvPr/>
                </p:nvGrpSpPr>
                <p:grpSpPr bwMode="auto">
                  <a:xfrm>
                    <a:off x="1619" y="1943"/>
                    <a:ext cx="164" cy="1175"/>
                    <a:chOff x="1619" y="1943"/>
                    <a:chExt cx="164" cy="1175"/>
                  </a:xfrm>
                </p:grpSpPr>
                <p:grpSp>
                  <p:nvGrpSpPr>
                    <p:cNvPr id="67641" name="Group 19"/>
                    <p:cNvGrpSpPr>
                      <a:grpSpLocks/>
                    </p:cNvGrpSpPr>
                    <p:nvPr/>
                  </p:nvGrpSpPr>
                  <p:grpSpPr bwMode="auto">
                    <a:xfrm>
                      <a:off x="1619" y="2206"/>
                      <a:ext cx="164" cy="912"/>
                      <a:chOff x="1619" y="2206"/>
                      <a:chExt cx="164" cy="912"/>
                    </a:xfrm>
                  </p:grpSpPr>
                  <p:sp>
                    <p:nvSpPr>
                      <p:cNvPr id="32788" name="Line 20"/>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89" name="Line 21"/>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90" name="Line 22"/>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1" name="Line 23"/>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2" name="Line 24"/>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793" name="Rectangle 25"/>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4" name="Group 26"/>
              <p:cNvGrpSpPr>
                <a:grpSpLocks/>
              </p:cNvGrpSpPr>
              <p:nvPr/>
            </p:nvGrpSpPr>
            <p:grpSpPr bwMode="auto">
              <a:xfrm>
                <a:off x="2796" y="1491"/>
                <a:ext cx="1030" cy="1627"/>
                <a:chOff x="2796" y="1491"/>
                <a:chExt cx="1030" cy="1627"/>
              </a:xfrm>
            </p:grpSpPr>
            <p:sp>
              <p:nvSpPr>
                <p:cNvPr id="32795" name="AutoShape 27"/>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29" name="Group 28"/>
                <p:cNvGrpSpPr>
                  <a:grpSpLocks/>
                </p:cNvGrpSpPr>
                <p:nvPr/>
              </p:nvGrpSpPr>
              <p:grpSpPr bwMode="auto">
                <a:xfrm>
                  <a:off x="2796" y="1762"/>
                  <a:ext cx="164" cy="1355"/>
                  <a:chOff x="2796" y="1762"/>
                  <a:chExt cx="164" cy="1355"/>
                </a:xfrm>
              </p:grpSpPr>
              <p:grpSp>
                <p:nvGrpSpPr>
                  <p:cNvPr id="67630" name="Group 29"/>
                  <p:cNvGrpSpPr>
                    <a:grpSpLocks/>
                  </p:cNvGrpSpPr>
                  <p:nvPr/>
                </p:nvGrpSpPr>
                <p:grpSpPr bwMode="auto">
                  <a:xfrm>
                    <a:off x="2796" y="1943"/>
                    <a:ext cx="164" cy="1175"/>
                    <a:chOff x="2796" y="1943"/>
                    <a:chExt cx="164" cy="1175"/>
                  </a:xfrm>
                </p:grpSpPr>
                <p:grpSp>
                  <p:nvGrpSpPr>
                    <p:cNvPr id="67632" name="Group 30"/>
                    <p:cNvGrpSpPr>
                      <a:grpSpLocks/>
                    </p:cNvGrpSpPr>
                    <p:nvPr/>
                  </p:nvGrpSpPr>
                  <p:grpSpPr bwMode="auto">
                    <a:xfrm>
                      <a:off x="2796" y="2208"/>
                      <a:ext cx="164" cy="909"/>
                      <a:chOff x="2796" y="2208"/>
                      <a:chExt cx="164" cy="909"/>
                    </a:xfrm>
                  </p:grpSpPr>
                  <p:sp>
                    <p:nvSpPr>
                      <p:cNvPr id="32799" name="Line 31"/>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0" name="Line 32"/>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1" name="Line 33"/>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02" name="Line 34"/>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35"/>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804" name="AutoShape 36"/>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6" name="Line 38"/>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7" name="Line 39"/>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8" name="Line 40"/>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9" name="Text Box 41"/>
              <p:cNvSpPr txBox="1">
                <a:spLocks noChangeArrowheads="1"/>
              </p:cNvSpPr>
              <p:nvPr/>
            </p:nvSpPr>
            <p:spPr bwMode="auto">
              <a:xfrm>
                <a:off x="4188" y="3452"/>
                <a:ext cx="1139"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grpSp>
            <p:nvGrpSpPr>
              <p:cNvPr id="67611" name="Group 42"/>
              <p:cNvGrpSpPr>
                <a:grpSpLocks/>
              </p:cNvGrpSpPr>
              <p:nvPr/>
            </p:nvGrpSpPr>
            <p:grpSpPr bwMode="auto">
              <a:xfrm>
                <a:off x="4380" y="3345"/>
                <a:ext cx="122" cy="197"/>
                <a:chOff x="4380" y="3345"/>
                <a:chExt cx="122" cy="197"/>
              </a:xfrm>
            </p:grpSpPr>
            <p:sp>
              <p:nvSpPr>
                <p:cNvPr id="32811" name="Line 43"/>
                <p:cNvSpPr>
                  <a:spLocks noChangeShapeType="1"/>
                </p:cNvSpPr>
                <p:nvPr/>
              </p:nvSpPr>
              <p:spPr bwMode="auto">
                <a:xfrm flipV="1">
                  <a:off x="4380" y="3344"/>
                  <a:ext cx="0" cy="19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2" name="Line 44"/>
                <p:cNvSpPr>
                  <a:spLocks noChangeShapeType="1"/>
                </p:cNvSpPr>
                <p:nvPr/>
              </p:nvSpPr>
              <p:spPr bwMode="auto">
                <a:xfrm>
                  <a:off x="4380" y="3543"/>
                  <a:ext cx="122"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13" name="Rectangle 45"/>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Manager of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Project Managers</a:t>
                </a:r>
              </a:p>
            </p:txBody>
          </p:sp>
          <p:grpSp>
            <p:nvGrpSpPr>
              <p:cNvPr id="67614" name="Group 47"/>
              <p:cNvGrpSpPr>
                <a:grpSpLocks/>
              </p:cNvGrpSpPr>
              <p:nvPr/>
            </p:nvGrpSpPr>
            <p:grpSpPr bwMode="auto">
              <a:xfrm>
                <a:off x="3840" y="1941"/>
                <a:ext cx="164" cy="1176"/>
                <a:chOff x="3840" y="1941"/>
                <a:chExt cx="164" cy="1176"/>
              </a:xfrm>
            </p:grpSpPr>
            <p:grpSp>
              <p:nvGrpSpPr>
                <p:cNvPr id="67621" name="Group 48"/>
                <p:cNvGrpSpPr>
                  <a:grpSpLocks/>
                </p:cNvGrpSpPr>
                <p:nvPr/>
              </p:nvGrpSpPr>
              <p:grpSpPr bwMode="auto">
                <a:xfrm>
                  <a:off x="3840" y="2213"/>
                  <a:ext cx="164" cy="904"/>
                  <a:chOff x="3840" y="2213"/>
                  <a:chExt cx="164" cy="904"/>
                </a:xfrm>
              </p:grpSpPr>
              <p:sp>
                <p:nvSpPr>
                  <p:cNvPr id="32817" name="Line 49"/>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8" name="Line 50"/>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9" name="Line 51"/>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0" name="Line 52"/>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1" name="Line 53"/>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2" name="Rectangle 54"/>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6" name="Line 58"/>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8" name="Rectangle 60"/>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0" name="Rectangle 62"/>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7588" name="Title 67"/>
          <p:cNvSpPr>
            <a:spLocks noGrp="1"/>
          </p:cNvSpPr>
          <p:nvPr>
            <p:ph type="title"/>
          </p:nvPr>
        </p:nvSpPr>
        <p:spPr>
          <a:xfrm>
            <a:off x="7938" y="14288"/>
            <a:ext cx="9144000" cy="808037"/>
          </a:xfrm>
        </p:spPr>
        <p:txBody>
          <a:bodyPr/>
          <a:lstStyle/>
          <a:p>
            <a:r>
              <a:rPr altLang="en-US">
                <a:ea typeface="Microsoft YaHei" panose="020B0503020204020204" pitchFamily="34" charset="-122"/>
              </a:rPr>
              <a:t>Strong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759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9DA3CC-AE54-4795-88B3-04B22CFC6D40}" type="slidenum">
              <a:rPr lang="en-US" altLang="en-US" sz="1200" smtClean="0">
                <a:solidFill>
                  <a:srgbClr val="898989"/>
                </a:solidFill>
              </a:rPr>
              <a:pPr>
                <a:spcBef>
                  <a:spcPct val="0"/>
                </a:spcBef>
                <a:buFontTx/>
                <a:buNone/>
              </a:pPr>
              <a:t>35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Decision Tree</a:t>
            </a:r>
          </a:p>
        </p:txBody>
      </p:sp>
      <p:sp>
        <p:nvSpPr>
          <p:cNvPr id="6" name="Content Placeholder 5"/>
          <p:cNvSpPr>
            <a:spLocks noGrp="1"/>
          </p:cNvSpPr>
          <p:nvPr>
            <p:ph idx="1"/>
          </p:nvPr>
        </p:nvSpPr>
        <p:spPr/>
        <p:txBody>
          <a:bodyPr>
            <a:normAutofit fontScale="85000" lnSpcReduction="20000"/>
          </a:bodyPr>
          <a:lstStyle/>
          <a:p>
            <a:r>
              <a:rPr lang="en-GB" altLang="en-US" dirty="0"/>
              <a:t>A Fixed Price Contract worth $150,000 has a clause of $1000 penalty  per day of schedule delay. The following estimates for Cost and Schedule are provided:</a:t>
            </a:r>
          </a:p>
          <a:p>
            <a:endParaRPr lang="en-GB" altLang="en-US" dirty="0"/>
          </a:p>
          <a:p>
            <a:r>
              <a:rPr lang="en-GB" altLang="en-US" dirty="0"/>
              <a:t>Self-execute</a:t>
            </a:r>
          </a:p>
          <a:p>
            <a:pPr lvl="2"/>
            <a:r>
              <a:rPr lang="en-GB" altLang="en-US" dirty="0"/>
              <a:t>Cost can vary  : with a likelihood  80%  120,000 vs. with a likelihood </a:t>
            </a:r>
            <a:br>
              <a:rPr lang="en-GB" altLang="en-US" dirty="0"/>
            </a:br>
            <a:r>
              <a:rPr lang="en-GB" altLang="en-US" dirty="0"/>
              <a:t> of 20%  140,000</a:t>
            </a:r>
          </a:p>
          <a:p>
            <a:pPr lvl="2"/>
            <a:r>
              <a:rPr lang="en-GB" altLang="en-US" dirty="0"/>
              <a:t>Schedule: can vary :  95% on time, 5%  possibility of 2 days delay</a:t>
            </a:r>
          </a:p>
          <a:p>
            <a:endParaRPr lang="en-GB" altLang="en-US" dirty="0"/>
          </a:p>
          <a:p>
            <a:r>
              <a:rPr lang="en-GB" altLang="en-US" dirty="0"/>
              <a:t>Subcontract</a:t>
            </a:r>
          </a:p>
          <a:p>
            <a:pPr lvl="2"/>
            <a:r>
              <a:rPr lang="en-GB" altLang="en-US" dirty="0"/>
              <a:t>Cost can vary : with a likelihood of 60%  110,000 vs. with a likelihood </a:t>
            </a:r>
            <a:br>
              <a:rPr lang="en-GB" altLang="en-US" dirty="0"/>
            </a:br>
            <a:r>
              <a:rPr lang="en-GB" altLang="en-US" dirty="0"/>
              <a:t>of 40%  120,000</a:t>
            </a:r>
          </a:p>
          <a:p>
            <a:pPr lvl="2"/>
            <a:r>
              <a:rPr lang="en-GB" altLang="en-US" dirty="0"/>
              <a:t>Schedule can vary::  80% on time, 20% possibility of 20 days delay </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350</a:t>
            </a:fld>
            <a:endParaRPr lang="en-US" altLang="en-US"/>
          </a:p>
        </p:txBody>
      </p:sp>
    </p:spTree>
    <p:extLst>
      <p:ext uri="{BB962C8B-B14F-4D97-AF65-F5344CB8AC3E}">
        <p14:creationId xmlns:p14="http://schemas.microsoft.com/office/powerpoint/2010/main" val="241839047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Solution</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351</a:t>
            </a:fld>
            <a:endParaRPr lang="en-US" altLang="en-US"/>
          </a:p>
        </p:txBody>
      </p:sp>
      <p:grpSp>
        <p:nvGrpSpPr>
          <p:cNvPr id="6" name="Group 3"/>
          <p:cNvGrpSpPr>
            <a:grpSpLocks/>
          </p:cNvGrpSpPr>
          <p:nvPr/>
        </p:nvGrpSpPr>
        <p:grpSpPr bwMode="auto">
          <a:xfrm>
            <a:off x="381000" y="914400"/>
            <a:ext cx="8610600" cy="5137150"/>
            <a:chOff x="758" y="672"/>
            <a:chExt cx="4779" cy="3236"/>
          </a:xfrm>
        </p:grpSpPr>
        <p:sp>
          <p:nvSpPr>
            <p:cNvPr id="7" name="Text Box 4"/>
            <p:cNvSpPr txBox="1">
              <a:spLocks noChangeArrowheads="1"/>
            </p:cNvSpPr>
            <p:nvPr/>
          </p:nvSpPr>
          <p:spPr bwMode="auto">
            <a:xfrm rot="-5400000">
              <a:off x="352" y="1279"/>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Self -execute</a:t>
              </a:r>
            </a:p>
          </p:txBody>
        </p:sp>
        <p:sp>
          <p:nvSpPr>
            <p:cNvPr id="8" name="Text Box 5"/>
            <p:cNvSpPr txBox="1">
              <a:spLocks noChangeArrowheads="1"/>
            </p:cNvSpPr>
            <p:nvPr/>
          </p:nvSpPr>
          <p:spPr bwMode="auto">
            <a:xfrm rot="-5340000">
              <a:off x="352" y="2673"/>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Subcontract</a:t>
              </a:r>
            </a:p>
          </p:txBody>
        </p:sp>
        <p:sp>
          <p:nvSpPr>
            <p:cNvPr id="9" name="Oval 6"/>
            <p:cNvSpPr>
              <a:spLocks noChangeArrowheads="1"/>
            </p:cNvSpPr>
            <p:nvPr/>
          </p:nvSpPr>
          <p:spPr bwMode="auto">
            <a:xfrm>
              <a:off x="845" y="2077"/>
              <a:ext cx="158" cy="243"/>
            </a:xfrm>
            <a:prstGeom prst="ellipse">
              <a:avLst/>
            </a:prstGeom>
            <a:solidFill>
              <a:srgbClr val="FFFFFF"/>
            </a:solidFill>
            <a:ln w="12600">
              <a:solidFill>
                <a:srgbClr val="000000"/>
              </a:solidFill>
              <a:miter lim="800000"/>
              <a:headEnd/>
              <a:tailEnd/>
            </a:ln>
          </p:spPr>
          <p:txBody>
            <a:bodyPr wrap="none" anchor="ctr"/>
            <a:lstStyle/>
            <a:p>
              <a:endParaRPr lang="en-US" altLang="en-US"/>
            </a:p>
          </p:txBody>
        </p:sp>
        <p:sp>
          <p:nvSpPr>
            <p:cNvPr id="10" name="Oval 7"/>
            <p:cNvSpPr>
              <a:spLocks noChangeArrowheads="1"/>
            </p:cNvSpPr>
            <p:nvPr/>
          </p:nvSpPr>
          <p:spPr bwMode="auto">
            <a:xfrm>
              <a:off x="1320" y="2562"/>
              <a:ext cx="159"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1" name="Oval 8"/>
            <p:cNvSpPr>
              <a:spLocks noChangeArrowheads="1"/>
            </p:cNvSpPr>
            <p:nvPr/>
          </p:nvSpPr>
          <p:spPr bwMode="auto">
            <a:xfrm>
              <a:off x="1320" y="1654"/>
              <a:ext cx="159"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2" name="Oval 9"/>
            <p:cNvSpPr>
              <a:spLocks noChangeArrowheads="1"/>
            </p:cNvSpPr>
            <p:nvPr/>
          </p:nvSpPr>
          <p:spPr bwMode="auto">
            <a:xfrm>
              <a:off x="1967" y="1802"/>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3" name="Oval 10"/>
            <p:cNvSpPr>
              <a:spLocks noChangeArrowheads="1"/>
            </p:cNvSpPr>
            <p:nvPr/>
          </p:nvSpPr>
          <p:spPr bwMode="auto">
            <a:xfrm>
              <a:off x="1967" y="1141"/>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4" name="Oval 11"/>
            <p:cNvSpPr>
              <a:spLocks noChangeArrowheads="1"/>
            </p:cNvSpPr>
            <p:nvPr/>
          </p:nvSpPr>
          <p:spPr bwMode="auto">
            <a:xfrm>
              <a:off x="1967" y="3100"/>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5" name="Oval 12"/>
            <p:cNvSpPr>
              <a:spLocks noChangeArrowheads="1"/>
            </p:cNvSpPr>
            <p:nvPr/>
          </p:nvSpPr>
          <p:spPr bwMode="auto">
            <a:xfrm>
              <a:off x="1967" y="2448"/>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6" name="Line 13"/>
            <p:cNvSpPr>
              <a:spLocks noChangeShapeType="1"/>
            </p:cNvSpPr>
            <p:nvPr/>
          </p:nvSpPr>
          <p:spPr bwMode="auto">
            <a:xfrm flipV="1">
              <a:off x="1003" y="1835"/>
              <a:ext cx="317" cy="304"/>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flipV="1">
              <a:off x="1518" y="2514"/>
              <a:ext cx="406" cy="17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5"/>
            <p:cNvSpPr>
              <a:spLocks noChangeShapeType="1"/>
            </p:cNvSpPr>
            <p:nvPr/>
          </p:nvSpPr>
          <p:spPr bwMode="auto">
            <a:xfrm>
              <a:off x="1514" y="1774"/>
              <a:ext cx="409" cy="17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6"/>
            <p:cNvSpPr>
              <a:spLocks noChangeShapeType="1"/>
            </p:cNvSpPr>
            <p:nvPr/>
          </p:nvSpPr>
          <p:spPr bwMode="auto">
            <a:xfrm>
              <a:off x="1003" y="2320"/>
              <a:ext cx="317" cy="24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7"/>
            <p:cNvSpPr>
              <a:spLocks noChangeShapeType="1"/>
            </p:cNvSpPr>
            <p:nvPr/>
          </p:nvSpPr>
          <p:spPr bwMode="auto">
            <a:xfrm flipV="1">
              <a:off x="1532" y="1294"/>
              <a:ext cx="392" cy="31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8"/>
            <p:cNvSpPr>
              <a:spLocks noChangeShapeType="1"/>
            </p:cNvSpPr>
            <p:nvPr/>
          </p:nvSpPr>
          <p:spPr bwMode="auto">
            <a:xfrm>
              <a:off x="1518" y="2804"/>
              <a:ext cx="406" cy="277"/>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19"/>
            <p:cNvSpPr txBox="1">
              <a:spLocks noChangeArrowheads="1"/>
            </p:cNvSpPr>
            <p:nvPr/>
          </p:nvSpPr>
          <p:spPr bwMode="auto">
            <a:xfrm>
              <a:off x="1200" y="672"/>
              <a:ext cx="39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Cost</a:t>
              </a:r>
            </a:p>
          </p:txBody>
        </p:sp>
        <p:sp>
          <p:nvSpPr>
            <p:cNvPr id="23" name="Text Box 20"/>
            <p:cNvSpPr txBox="1">
              <a:spLocks noChangeArrowheads="1"/>
            </p:cNvSpPr>
            <p:nvPr/>
          </p:nvSpPr>
          <p:spPr bwMode="auto">
            <a:xfrm>
              <a:off x="1314" y="277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.4</a:t>
              </a:r>
            </a:p>
          </p:txBody>
        </p:sp>
        <p:sp>
          <p:nvSpPr>
            <p:cNvPr id="24" name="Text Box 21"/>
            <p:cNvSpPr txBox="1">
              <a:spLocks noChangeArrowheads="1"/>
            </p:cNvSpPr>
            <p:nvPr/>
          </p:nvSpPr>
          <p:spPr bwMode="auto">
            <a:xfrm>
              <a:off x="1314" y="2409"/>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.6</a:t>
              </a:r>
            </a:p>
          </p:txBody>
        </p:sp>
        <p:sp>
          <p:nvSpPr>
            <p:cNvPr id="25" name="Text Box 22"/>
            <p:cNvSpPr txBox="1">
              <a:spLocks noChangeArrowheads="1"/>
            </p:cNvSpPr>
            <p:nvPr/>
          </p:nvSpPr>
          <p:spPr bwMode="auto">
            <a:xfrm>
              <a:off x="1296" y="149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26" name="Text Box 23"/>
            <p:cNvSpPr txBox="1">
              <a:spLocks noChangeArrowheads="1"/>
            </p:cNvSpPr>
            <p:nvPr/>
          </p:nvSpPr>
          <p:spPr bwMode="auto">
            <a:xfrm>
              <a:off x="1314" y="188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27" name="Text Box 24"/>
            <p:cNvSpPr txBox="1">
              <a:spLocks noChangeArrowheads="1"/>
            </p:cNvSpPr>
            <p:nvPr/>
          </p:nvSpPr>
          <p:spPr bwMode="auto">
            <a:xfrm>
              <a:off x="1709" y="672"/>
              <a:ext cx="66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Schedule</a:t>
              </a:r>
            </a:p>
          </p:txBody>
        </p:sp>
        <p:sp>
          <p:nvSpPr>
            <p:cNvPr id="28" name="Oval 25"/>
            <p:cNvSpPr>
              <a:spLocks noChangeArrowheads="1"/>
            </p:cNvSpPr>
            <p:nvPr/>
          </p:nvSpPr>
          <p:spPr bwMode="auto">
            <a:xfrm>
              <a:off x="2577" y="1948"/>
              <a:ext cx="158" cy="243"/>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29" name="Oval 26"/>
            <p:cNvSpPr>
              <a:spLocks noChangeArrowheads="1"/>
            </p:cNvSpPr>
            <p:nvPr/>
          </p:nvSpPr>
          <p:spPr bwMode="auto">
            <a:xfrm>
              <a:off x="2577" y="1208"/>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0" name="Oval 27"/>
            <p:cNvSpPr>
              <a:spLocks noChangeArrowheads="1"/>
            </p:cNvSpPr>
            <p:nvPr/>
          </p:nvSpPr>
          <p:spPr bwMode="auto">
            <a:xfrm>
              <a:off x="2577" y="3362"/>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1" name="Oval 28"/>
            <p:cNvSpPr>
              <a:spLocks noChangeArrowheads="1"/>
            </p:cNvSpPr>
            <p:nvPr/>
          </p:nvSpPr>
          <p:spPr bwMode="auto">
            <a:xfrm>
              <a:off x="2593" y="2689"/>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2" name="Oval 29"/>
            <p:cNvSpPr>
              <a:spLocks noChangeArrowheads="1"/>
            </p:cNvSpPr>
            <p:nvPr/>
          </p:nvSpPr>
          <p:spPr bwMode="auto">
            <a:xfrm>
              <a:off x="2593" y="1600"/>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3" name="Oval 30"/>
            <p:cNvSpPr>
              <a:spLocks noChangeArrowheads="1"/>
            </p:cNvSpPr>
            <p:nvPr/>
          </p:nvSpPr>
          <p:spPr bwMode="auto">
            <a:xfrm>
              <a:off x="2593" y="90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4" name="Oval 31"/>
            <p:cNvSpPr>
              <a:spLocks noChangeArrowheads="1"/>
            </p:cNvSpPr>
            <p:nvPr/>
          </p:nvSpPr>
          <p:spPr bwMode="auto">
            <a:xfrm>
              <a:off x="2593" y="299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5" name="Oval 32"/>
            <p:cNvSpPr>
              <a:spLocks noChangeArrowheads="1"/>
            </p:cNvSpPr>
            <p:nvPr/>
          </p:nvSpPr>
          <p:spPr bwMode="auto">
            <a:xfrm>
              <a:off x="2593" y="2328"/>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6" name="Line 33"/>
            <p:cNvSpPr>
              <a:spLocks noChangeShapeType="1"/>
            </p:cNvSpPr>
            <p:nvPr/>
          </p:nvSpPr>
          <p:spPr bwMode="auto">
            <a:xfrm flipV="1">
              <a:off x="2141" y="1033"/>
              <a:ext cx="436" cy="176"/>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Line 34"/>
            <p:cNvSpPr>
              <a:spLocks noChangeShapeType="1"/>
            </p:cNvSpPr>
            <p:nvPr/>
          </p:nvSpPr>
          <p:spPr bwMode="auto">
            <a:xfrm>
              <a:off x="2141" y="1295"/>
              <a:ext cx="392" cy="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35"/>
            <p:cNvSpPr>
              <a:spLocks noChangeShapeType="1"/>
            </p:cNvSpPr>
            <p:nvPr/>
          </p:nvSpPr>
          <p:spPr bwMode="auto">
            <a:xfrm>
              <a:off x="2141" y="1948"/>
              <a:ext cx="392"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36"/>
            <p:cNvSpPr>
              <a:spLocks noChangeShapeType="1"/>
            </p:cNvSpPr>
            <p:nvPr/>
          </p:nvSpPr>
          <p:spPr bwMode="auto">
            <a:xfrm flipV="1">
              <a:off x="2141" y="1729"/>
              <a:ext cx="392" cy="13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37"/>
            <p:cNvSpPr>
              <a:spLocks noChangeShapeType="1"/>
            </p:cNvSpPr>
            <p:nvPr/>
          </p:nvSpPr>
          <p:spPr bwMode="auto">
            <a:xfrm>
              <a:off x="2141" y="3255"/>
              <a:ext cx="392" cy="218"/>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38"/>
            <p:cNvSpPr>
              <a:spLocks noChangeShapeType="1"/>
            </p:cNvSpPr>
            <p:nvPr/>
          </p:nvSpPr>
          <p:spPr bwMode="auto">
            <a:xfrm flipV="1">
              <a:off x="2141" y="3080"/>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39"/>
            <p:cNvSpPr>
              <a:spLocks noChangeShapeType="1"/>
            </p:cNvSpPr>
            <p:nvPr/>
          </p:nvSpPr>
          <p:spPr bwMode="auto">
            <a:xfrm>
              <a:off x="2141" y="2646"/>
              <a:ext cx="436"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40"/>
            <p:cNvSpPr>
              <a:spLocks noChangeShapeType="1"/>
            </p:cNvSpPr>
            <p:nvPr/>
          </p:nvSpPr>
          <p:spPr bwMode="auto">
            <a:xfrm flipV="1">
              <a:off x="2141" y="2427"/>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Text Box 41"/>
            <p:cNvSpPr txBox="1">
              <a:spLocks noChangeArrowheads="1"/>
            </p:cNvSpPr>
            <p:nvPr/>
          </p:nvSpPr>
          <p:spPr bwMode="auto">
            <a:xfrm>
              <a:off x="2339" y="672"/>
              <a:ext cx="81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Probability</a:t>
              </a:r>
            </a:p>
          </p:txBody>
        </p:sp>
        <p:sp>
          <p:nvSpPr>
            <p:cNvPr id="45" name="Text Box 42"/>
            <p:cNvSpPr txBox="1">
              <a:spLocks noChangeArrowheads="1"/>
            </p:cNvSpPr>
            <p:nvPr/>
          </p:nvSpPr>
          <p:spPr bwMode="auto">
            <a:xfrm>
              <a:off x="1924" y="972"/>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6" name="Text Box 43"/>
            <p:cNvSpPr txBox="1">
              <a:spLocks noChangeArrowheads="1"/>
            </p:cNvSpPr>
            <p:nvPr/>
          </p:nvSpPr>
          <p:spPr bwMode="auto">
            <a:xfrm>
              <a:off x="1924" y="136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7" name="Text Box 44"/>
            <p:cNvSpPr txBox="1">
              <a:spLocks noChangeArrowheads="1"/>
            </p:cNvSpPr>
            <p:nvPr/>
          </p:nvSpPr>
          <p:spPr bwMode="auto">
            <a:xfrm>
              <a:off x="1924" y="164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8" name="Text Box 45"/>
            <p:cNvSpPr txBox="1">
              <a:spLocks noChangeArrowheads="1"/>
            </p:cNvSpPr>
            <p:nvPr/>
          </p:nvSpPr>
          <p:spPr bwMode="auto">
            <a:xfrm>
              <a:off x="1924" y="2036"/>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9" name="Text Box 46"/>
            <p:cNvSpPr txBox="1">
              <a:spLocks noChangeArrowheads="1"/>
            </p:cNvSpPr>
            <p:nvPr/>
          </p:nvSpPr>
          <p:spPr bwMode="auto">
            <a:xfrm>
              <a:off x="1931" y="2933"/>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0" name="Text Box 47"/>
            <p:cNvSpPr txBox="1">
              <a:spLocks noChangeArrowheads="1"/>
            </p:cNvSpPr>
            <p:nvPr/>
          </p:nvSpPr>
          <p:spPr bwMode="auto">
            <a:xfrm>
              <a:off x="1949" y="3324"/>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1" name="Text Box 48"/>
            <p:cNvSpPr txBox="1">
              <a:spLocks noChangeArrowheads="1"/>
            </p:cNvSpPr>
            <p:nvPr/>
          </p:nvSpPr>
          <p:spPr bwMode="auto">
            <a:xfrm>
              <a:off x="1924" y="229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2" name="Text Box 49"/>
            <p:cNvSpPr txBox="1">
              <a:spLocks noChangeArrowheads="1"/>
            </p:cNvSpPr>
            <p:nvPr/>
          </p:nvSpPr>
          <p:spPr bwMode="auto">
            <a:xfrm>
              <a:off x="1942" y="268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3" name="Text Box 50"/>
            <p:cNvSpPr txBox="1">
              <a:spLocks noChangeArrowheads="1"/>
            </p:cNvSpPr>
            <p:nvPr/>
          </p:nvSpPr>
          <p:spPr bwMode="auto">
            <a:xfrm>
              <a:off x="2719" y="90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.76</a:t>
              </a:r>
            </a:p>
          </p:txBody>
        </p:sp>
        <p:sp>
          <p:nvSpPr>
            <p:cNvPr id="54" name="Text Box 51"/>
            <p:cNvSpPr txBox="1">
              <a:spLocks noChangeArrowheads="1"/>
            </p:cNvSpPr>
            <p:nvPr/>
          </p:nvSpPr>
          <p:spPr bwMode="auto">
            <a:xfrm>
              <a:off x="2719" y="1277"/>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.04</a:t>
              </a:r>
            </a:p>
          </p:txBody>
        </p:sp>
        <p:sp>
          <p:nvSpPr>
            <p:cNvPr id="55" name="Text Box 52"/>
            <p:cNvSpPr txBox="1">
              <a:spLocks noChangeArrowheads="1"/>
            </p:cNvSpPr>
            <p:nvPr/>
          </p:nvSpPr>
          <p:spPr bwMode="auto">
            <a:xfrm>
              <a:off x="2708" y="1625"/>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.19</a:t>
              </a:r>
            </a:p>
          </p:txBody>
        </p:sp>
        <p:sp>
          <p:nvSpPr>
            <p:cNvPr id="56" name="Text Box 53"/>
            <p:cNvSpPr txBox="1">
              <a:spLocks noChangeArrowheads="1"/>
            </p:cNvSpPr>
            <p:nvPr/>
          </p:nvSpPr>
          <p:spPr bwMode="auto">
            <a:xfrm>
              <a:off x="2708" y="197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.01</a:t>
              </a:r>
            </a:p>
          </p:txBody>
        </p:sp>
        <p:sp>
          <p:nvSpPr>
            <p:cNvPr id="57" name="Text Box 54"/>
            <p:cNvSpPr txBox="1">
              <a:spLocks noChangeArrowheads="1"/>
            </p:cNvSpPr>
            <p:nvPr/>
          </p:nvSpPr>
          <p:spPr bwMode="auto">
            <a:xfrm>
              <a:off x="2719" y="234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.48</a:t>
              </a:r>
            </a:p>
          </p:txBody>
        </p:sp>
        <p:sp>
          <p:nvSpPr>
            <p:cNvPr id="58" name="Text Box 55"/>
            <p:cNvSpPr txBox="1">
              <a:spLocks noChangeArrowheads="1"/>
            </p:cNvSpPr>
            <p:nvPr/>
          </p:nvSpPr>
          <p:spPr bwMode="auto">
            <a:xfrm>
              <a:off x="2708" y="2689"/>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.12</a:t>
              </a:r>
            </a:p>
          </p:txBody>
        </p:sp>
        <p:sp>
          <p:nvSpPr>
            <p:cNvPr id="59" name="Text Box 56"/>
            <p:cNvSpPr txBox="1">
              <a:spLocks noChangeArrowheads="1"/>
            </p:cNvSpPr>
            <p:nvPr/>
          </p:nvSpPr>
          <p:spPr bwMode="auto">
            <a:xfrm>
              <a:off x="2708" y="306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.32</a:t>
              </a:r>
            </a:p>
          </p:txBody>
        </p:sp>
        <p:sp>
          <p:nvSpPr>
            <p:cNvPr id="60" name="Text Box 57"/>
            <p:cNvSpPr txBox="1">
              <a:spLocks noChangeArrowheads="1"/>
            </p:cNvSpPr>
            <p:nvPr/>
          </p:nvSpPr>
          <p:spPr bwMode="auto">
            <a:xfrm>
              <a:off x="2708" y="341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.08</a:t>
              </a:r>
            </a:p>
          </p:txBody>
        </p:sp>
        <p:grpSp>
          <p:nvGrpSpPr>
            <p:cNvPr id="61" name="Group 58"/>
            <p:cNvGrpSpPr>
              <a:grpSpLocks/>
            </p:cNvGrpSpPr>
            <p:nvPr/>
          </p:nvGrpSpPr>
          <p:grpSpPr bwMode="auto">
            <a:xfrm>
              <a:off x="3030" y="672"/>
              <a:ext cx="2026" cy="2927"/>
              <a:chOff x="3030" y="672"/>
              <a:chExt cx="2026" cy="2927"/>
            </a:xfrm>
          </p:grpSpPr>
          <p:sp>
            <p:nvSpPr>
              <p:cNvPr id="74" name="Text Box 59"/>
              <p:cNvSpPr txBox="1">
                <a:spLocks noChangeArrowheads="1"/>
              </p:cNvSpPr>
              <p:nvPr/>
            </p:nvSpPr>
            <p:spPr bwMode="auto">
              <a:xfrm>
                <a:off x="3030" y="672"/>
                <a:ext cx="10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Profit Potential</a:t>
                </a:r>
              </a:p>
            </p:txBody>
          </p:sp>
          <p:sp>
            <p:nvSpPr>
              <p:cNvPr id="75" name="Text Box 60"/>
              <p:cNvSpPr txBox="1">
                <a:spLocks noChangeArrowheads="1"/>
              </p:cNvSpPr>
              <p:nvPr/>
            </p:nvSpPr>
            <p:spPr bwMode="auto">
              <a:xfrm>
                <a:off x="3066" y="90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6" name="Text Box 61"/>
              <p:cNvSpPr txBox="1">
                <a:spLocks noChangeArrowheads="1"/>
              </p:cNvSpPr>
              <p:nvPr/>
            </p:nvSpPr>
            <p:spPr bwMode="auto">
              <a:xfrm>
                <a:off x="3066" y="3386"/>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150,000-(120,000+20,000) = 10,000</a:t>
                </a:r>
              </a:p>
            </p:txBody>
          </p:sp>
          <p:sp>
            <p:nvSpPr>
              <p:cNvPr id="77" name="Text Box 62"/>
              <p:cNvSpPr txBox="1">
                <a:spLocks noChangeArrowheads="1"/>
              </p:cNvSpPr>
              <p:nvPr/>
            </p:nvSpPr>
            <p:spPr bwMode="auto">
              <a:xfrm>
                <a:off x="3066" y="306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8" name="Text Box 63"/>
              <p:cNvSpPr txBox="1">
                <a:spLocks noChangeArrowheads="1"/>
              </p:cNvSpPr>
              <p:nvPr/>
            </p:nvSpPr>
            <p:spPr bwMode="auto">
              <a:xfrm>
                <a:off x="3066" y="2689"/>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150,000-(110,000+20,000) = 20,000</a:t>
                </a:r>
              </a:p>
            </p:txBody>
          </p:sp>
          <p:sp>
            <p:nvSpPr>
              <p:cNvPr id="79" name="Text Box 64"/>
              <p:cNvSpPr txBox="1">
                <a:spLocks noChangeArrowheads="1"/>
              </p:cNvSpPr>
              <p:nvPr/>
            </p:nvSpPr>
            <p:spPr bwMode="auto">
              <a:xfrm>
                <a:off x="3066" y="2341"/>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 = 40,000</a:t>
                </a:r>
              </a:p>
            </p:txBody>
          </p:sp>
          <p:sp>
            <p:nvSpPr>
              <p:cNvPr id="80" name="Text Box 65"/>
              <p:cNvSpPr txBox="1">
                <a:spLocks noChangeArrowheads="1"/>
              </p:cNvSpPr>
              <p:nvPr/>
            </p:nvSpPr>
            <p:spPr bwMode="auto">
              <a:xfrm>
                <a:off x="3066" y="1974"/>
                <a:ext cx="18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150,000-(140,000+2000) = 8,000</a:t>
                </a:r>
              </a:p>
            </p:txBody>
          </p:sp>
          <p:sp>
            <p:nvSpPr>
              <p:cNvPr id="81" name="Text Box 66"/>
              <p:cNvSpPr txBox="1">
                <a:spLocks noChangeArrowheads="1"/>
              </p:cNvSpPr>
              <p:nvPr/>
            </p:nvSpPr>
            <p:spPr bwMode="auto">
              <a:xfrm>
                <a:off x="3066" y="1644"/>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 = 10,000</a:t>
                </a:r>
              </a:p>
            </p:txBody>
          </p:sp>
          <p:sp>
            <p:nvSpPr>
              <p:cNvPr id="82" name="Text Box 67"/>
              <p:cNvSpPr txBox="1">
                <a:spLocks noChangeArrowheads="1"/>
              </p:cNvSpPr>
              <p:nvPr/>
            </p:nvSpPr>
            <p:spPr bwMode="auto">
              <a:xfrm>
                <a:off x="3066" y="1277"/>
                <a:ext cx="189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dirty="0">
                    <a:solidFill>
                      <a:srgbClr val="000000"/>
                    </a:solidFill>
                  </a:rPr>
                  <a:t>150,000-(120,000+2000) = 28,000</a:t>
                </a:r>
              </a:p>
            </p:txBody>
          </p:sp>
        </p:grpSp>
        <p:sp>
          <p:nvSpPr>
            <p:cNvPr id="62" name="Text Box 68"/>
            <p:cNvSpPr txBox="1">
              <a:spLocks noChangeArrowheads="1"/>
            </p:cNvSpPr>
            <p:nvPr/>
          </p:nvSpPr>
          <p:spPr bwMode="auto">
            <a:xfrm>
              <a:off x="5039" y="903"/>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22,800</a:t>
              </a:r>
            </a:p>
          </p:txBody>
        </p:sp>
        <p:sp>
          <p:nvSpPr>
            <p:cNvPr id="63" name="Text Box 69"/>
            <p:cNvSpPr txBox="1">
              <a:spLocks noChangeArrowheads="1"/>
            </p:cNvSpPr>
            <p:nvPr/>
          </p:nvSpPr>
          <p:spPr bwMode="auto">
            <a:xfrm>
              <a:off x="5039" y="1277"/>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1,120</a:t>
              </a:r>
            </a:p>
          </p:txBody>
        </p:sp>
        <p:sp>
          <p:nvSpPr>
            <p:cNvPr id="64" name="Text Box 70"/>
            <p:cNvSpPr txBox="1">
              <a:spLocks noChangeArrowheads="1"/>
            </p:cNvSpPr>
            <p:nvPr/>
          </p:nvSpPr>
          <p:spPr bwMode="auto">
            <a:xfrm>
              <a:off x="5039" y="166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1,900</a:t>
              </a:r>
            </a:p>
          </p:txBody>
        </p:sp>
        <p:sp>
          <p:nvSpPr>
            <p:cNvPr id="65" name="Text Box 71"/>
            <p:cNvSpPr txBox="1">
              <a:spLocks noChangeArrowheads="1"/>
            </p:cNvSpPr>
            <p:nvPr/>
          </p:nvSpPr>
          <p:spPr bwMode="auto">
            <a:xfrm>
              <a:off x="5039" y="1974"/>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a:t>
              </a:r>
            </a:p>
          </p:txBody>
        </p:sp>
        <p:sp>
          <p:nvSpPr>
            <p:cNvPr id="66" name="Text Box 72"/>
            <p:cNvSpPr txBox="1">
              <a:spLocks noChangeArrowheads="1"/>
            </p:cNvSpPr>
            <p:nvPr/>
          </p:nvSpPr>
          <p:spPr bwMode="auto">
            <a:xfrm>
              <a:off x="5039" y="2341"/>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19,200</a:t>
              </a:r>
            </a:p>
          </p:txBody>
        </p:sp>
        <p:sp>
          <p:nvSpPr>
            <p:cNvPr id="67" name="Text Box 73"/>
            <p:cNvSpPr txBox="1">
              <a:spLocks noChangeArrowheads="1"/>
            </p:cNvSpPr>
            <p:nvPr/>
          </p:nvSpPr>
          <p:spPr bwMode="auto">
            <a:xfrm>
              <a:off x="5039" y="268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2,400</a:t>
              </a:r>
            </a:p>
          </p:txBody>
        </p:sp>
        <p:sp>
          <p:nvSpPr>
            <p:cNvPr id="68" name="Text Box 74"/>
            <p:cNvSpPr txBox="1">
              <a:spLocks noChangeArrowheads="1"/>
            </p:cNvSpPr>
            <p:nvPr/>
          </p:nvSpPr>
          <p:spPr bwMode="auto">
            <a:xfrm>
              <a:off x="5070" y="301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9,600</a:t>
              </a:r>
            </a:p>
          </p:txBody>
        </p:sp>
        <p:sp>
          <p:nvSpPr>
            <p:cNvPr id="69" name="Text Box 75"/>
            <p:cNvSpPr txBox="1">
              <a:spLocks noChangeArrowheads="1"/>
            </p:cNvSpPr>
            <p:nvPr/>
          </p:nvSpPr>
          <p:spPr bwMode="auto">
            <a:xfrm>
              <a:off x="5039" y="3386"/>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800</a:t>
              </a:r>
            </a:p>
          </p:txBody>
        </p:sp>
        <p:sp>
          <p:nvSpPr>
            <p:cNvPr id="70" name="Line 76"/>
            <p:cNvSpPr>
              <a:spLocks noChangeShapeType="1"/>
            </p:cNvSpPr>
            <p:nvPr/>
          </p:nvSpPr>
          <p:spPr bwMode="auto">
            <a:xfrm>
              <a:off x="5027" y="3560"/>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 name="Text Box 77"/>
            <p:cNvSpPr txBox="1">
              <a:spLocks noChangeArrowheads="1"/>
            </p:cNvSpPr>
            <p:nvPr/>
          </p:nvSpPr>
          <p:spPr bwMode="auto">
            <a:xfrm>
              <a:off x="5039" y="2160"/>
              <a:ext cx="4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500">
                  <a:solidFill>
                    <a:srgbClr val="CC3300"/>
                  </a:solidFill>
                </a:rPr>
                <a:t>25,900</a:t>
              </a:r>
            </a:p>
          </p:txBody>
        </p:sp>
        <p:sp>
          <p:nvSpPr>
            <p:cNvPr id="72" name="Text Box 78"/>
            <p:cNvSpPr txBox="1">
              <a:spLocks noChangeArrowheads="1"/>
            </p:cNvSpPr>
            <p:nvPr/>
          </p:nvSpPr>
          <p:spPr bwMode="auto">
            <a:xfrm>
              <a:off x="5039" y="3542"/>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600">
                  <a:solidFill>
                    <a:srgbClr val="CC3300"/>
                  </a:solidFill>
                </a:rPr>
                <a:t>32,000</a:t>
              </a:r>
            </a:p>
          </p:txBody>
        </p:sp>
        <p:sp>
          <p:nvSpPr>
            <p:cNvPr id="73" name="Line 79"/>
            <p:cNvSpPr>
              <a:spLocks noChangeShapeType="1"/>
            </p:cNvSpPr>
            <p:nvPr/>
          </p:nvSpPr>
          <p:spPr bwMode="auto">
            <a:xfrm>
              <a:off x="5027" y="2166"/>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9256727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40</a:t>
            </a:r>
            <a:r>
              <a:rPr altLang="en-US" dirty="0"/>
              <a:t>. Plan Risk Response</a:t>
            </a:r>
          </a:p>
        </p:txBody>
      </p:sp>
      <p:sp>
        <p:nvSpPr>
          <p:cNvPr id="663555" name="Content Placeholder 3"/>
          <p:cNvSpPr>
            <a:spLocks noGrp="1"/>
          </p:cNvSpPr>
          <p:nvPr>
            <p:ph idx="1"/>
          </p:nvPr>
        </p:nvSpPr>
        <p:spPr/>
        <p:txBody>
          <a:bodyPr/>
          <a:lstStyle/>
          <a:p>
            <a:pPr>
              <a:lnSpc>
                <a:spcPct val="150000"/>
              </a:lnSpc>
              <a:buFont typeface="Arial" panose="020B0604020202020204" pitchFamily="34" charset="0"/>
              <a:buNone/>
            </a:pPr>
            <a:r>
              <a:rPr lang="en-US" altLang="en-US" b="1" dirty="0"/>
              <a:t>	Developing options and actions to enhance opportunities and reduce threats to project objectives.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352</a:t>
            </a:fld>
            <a:endParaRPr lang="en-US" altLang="en-US" sz="1200">
              <a:solidFill>
                <a:srgbClr val="898989"/>
              </a:solidFill>
            </a:endParaRPr>
          </a:p>
        </p:txBody>
      </p:sp>
    </p:spTree>
    <p:extLst>
      <p:ext uri="{BB962C8B-B14F-4D97-AF65-F5344CB8AC3E}">
        <p14:creationId xmlns:p14="http://schemas.microsoft.com/office/powerpoint/2010/main" val="340203997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Interviews</a:t>
            </a:r>
          </a:p>
          <a:p>
            <a:r>
              <a:rPr lang="en-US" sz="1600" dirty="0"/>
              <a:t>.3 Interpersonal and team 	skills</a:t>
            </a:r>
          </a:p>
          <a:p>
            <a:pPr lvl="1"/>
            <a:r>
              <a:rPr lang="en-US" sz="1400" dirty="0"/>
              <a:t>• Facilitation</a:t>
            </a:r>
          </a:p>
          <a:p>
            <a:r>
              <a:rPr lang="en-US" sz="1600" dirty="0"/>
              <a:t>.4 Strategies for threats</a:t>
            </a:r>
          </a:p>
          <a:p>
            <a:r>
              <a:rPr lang="en-US" sz="1600" dirty="0"/>
              <a:t>.5 Strategies for	opportunities</a:t>
            </a:r>
          </a:p>
          <a:p>
            <a:r>
              <a:rPr lang="en-US" sz="1600" dirty="0"/>
              <a:t>.6 Contingent response 	strategies</a:t>
            </a:r>
          </a:p>
          <a:p>
            <a:r>
              <a:rPr lang="en-US" sz="1600" dirty="0"/>
              <a:t>.7 Strategies for overall 	project risk</a:t>
            </a:r>
          </a:p>
          <a:p>
            <a:r>
              <a:rPr lang="en-US" sz="1600" dirty="0"/>
              <a:t>.8 Data analysis</a:t>
            </a:r>
          </a:p>
          <a:p>
            <a:pPr lvl="1"/>
            <a:r>
              <a:rPr lang="en-US" sz="1400" dirty="0"/>
              <a:t>• Alternatives analysis</a:t>
            </a:r>
          </a:p>
          <a:p>
            <a:pPr lvl="1"/>
            <a:r>
              <a:rPr lang="en-US" sz="1400" dirty="0"/>
              <a:t>• Cost-benefit analysis</a:t>
            </a:r>
          </a:p>
          <a:p>
            <a:r>
              <a:rPr lang="en-US" sz="1600" dirty="0"/>
              <a:t>.9 Decision making</a:t>
            </a:r>
          </a:p>
          <a:p>
            <a:pPr lvl="1"/>
            <a:r>
              <a:rPr lang="en-US" sz="1400" dirty="0"/>
              <a:t>• Multicriteria decision 	analysis</a:t>
            </a:r>
            <a:endParaRPr lang="en-US" altLang="en-US" sz="1400"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Response</a:t>
            </a:r>
          </a:p>
        </p:txBody>
      </p:sp>
      <p:sp>
        <p:nvSpPr>
          <p:cNvPr id="665603" name="Content Placeholder 4"/>
          <p:cNvSpPr>
            <a:spLocks noGrp="1"/>
          </p:cNvSpPr>
          <p:nvPr>
            <p:ph sz="quarter" idx="12"/>
          </p:nvPr>
        </p:nvSpPr>
        <p:spPr/>
        <p:txBody>
          <a:bodyPr/>
          <a:lstStyle/>
          <a:p>
            <a:r>
              <a:rPr lang="en-US" sz="1600" dirty="0"/>
              <a:t>.1 Project management plan</a:t>
            </a:r>
          </a:p>
          <a:p>
            <a:pPr lvl="1"/>
            <a:r>
              <a:rPr lang="en-US" sz="1400" dirty="0"/>
              <a:t>• Resource management plan</a:t>
            </a:r>
          </a:p>
          <a:p>
            <a:pPr lvl="1"/>
            <a:r>
              <a:rPr lang="en-US" sz="1400" dirty="0"/>
              <a:t>• Risk management plan</a:t>
            </a:r>
          </a:p>
          <a:p>
            <a:pPr lvl="1"/>
            <a:r>
              <a:rPr lang="en-US" sz="1400" dirty="0"/>
              <a:t>• Cost baseline</a:t>
            </a:r>
          </a:p>
          <a:p>
            <a:r>
              <a:rPr lang="en-US" sz="16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Risk register</a:t>
            </a:r>
          </a:p>
          <a:p>
            <a:pPr lvl="1"/>
            <a:r>
              <a:rPr lang="en-US" sz="1400" dirty="0"/>
              <a:t>• Risk report</a:t>
            </a:r>
          </a:p>
          <a:p>
            <a:pPr lvl="1"/>
            <a:r>
              <a:rPr lang="en-US" sz="1400" dirty="0"/>
              <a:t>• Stakeholder register</a:t>
            </a:r>
          </a:p>
          <a:p>
            <a:r>
              <a:rPr lang="en-US" sz="1600" dirty="0"/>
              <a:t>.3 EEFs</a:t>
            </a:r>
          </a:p>
          <a:p>
            <a:r>
              <a:rPr lang="en-US" sz="1600" dirty="0"/>
              <a:t>.4 OPAs</a:t>
            </a:r>
            <a:endParaRPr lang="en-US" altLang="en-US" sz="1600" dirty="0"/>
          </a:p>
        </p:txBody>
      </p:sp>
      <p:sp>
        <p:nvSpPr>
          <p:cNvPr id="665605" name="Text Placeholder 6"/>
          <p:cNvSpPr>
            <a:spLocks noGrp="1"/>
          </p:cNvSpPr>
          <p:nvPr>
            <p:ph type="body" sz="quarter" idx="14"/>
          </p:nvPr>
        </p:nvSpPr>
        <p:spPr/>
        <p:txBody>
          <a:bodyPr/>
          <a:lstStyle/>
          <a:p>
            <a:r>
              <a:rPr lang="en-US" sz="1800" dirty="0"/>
              <a:t>.1 Change requests</a:t>
            </a:r>
          </a:p>
          <a:p>
            <a:r>
              <a:rPr lang="en-US" sz="1800" dirty="0"/>
              <a:t>.2 PMP updates</a:t>
            </a:r>
          </a:p>
          <a:p>
            <a:pPr lvl="1"/>
            <a:r>
              <a:rPr lang="en-US" sz="1600" dirty="0"/>
              <a:t>• </a:t>
            </a:r>
            <a:r>
              <a:rPr lang="en-US" sz="1600" dirty="0" err="1"/>
              <a:t>ScMP</a:t>
            </a:r>
            <a:r>
              <a:rPr lang="en-US" sz="1600" dirty="0"/>
              <a:t>, CMP, QMP, Res-	MP, </a:t>
            </a:r>
            <a:r>
              <a:rPr lang="en-US" sz="1600" dirty="0" err="1"/>
              <a:t>PrMP</a:t>
            </a:r>
            <a:endParaRPr lang="en-US" sz="1600" dirty="0"/>
          </a:p>
          <a:p>
            <a:pPr lvl="1"/>
            <a:r>
              <a:rPr lang="en-US" sz="1600" dirty="0"/>
              <a:t>• Scope baseline</a:t>
            </a:r>
          </a:p>
          <a:p>
            <a:pPr lvl="1"/>
            <a:r>
              <a:rPr lang="en-US" sz="1600" dirty="0"/>
              <a:t>• Schedule baseline</a:t>
            </a:r>
          </a:p>
          <a:p>
            <a:pPr lvl="1"/>
            <a:r>
              <a:rPr lang="en-US" sz="1600" dirty="0"/>
              <a:t>• Cost baseline</a:t>
            </a:r>
          </a:p>
          <a:p>
            <a:r>
              <a:rPr lang="en-US" sz="1800" dirty="0"/>
              <a:t>.3 Project documents 	updates</a:t>
            </a:r>
          </a:p>
          <a:p>
            <a:pPr lvl="1"/>
            <a:r>
              <a:rPr lang="en-US" sz="1600" dirty="0"/>
              <a:t>• Assumption log</a:t>
            </a:r>
          </a:p>
          <a:p>
            <a:pPr lvl="1"/>
            <a:r>
              <a:rPr lang="en-US" sz="1600" dirty="0"/>
              <a:t>• Cost forecasts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Risk register</a:t>
            </a:r>
          </a:p>
          <a:p>
            <a:pPr lvl="1"/>
            <a:r>
              <a:rPr lang="en-US" sz="1600" dirty="0"/>
              <a:t>• Risk report</a:t>
            </a:r>
            <a:endParaRPr lang="en-US" altLang="en-US" sz="1600"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353</a:t>
            </a:fld>
            <a:endParaRPr lang="en-US" altLang="en-US" sz="1200">
              <a:solidFill>
                <a:srgbClr val="898989"/>
              </a:solidFill>
            </a:endParaRPr>
          </a:p>
        </p:txBody>
      </p:sp>
    </p:spTree>
    <p:extLst>
      <p:ext uri="{BB962C8B-B14F-4D97-AF65-F5344CB8AC3E}">
        <p14:creationId xmlns:p14="http://schemas.microsoft.com/office/powerpoint/2010/main" val="138954131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7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r>
              <a:rPr lang="en-US" altLang="en-US" sz="1800" b="1">
                <a:latin typeface="Arial" panose="020B0604020202020204" pitchFamily="34" charset="0"/>
              </a:rPr>
              <a:t>Risk Responses: Threats &amp; Opportunities  </a:t>
            </a:r>
            <a:endParaRPr lang="en-US" altLang="en-US" sz="2200" b="1">
              <a:latin typeface="Arial" panose="020B0604020202020204" pitchFamily="34" charset="0"/>
            </a:endParaRPr>
          </a:p>
        </p:txBody>
      </p:sp>
      <p:sp>
        <p:nvSpPr>
          <p:cNvPr id="667652" name="Title 4"/>
          <p:cNvSpPr>
            <a:spLocks noGrp="1"/>
          </p:cNvSpPr>
          <p:nvPr>
            <p:ph type="title"/>
          </p:nvPr>
        </p:nvSpPr>
        <p:spPr>
          <a:xfrm>
            <a:off x="0" y="0"/>
            <a:ext cx="9144000" cy="838200"/>
          </a:xfrm>
        </p:spPr>
        <p:txBody>
          <a:bodyPr/>
          <a:lstStyle/>
          <a:p>
            <a:r>
              <a:rPr altLang="en-US"/>
              <a:t>Risk Response Strategies</a:t>
            </a:r>
          </a:p>
        </p:txBody>
      </p:sp>
      <p:sp>
        <p:nvSpPr>
          <p:cNvPr id="666629" name="Content Placeholder 4"/>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400" b="1" u="sng" dirty="0"/>
              <a:t>Threats or Negative Risk</a:t>
            </a:r>
            <a:r>
              <a:rPr lang="en-US" altLang="en-US" sz="2400" b="1" dirty="0"/>
              <a:t>	</a:t>
            </a:r>
            <a:r>
              <a:rPr lang="en-US" altLang="en-US" sz="2400" b="1" u="sng" dirty="0"/>
              <a:t>Positive Risk or Opportunities</a:t>
            </a:r>
          </a:p>
          <a:p>
            <a:pPr>
              <a:lnSpc>
                <a:spcPct val="200000"/>
              </a:lnSpc>
              <a:defRPr/>
            </a:pPr>
            <a:r>
              <a:rPr lang="en-US" altLang="en-US" sz="2400" dirty="0"/>
              <a:t>	Avoid					Exploit</a:t>
            </a:r>
          </a:p>
          <a:p>
            <a:pPr>
              <a:lnSpc>
                <a:spcPct val="200000"/>
              </a:lnSpc>
              <a:defRPr/>
            </a:pPr>
            <a:r>
              <a:rPr lang="en-US" altLang="en-US" sz="2400" dirty="0"/>
              <a:t>	Mitigate 				Enhance</a:t>
            </a:r>
          </a:p>
          <a:p>
            <a:pPr>
              <a:lnSpc>
                <a:spcPct val="200000"/>
              </a:lnSpc>
              <a:defRPr/>
            </a:pPr>
            <a:r>
              <a:rPr lang="en-US" altLang="en-US" sz="2400" dirty="0"/>
              <a:t>	Transfer				Share </a:t>
            </a:r>
          </a:p>
          <a:p>
            <a:pPr>
              <a:lnSpc>
                <a:spcPct val="200000"/>
              </a:lnSpc>
              <a:defRPr/>
            </a:pPr>
            <a:r>
              <a:rPr lang="en-US" altLang="en-US" sz="2400" dirty="0"/>
              <a:t>	Acceptance				Acceptance</a:t>
            </a:r>
          </a:p>
          <a:p>
            <a:pPr>
              <a:defRPr/>
            </a:pPr>
            <a:endParaRPr lang="en-US" altLang="en-US" sz="24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76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43D10-BE46-4BDC-8ECF-37CF2B4653E8}" type="slidenum">
              <a:rPr lang="en-US" altLang="en-US" sz="1200" smtClean="0">
                <a:solidFill>
                  <a:srgbClr val="898989"/>
                </a:solidFill>
              </a:rPr>
              <a:pPr>
                <a:spcBef>
                  <a:spcPct val="0"/>
                </a:spcBef>
                <a:buFontTx/>
                <a:buNone/>
              </a:pPr>
              <a:t>354</a:t>
            </a:fld>
            <a:endParaRPr lang="en-US" altLang="en-US" sz="1200">
              <a:solidFill>
                <a:srgbClr val="898989"/>
              </a:solidFill>
            </a:endParaRPr>
          </a:p>
        </p:txBody>
      </p:sp>
    </p:spTree>
    <p:extLst>
      <p:ext uri="{BB962C8B-B14F-4D97-AF65-F5344CB8AC3E}">
        <p14:creationId xmlns:p14="http://schemas.microsoft.com/office/powerpoint/2010/main" val="4048933693"/>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4"/>
          <p:cNvSpPr>
            <a:spLocks noGrp="1"/>
          </p:cNvSpPr>
          <p:nvPr>
            <p:ph type="title"/>
          </p:nvPr>
        </p:nvSpPr>
        <p:spPr>
          <a:xfrm>
            <a:off x="0" y="0"/>
            <a:ext cx="9144000" cy="838200"/>
          </a:xfrm>
        </p:spPr>
        <p:txBody>
          <a:bodyPr/>
          <a:lstStyle/>
          <a:p>
            <a:r>
              <a:rPr altLang="en-US" b="1">
                <a:latin typeface="Arial" panose="020B0604020202020204" pitchFamily="34" charset="0"/>
              </a:rPr>
              <a:t>Negative Risk Responses</a:t>
            </a:r>
            <a:endParaRPr altLang="en-US"/>
          </a:p>
        </p:txBody>
      </p:sp>
      <p:sp>
        <p:nvSpPr>
          <p:cNvPr id="59394" name="Rectangle 2"/>
          <p:cNvSpPr>
            <a:spLocks noGrp="1" noChangeArrowheads="1"/>
          </p:cNvSpPr>
          <p:nvPr>
            <p:ph idx="1"/>
          </p:nvPr>
        </p:nvSpPr>
        <p:spPr>
          <a:xfrm>
            <a:off x="457200" y="990600"/>
            <a:ext cx="8229600" cy="5105400"/>
          </a:xfrm>
        </p:spPr>
        <p:txBody>
          <a:bodyPr>
            <a:normAutofit fontScale="70000" lnSpcReduction="20000"/>
          </a:bodyPr>
          <a:lstStyle/>
          <a:p>
            <a:pPr eaLnBrk="1" hangingPunct="1">
              <a:lnSpc>
                <a:spcPct val="120000"/>
              </a:lnSpc>
              <a:buFont typeface="Arial" charset="0"/>
              <a:buNone/>
              <a:defRPr/>
            </a:pPr>
            <a:r>
              <a:rPr lang="en-US" b="1" dirty="0">
                <a:cs typeface="Arial" charset="0"/>
              </a:rPr>
              <a:t>Avoid</a:t>
            </a:r>
          </a:p>
          <a:p>
            <a:pPr eaLnBrk="1" hangingPunct="1">
              <a:lnSpc>
                <a:spcPct val="120000"/>
              </a:lnSpc>
              <a:buFontTx/>
              <a:buNone/>
              <a:defRPr/>
            </a:pPr>
            <a:r>
              <a:rPr lang="en-US" dirty="0">
                <a:cs typeface="Arial" charset="0"/>
              </a:rPr>
              <a:t>	Risk avoidance involves changing the project management plan to eliminate the threat posed by an adverse risk, to isolate the project objectives from the risk’s impact or to relax the objective that is in jeopardy, such as extending the schedule or reducing scope.	</a:t>
            </a:r>
          </a:p>
          <a:p>
            <a:pPr eaLnBrk="1" hangingPunct="1">
              <a:lnSpc>
                <a:spcPct val="120000"/>
              </a:lnSpc>
              <a:buFont typeface="Arial" charset="0"/>
              <a:buNone/>
              <a:defRPr/>
            </a:pPr>
            <a:r>
              <a:rPr lang="en-US" b="1" dirty="0">
                <a:cs typeface="Arial" charset="0"/>
              </a:rPr>
              <a:t>Transfer</a:t>
            </a:r>
          </a:p>
          <a:p>
            <a:pPr eaLnBrk="1" hangingPunct="1">
              <a:lnSpc>
                <a:spcPct val="120000"/>
              </a:lnSpc>
              <a:buFont typeface="Arial" charset="0"/>
              <a:buNone/>
              <a:defRPr/>
            </a:pPr>
            <a:r>
              <a:rPr lang="en-US" dirty="0">
                <a:cs typeface="Arial" charset="0"/>
              </a:rPr>
              <a:t>	It requires shifting the negative impact of a threat, along with ownership of the response, to a third party.</a:t>
            </a:r>
          </a:p>
          <a:p>
            <a:pPr eaLnBrk="1" hangingPunct="1">
              <a:lnSpc>
                <a:spcPct val="120000"/>
              </a:lnSpc>
              <a:buFont typeface="Arial" charset="0"/>
              <a:buNone/>
              <a:defRPr/>
            </a:pPr>
            <a:r>
              <a:rPr lang="en-US" b="1" dirty="0">
                <a:cs typeface="Arial" charset="0"/>
              </a:rPr>
              <a:t>Mitigate</a:t>
            </a:r>
          </a:p>
          <a:p>
            <a:pPr eaLnBrk="1" hangingPunct="1">
              <a:lnSpc>
                <a:spcPct val="120000"/>
              </a:lnSpc>
              <a:buFont typeface="Arial" charset="0"/>
              <a:buNone/>
              <a:defRPr/>
            </a:pPr>
            <a:r>
              <a:rPr lang="en-US" b="1" dirty="0">
                <a:cs typeface="Arial" charset="0"/>
              </a:rPr>
              <a:t>	</a:t>
            </a:r>
            <a:r>
              <a:rPr lang="en-US" dirty="0">
                <a:cs typeface="Arial" charset="0"/>
              </a:rPr>
              <a:t>It implies a reduction in the probability and / or impact of an adverse risk event to an acceptable threshold. Transference is a form of mitigation.</a:t>
            </a:r>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300" dirty="0"/>
          </a:p>
          <a:p>
            <a:pPr eaLnBrk="1" hangingPunct="1">
              <a:lnSpc>
                <a:spcPct val="120000"/>
              </a:lnSpc>
              <a:buFontTx/>
              <a:buNone/>
              <a:defRPr/>
            </a:pPr>
            <a:r>
              <a:rPr lang="en-US" sz="500" dirty="0"/>
              <a:t>		</a:t>
            </a:r>
          </a:p>
        </p:txBody>
      </p:sp>
      <p:sp>
        <p:nvSpPr>
          <p:cNvPr id="66970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970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endParaRPr lang="en-US" altLang="en-US" sz="1800" b="1">
              <a:latin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970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25320-A9CF-4A05-9FE7-667BE654FFF8}" type="slidenum">
              <a:rPr lang="en-US" altLang="en-US" sz="1200" smtClean="0">
                <a:solidFill>
                  <a:srgbClr val="898989"/>
                </a:solidFill>
              </a:rPr>
              <a:pPr>
                <a:spcBef>
                  <a:spcPct val="0"/>
                </a:spcBef>
                <a:buFontTx/>
                <a:buNone/>
              </a:pPr>
              <a:t>355</a:t>
            </a:fld>
            <a:endParaRPr lang="en-US" altLang="en-US" sz="1200">
              <a:solidFill>
                <a:srgbClr val="898989"/>
              </a:solidFill>
            </a:endParaRPr>
          </a:p>
        </p:txBody>
      </p:sp>
    </p:spTree>
    <p:extLst>
      <p:ext uri="{BB962C8B-B14F-4D97-AF65-F5344CB8AC3E}">
        <p14:creationId xmlns:p14="http://schemas.microsoft.com/office/powerpoint/2010/main" val="3817112150"/>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1747" name="Rectangle 2"/>
          <p:cNvSpPr>
            <a:spLocks noGrp="1" noChangeArrowheads="1"/>
          </p:cNvSpPr>
          <p:nvPr>
            <p:ph idx="1"/>
          </p:nvPr>
        </p:nvSpPr>
        <p:spPr>
          <a:xfrm>
            <a:off x="457200" y="990600"/>
            <a:ext cx="8229600" cy="5105400"/>
          </a:xfrm>
        </p:spPr>
        <p:txBody>
          <a:bodyPr/>
          <a:lstStyle/>
          <a:p>
            <a:pPr marL="0" indent="0" eaLnBrk="1" hangingPunct="1">
              <a:buFont typeface="Arial" panose="020B0604020202020204" pitchFamily="34" charset="0"/>
              <a:buNone/>
            </a:pPr>
            <a:r>
              <a:rPr lang="en-US" altLang="en-US" sz="2200" b="1">
                <a:cs typeface="Arial" panose="020B0604020202020204" pitchFamily="34" charset="0"/>
              </a:rPr>
              <a:t>Exploit</a:t>
            </a:r>
          </a:p>
          <a:p>
            <a:pPr marL="400050" lvl="1" indent="0" eaLnBrk="1" hangingPunct="1">
              <a:buFont typeface="Arial" panose="020B0604020202020204" pitchFamily="34" charset="0"/>
              <a:buNone/>
            </a:pPr>
            <a:r>
              <a:rPr lang="en-US" altLang="en-US" sz="1800">
                <a:cs typeface="Arial" panose="020B0604020202020204" pitchFamily="34" charset="0"/>
              </a:rPr>
              <a:t>It seeks to eliminate the uncertainty associated with a particular upside risk by making the opportunity definitely happen. It may be selected for opportunities where the organization wishes to ensure that it is realized.</a:t>
            </a:r>
          </a:p>
          <a:p>
            <a:pPr marL="400050" lvl="1" indent="0" eaLnBrk="1" hangingPunct="1">
              <a:buFont typeface="Arial" panose="020B0604020202020204" pitchFamily="34" charset="0"/>
              <a:buNone/>
            </a:pPr>
            <a:endParaRPr lang="en-US" altLang="en-US" sz="1800">
              <a:cs typeface="Arial" panose="020B0604020202020204" pitchFamily="34" charset="0"/>
            </a:endParaRPr>
          </a:p>
          <a:p>
            <a:pPr marL="400050" lvl="1" indent="0" eaLnBrk="1" hangingPunct="1">
              <a:buFont typeface="Arial" panose="020B0604020202020204" pitchFamily="34" charset="0"/>
              <a:buNone/>
            </a:pPr>
            <a:r>
              <a:rPr lang="en-US" altLang="en-US" sz="1800">
                <a:cs typeface="Arial" panose="020B0604020202020204" pitchFamily="34" charset="0"/>
              </a:rPr>
              <a:t>Examples include assigning more talented resources to the project to reduce time to completion or to provide better quality than originally planned.</a:t>
            </a:r>
          </a:p>
          <a:p>
            <a:pPr marL="400050" lvl="1" indent="0" eaLnBrk="1" hangingPunct="1">
              <a:buFont typeface="Arial" panose="020B0604020202020204" pitchFamily="34" charset="0"/>
              <a:buNone/>
            </a:pPr>
            <a:r>
              <a:rPr lang="en-US" altLang="en-US" sz="1800">
                <a:cs typeface="Arial" panose="020B0604020202020204" pitchFamily="34" charset="0"/>
              </a:rPr>
              <a:t>-  It is analogous to ‘avoidance’</a:t>
            </a:r>
          </a:p>
          <a:p>
            <a:pPr marL="0" indent="0" eaLnBrk="1" hangingPunct="1">
              <a:buFont typeface="Arial" panose="020B0604020202020204" pitchFamily="34" charset="0"/>
              <a:buNone/>
            </a:pPr>
            <a:endParaRPr lang="en-US" altLang="en-US" sz="2200" b="1">
              <a:cs typeface="Arial" panose="020B0604020202020204" pitchFamily="34" charset="0"/>
            </a:endParaRPr>
          </a:p>
          <a:p>
            <a:pPr marL="0" indent="0" eaLnBrk="1" hangingPunct="1">
              <a:buFont typeface="Arial" panose="020B0604020202020204" pitchFamily="34" charset="0"/>
              <a:buNone/>
            </a:pPr>
            <a:r>
              <a:rPr lang="en-US" altLang="en-US" sz="2200" b="1">
                <a:cs typeface="Arial" panose="020B0604020202020204" pitchFamily="34" charset="0"/>
              </a:rPr>
              <a:t>Share</a:t>
            </a:r>
          </a:p>
          <a:p>
            <a:pPr marL="400050" lvl="1" indent="0" eaLnBrk="1" hangingPunct="1">
              <a:buFont typeface="Arial" panose="020B0604020202020204" pitchFamily="34" charset="0"/>
              <a:buNone/>
            </a:pPr>
            <a:r>
              <a:rPr lang="en-US" altLang="en-US" sz="1800">
                <a:cs typeface="Arial" panose="020B0604020202020204" pitchFamily="34" charset="0"/>
              </a:rPr>
              <a:t>It involves allocating ownership to a third-party who is best able to capture the opportunity for the benefit of the project.</a:t>
            </a:r>
          </a:p>
          <a:p>
            <a:pPr marL="400050" lvl="1" indent="0" eaLnBrk="1" hangingPunct="1">
              <a:buFont typeface="Arial" panose="020B0604020202020204" pitchFamily="34" charset="0"/>
              <a:buNone/>
            </a:pPr>
            <a:endParaRPr lang="en-US" altLang="en-US" sz="1800">
              <a:cs typeface="Arial" panose="020B0604020202020204" pitchFamily="34" charset="0"/>
            </a:endParaRPr>
          </a:p>
          <a:p>
            <a:pPr marL="400050" lvl="1" indent="0" eaLnBrk="1" hangingPunct="1">
              <a:buFont typeface="Arial" panose="020B0604020202020204" pitchFamily="34" charset="0"/>
              <a:buNone/>
            </a:pPr>
            <a:r>
              <a:rPr lang="en-US" altLang="en-US" sz="1800">
                <a:cs typeface="Arial" panose="020B0604020202020204" pitchFamily="34" charset="0"/>
              </a:rPr>
              <a:t>Examples include forming risk-sharing partnerships or joint ventures.</a:t>
            </a:r>
          </a:p>
          <a:p>
            <a:pPr marL="400050" lvl="1" indent="0" eaLnBrk="1" hangingPunct="1">
              <a:buFont typeface="Arial" panose="020B0604020202020204" pitchFamily="34" charset="0"/>
              <a:buNone/>
            </a:pPr>
            <a:r>
              <a:rPr lang="en-US" altLang="en-US" sz="1800">
                <a:cs typeface="Arial" panose="020B0604020202020204" pitchFamily="34" charset="0"/>
              </a:rPr>
              <a:t>-  It is analogous to ‘transference’.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1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83080A-4271-4084-A2E1-DB283263A21F}" type="slidenum">
              <a:rPr lang="en-US" altLang="en-US" sz="1200" smtClean="0">
                <a:solidFill>
                  <a:srgbClr val="898989"/>
                </a:solidFill>
              </a:rPr>
              <a:pPr>
                <a:spcBef>
                  <a:spcPct val="0"/>
                </a:spcBef>
                <a:buFontTx/>
                <a:buNone/>
              </a:pPr>
              <a:t>356</a:t>
            </a:fld>
            <a:endParaRPr lang="en-US" altLang="en-US" sz="1200">
              <a:solidFill>
                <a:srgbClr val="898989"/>
              </a:solidFill>
            </a:endParaRPr>
          </a:p>
        </p:txBody>
      </p:sp>
    </p:spTree>
    <p:extLst>
      <p:ext uri="{BB962C8B-B14F-4D97-AF65-F5344CB8AC3E}">
        <p14:creationId xmlns:p14="http://schemas.microsoft.com/office/powerpoint/2010/main" val="334908760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3795" name="Rectangle 2"/>
          <p:cNvSpPr>
            <a:spLocks noGrp="1" noChangeArrowheads="1"/>
          </p:cNvSpPr>
          <p:nvPr>
            <p:ph idx="1"/>
          </p:nvPr>
        </p:nvSpPr>
        <p:spPr>
          <a:xfrm>
            <a:off x="457200" y="990600"/>
            <a:ext cx="8229600" cy="5105400"/>
          </a:xfrm>
        </p:spPr>
        <p:txBody>
          <a:bodyPr/>
          <a:lstStyle/>
          <a:p>
            <a:pPr marL="0" indent="0" eaLnBrk="1" hangingPunct="1">
              <a:buFont typeface="Arial" panose="020B0604020202020204" pitchFamily="34" charset="0"/>
              <a:buNone/>
            </a:pPr>
            <a:r>
              <a:rPr lang="en-US" altLang="en-US" sz="2000" b="1">
                <a:cs typeface="Arial" panose="020B0604020202020204" pitchFamily="34" charset="0"/>
              </a:rPr>
              <a:t>Enhance</a:t>
            </a:r>
          </a:p>
          <a:p>
            <a:pPr marL="400050" lvl="1" indent="0" eaLnBrk="1" hangingPunct="1">
              <a:buFont typeface="Arial" panose="020B0604020202020204" pitchFamily="34" charset="0"/>
              <a:buNone/>
            </a:pPr>
            <a:r>
              <a:rPr lang="en-US" altLang="en-US" sz="1600">
                <a:cs typeface="Arial" panose="020B0604020202020204" pitchFamily="34" charset="0"/>
              </a:rPr>
              <a:t>It modifies the ‘size’ of an opportunity by Increasing probability and / or positive impacts and identifying and  maximizing key drivers of positive- impact risks.</a:t>
            </a:r>
          </a:p>
          <a:p>
            <a:pPr marL="400050" lvl="1" indent="0" eaLnBrk="1" hangingPunct="1"/>
            <a:endParaRPr lang="en-US" altLang="en-US" sz="1600">
              <a:cs typeface="Arial" panose="020B0604020202020204" pitchFamily="34" charset="0"/>
            </a:endParaRPr>
          </a:p>
          <a:p>
            <a:pPr marL="400050" lvl="1" indent="0" eaLnBrk="1" hangingPunct="1">
              <a:buFont typeface="Arial" panose="020B0604020202020204" pitchFamily="34" charset="0"/>
              <a:buNone/>
            </a:pPr>
            <a:r>
              <a:rPr lang="en-US" altLang="en-US" sz="1600">
                <a:cs typeface="Arial" panose="020B0604020202020204" pitchFamily="34" charset="0"/>
              </a:rPr>
              <a:t>It seeks to facilitate or strengthen the cause of the opportunity and proactively target and reinforce it’s trigger conditions to increase the probability.</a:t>
            </a:r>
          </a:p>
          <a:p>
            <a:pPr marL="400050" lvl="1" indent="0" eaLnBrk="1" hangingPunct="1"/>
            <a:endParaRPr lang="en-US" altLang="en-US" sz="1600">
              <a:cs typeface="Arial" panose="020B0604020202020204" pitchFamily="34" charset="0"/>
            </a:endParaRPr>
          </a:p>
          <a:p>
            <a:pPr marL="400050" lvl="1" indent="0" eaLnBrk="1" hangingPunct="1">
              <a:buFont typeface="Arial" panose="020B0604020202020204" pitchFamily="34" charset="0"/>
              <a:buNone/>
            </a:pPr>
            <a:r>
              <a:rPr lang="en-US" altLang="en-US" sz="1600">
                <a:cs typeface="Arial" panose="020B0604020202020204" pitchFamily="34" charset="0"/>
              </a:rPr>
              <a:t>It is analogous to ‘mitigation’.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3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24EFD2-27F7-4FE9-BFD2-64411859DBC3}" type="slidenum">
              <a:rPr lang="en-US" altLang="en-US" sz="1200" smtClean="0">
                <a:solidFill>
                  <a:srgbClr val="898989"/>
                </a:solidFill>
              </a:rPr>
              <a:pPr>
                <a:spcBef>
                  <a:spcPct val="0"/>
                </a:spcBef>
                <a:buFontTx/>
                <a:buNone/>
              </a:pPr>
              <a:t>357</a:t>
            </a:fld>
            <a:endParaRPr lang="en-US" altLang="en-US" sz="1200">
              <a:solidFill>
                <a:srgbClr val="898989"/>
              </a:solidFill>
            </a:endParaRPr>
          </a:p>
        </p:txBody>
      </p:sp>
    </p:spTree>
    <p:extLst>
      <p:ext uri="{BB962C8B-B14F-4D97-AF65-F5344CB8AC3E}">
        <p14:creationId xmlns:p14="http://schemas.microsoft.com/office/powerpoint/2010/main" val="1399591922"/>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itle 4"/>
          <p:cNvSpPr>
            <a:spLocks noGrp="1"/>
          </p:cNvSpPr>
          <p:nvPr>
            <p:ph type="title"/>
          </p:nvPr>
        </p:nvSpPr>
        <p:spPr>
          <a:xfrm>
            <a:off x="0" y="0"/>
            <a:ext cx="9144000" cy="838200"/>
          </a:xfrm>
        </p:spPr>
        <p:txBody>
          <a:bodyPr/>
          <a:lstStyle/>
          <a:p>
            <a:r>
              <a:rPr altLang="en-US" b="1">
                <a:latin typeface="Arial" panose="020B0604020202020204" pitchFamily="34" charset="0"/>
              </a:rPr>
              <a:t>+/- Risk Responses</a:t>
            </a:r>
            <a:endParaRPr altLang="en-US"/>
          </a:p>
        </p:txBody>
      </p:sp>
      <p:sp>
        <p:nvSpPr>
          <p:cNvPr id="62466" name="Rectangle 2"/>
          <p:cNvSpPr>
            <a:spLocks noGrp="1" noChangeArrowheads="1"/>
          </p:cNvSpPr>
          <p:nvPr>
            <p:ph idx="1"/>
          </p:nvPr>
        </p:nvSpPr>
        <p:spPr>
          <a:xfrm>
            <a:off x="457200" y="990600"/>
            <a:ext cx="8229600" cy="5105400"/>
          </a:xfrm>
        </p:spPr>
        <p:txBody>
          <a:bodyPr>
            <a:noAutofit/>
          </a:bodyPr>
          <a:lstStyle/>
          <a:p>
            <a:pPr marL="0" indent="0" eaLnBrk="1" hangingPunct="1">
              <a:buFont typeface="Arial" charset="0"/>
              <a:buNone/>
              <a:defRPr/>
            </a:pPr>
            <a:r>
              <a:rPr lang="en-US" sz="2000" b="1" dirty="0">
                <a:cs typeface="Arial" charset="0"/>
              </a:rPr>
              <a:t>Accept</a:t>
            </a:r>
          </a:p>
          <a:p>
            <a:pPr marL="400050" lvl="1" indent="0" eaLnBrk="1" hangingPunct="1">
              <a:buFontTx/>
              <a:buNone/>
              <a:defRPr/>
            </a:pPr>
            <a:r>
              <a:rPr lang="en-US" sz="1600" dirty="0">
                <a:cs typeface="Arial" charset="0"/>
              </a:rPr>
              <a:t>It is a strategy that is adopted because it is seldom possible to eliminate all risk from a project.</a:t>
            </a:r>
          </a:p>
          <a:p>
            <a:pPr marL="400050" lvl="1" indent="0" eaLnBrk="1" hangingPunct="1">
              <a:buFontTx/>
              <a:buNone/>
              <a:defRPr/>
            </a:pPr>
            <a:r>
              <a:rPr lang="en-US" sz="1600" dirty="0">
                <a:cs typeface="Arial" charset="0"/>
              </a:rPr>
              <a:t>   </a:t>
            </a:r>
          </a:p>
          <a:p>
            <a:pPr marL="400050" lvl="1" indent="0" eaLnBrk="1" hangingPunct="1">
              <a:buFontTx/>
              <a:buNone/>
              <a:defRPr/>
            </a:pPr>
            <a:r>
              <a:rPr lang="en-US" sz="1600" dirty="0">
                <a:cs typeface="Arial" charset="0"/>
              </a:rPr>
              <a:t>It indicates that the project team</a:t>
            </a:r>
          </a:p>
          <a:p>
            <a:pPr lvl="1" eaLnBrk="1" hangingPunct="1">
              <a:buFontTx/>
              <a:buAutoNum type="arabicPeriod"/>
              <a:defRPr/>
            </a:pPr>
            <a:r>
              <a:rPr lang="en-US" sz="1600" dirty="0">
                <a:cs typeface="Arial" charset="0"/>
              </a:rPr>
              <a:t>Has decided not to change the project management plan to deal with risk or</a:t>
            </a:r>
          </a:p>
          <a:p>
            <a:pPr lvl="1" eaLnBrk="1" hangingPunct="1">
              <a:buFontTx/>
              <a:buAutoNum type="arabicPeriod"/>
              <a:defRPr/>
            </a:pPr>
            <a:r>
              <a:rPr lang="en-US" sz="1600" dirty="0">
                <a:cs typeface="Arial" charset="0"/>
              </a:rPr>
              <a:t>Is unable to identify any other suitable response strategy.</a:t>
            </a:r>
          </a:p>
          <a:p>
            <a:pPr marL="0" lvl="1" indent="0" eaLnBrk="1" hangingPunct="1">
              <a:buFontTx/>
              <a:buNone/>
              <a:defRPr/>
            </a:pPr>
            <a:endParaRPr lang="en-US" sz="2000" dirty="0">
              <a:cs typeface="Arial" charset="0"/>
            </a:endParaRPr>
          </a:p>
          <a:p>
            <a:pPr marL="0" indent="0" eaLnBrk="1" hangingPunct="1">
              <a:buFontTx/>
              <a:buChar char="-"/>
              <a:defRPr/>
            </a:pPr>
            <a:r>
              <a:rPr lang="en-US" sz="2000" b="1" i="1" dirty="0">
                <a:cs typeface="Arial" charset="0"/>
              </a:rPr>
              <a:t> Active Acceptance</a:t>
            </a:r>
            <a:r>
              <a:rPr lang="en-US" sz="2000" i="1" dirty="0">
                <a:cs typeface="Arial" charset="0"/>
              </a:rPr>
              <a:t> most commonly involves establishing a</a:t>
            </a:r>
          </a:p>
          <a:p>
            <a:pPr marL="0" indent="0" eaLnBrk="1" hangingPunct="1">
              <a:buFontTx/>
              <a:buNone/>
              <a:defRPr/>
            </a:pPr>
            <a:r>
              <a:rPr lang="en-US" sz="2000" b="1" i="1" dirty="0">
                <a:cs typeface="Arial" charset="0"/>
              </a:rPr>
              <a:t>‘contingency reserve’</a:t>
            </a:r>
            <a:r>
              <a:rPr lang="en-US" sz="2000" dirty="0">
                <a:cs typeface="Arial" charset="0"/>
              </a:rPr>
              <a:t>, including amounts of time, money or resources to handle known or unknown threats or opportunities.</a:t>
            </a:r>
          </a:p>
          <a:p>
            <a:pPr marL="0" indent="0" eaLnBrk="1" hangingPunct="1">
              <a:buFontTx/>
              <a:buNone/>
              <a:defRPr/>
            </a:pPr>
            <a:endParaRPr lang="en-US" sz="2000" dirty="0">
              <a:cs typeface="Arial" charset="0"/>
            </a:endParaRPr>
          </a:p>
          <a:p>
            <a:pPr marL="0" indent="0" eaLnBrk="1" hangingPunct="1">
              <a:buFontTx/>
              <a:buChar char="-"/>
              <a:defRPr/>
            </a:pPr>
            <a:r>
              <a:rPr lang="en-US" sz="2000" b="1" i="1" dirty="0">
                <a:cs typeface="Arial" charset="0"/>
              </a:rPr>
              <a:t> Passive Acceptance</a:t>
            </a:r>
            <a:r>
              <a:rPr lang="en-US" sz="2000" i="1" dirty="0">
                <a:cs typeface="Arial" charset="0"/>
              </a:rPr>
              <a:t> requires no action</a:t>
            </a:r>
            <a:r>
              <a:rPr lang="en-US" sz="2000" dirty="0">
                <a:cs typeface="Arial" charset="0"/>
              </a:rPr>
              <a:t>, leaving the project team to deal with threats or opportunities as they occur.</a:t>
            </a:r>
            <a:endParaRPr lang="en-US" sz="2000" b="1" dirty="0">
              <a:cs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58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852987-F34A-40E2-9950-8E91FA5FF61A}" type="slidenum">
              <a:rPr lang="en-US" altLang="en-US" sz="1200" smtClean="0">
                <a:solidFill>
                  <a:srgbClr val="898989"/>
                </a:solidFill>
              </a:rPr>
              <a:pPr>
                <a:spcBef>
                  <a:spcPct val="0"/>
                </a:spcBef>
                <a:buFontTx/>
                <a:buNone/>
              </a:pPr>
              <a:t>358</a:t>
            </a:fld>
            <a:endParaRPr lang="en-US" altLang="en-US" sz="1200">
              <a:solidFill>
                <a:srgbClr val="898989"/>
              </a:solidFill>
            </a:endParaRPr>
          </a:p>
        </p:txBody>
      </p:sp>
    </p:spTree>
    <p:extLst>
      <p:ext uri="{BB962C8B-B14F-4D97-AF65-F5344CB8AC3E}">
        <p14:creationId xmlns:p14="http://schemas.microsoft.com/office/powerpoint/2010/main" val="1070944138"/>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4"/>
          <p:cNvSpPr>
            <a:spLocks noGrp="1"/>
          </p:cNvSpPr>
          <p:nvPr>
            <p:ph type="title"/>
          </p:nvPr>
        </p:nvSpPr>
        <p:spPr>
          <a:xfrm>
            <a:off x="0" y="0"/>
            <a:ext cx="9144000" cy="838200"/>
          </a:xfrm>
        </p:spPr>
        <p:txBody>
          <a:bodyPr/>
          <a:lstStyle/>
          <a:p>
            <a:r>
              <a:rPr altLang="en-US" b="1">
                <a:latin typeface="Arial" panose="020B0604020202020204" pitchFamily="34" charset="0"/>
              </a:rPr>
              <a:t>Understanding Reserves </a:t>
            </a:r>
            <a:endParaRPr altLang="en-US"/>
          </a:p>
        </p:txBody>
      </p:sp>
      <p:sp>
        <p:nvSpPr>
          <p:cNvPr id="677891" name="Rectangle 2"/>
          <p:cNvSpPr>
            <a:spLocks noGrp="1" noChangeArrowheads="1"/>
          </p:cNvSpPr>
          <p:nvPr>
            <p:ph idx="1"/>
          </p:nvPr>
        </p:nvSpPr>
        <p:spPr>
          <a:xfrm>
            <a:off x="457200" y="990600"/>
            <a:ext cx="8229600" cy="5105400"/>
          </a:xfrm>
        </p:spPr>
        <p:txBody>
          <a:bodyPr/>
          <a:lstStyle/>
          <a:p>
            <a:pPr marL="0" lvl="3" indent="0" eaLnBrk="1" hangingPunct="1">
              <a:buSzPct val="120000"/>
              <a:buFontTx/>
              <a:buNone/>
            </a:pPr>
            <a:r>
              <a:rPr lang="en-US" altLang="en-US" sz="1800" b="1" u="sng">
                <a:cs typeface="Arial" panose="020B0604020202020204" pitchFamily="34" charset="0"/>
              </a:rPr>
              <a:t>Contingency reserves</a:t>
            </a:r>
            <a:r>
              <a:rPr lang="en-US" altLang="en-US" sz="1800" b="1">
                <a:cs typeface="Arial" panose="020B0604020202020204" pitchFamily="34" charset="0"/>
              </a:rPr>
              <a:t> : Known – Unknown</a:t>
            </a:r>
          </a:p>
          <a:p>
            <a:pPr marL="0" lvl="3" indent="0" eaLnBrk="1" hangingPunct="1"/>
            <a:r>
              <a:rPr lang="en-US" altLang="en-US" sz="1800">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endParaRPr lang="en-US" altLang="en-US" sz="1800">
              <a:cs typeface="Arial" panose="020B0604020202020204" pitchFamily="34" charset="0"/>
            </a:endParaRPr>
          </a:p>
          <a:p>
            <a:pPr marL="0" lvl="3" indent="0" eaLnBrk="1" hangingPunct="1"/>
            <a:r>
              <a:rPr lang="en-US" altLang="en-US" sz="1800">
                <a:cs typeface="Arial" panose="020B0604020202020204" pitchFamily="34" charset="0"/>
              </a:rPr>
              <a:t>Examples of events that may trigger the contingency response include missing intermediate milestones or gaining higher priority with a supplier.</a:t>
            </a:r>
          </a:p>
          <a:p>
            <a:pPr marL="0" lvl="3" indent="0" eaLnBrk="1" hangingPunct="1"/>
            <a:endParaRPr lang="en-US" altLang="en-US" sz="1800">
              <a:cs typeface="Arial" panose="020B0604020202020204" pitchFamily="34" charset="0"/>
            </a:endParaRPr>
          </a:p>
          <a:p>
            <a:pPr marL="0" lvl="3" indent="0" eaLnBrk="1" hangingPunct="1"/>
            <a:r>
              <a:rPr lang="en-US" altLang="en-US" sz="1800">
                <a:cs typeface="Arial" panose="020B0604020202020204" pitchFamily="34" charset="0"/>
              </a:rPr>
              <a:t>Events triggering the contingency response should be triggered and tracked.</a:t>
            </a:r>
          </a:p>
          <a:p>
            <a:pPr marL="0" lvl="3" indent="0" eaLnBrk="1" hangingPunct="1"/>
            <a:endParaRPr lang="en-US" altLang="en-US" sz="1800">
              <a:cs typeface="Arial" panose="020B0604020202020204" pitchFamily="34" charset="0"/>
            </a:endParaRPr>
          </a:p>
          <a:p>
            <a:pPr marL="0" lvl="3" indent="0" eaLnBrk="1" hangingPunct="1">
              <a:buFontTx/>
              <a:buNone/>
            </a:pPr>
            <a:endParaRPr lang="en-US" altLang="en-US" sz="1800" b="1" u="sng">
              <a:cs typeface="Arial" panose="020B0604020202020204" pitchFamily="34" charset="0"/>
            </a:endParaRPr>
          </a:p>
          <a:p>
            <a:pPr marL="0" lvl="3" indent="0" eaLnBrk="1" hangingPunct="1">
              <a:buFontTx/>
              <a:buNone/>
            </a:pPr>
            <a:r>
              <a:rPr lang="en-US" altLang="en-US" sz="1800" b="1" u="sng">
                <a:cs typeface="Arial" panose="020B0604020202020204" pitchFamily="34" charset="0"/>
              </a:rPr>
              <a:t>Management reserves:</a:t>
            </a:r>
            <a:r>
              <a:rPr lang="en-US" altLang="en-US" sz="1800" b="1">
                <a:cs typeface="Arial" panose="020B0604020202020204" pitchFamily="34" charset="0"/>
              </a:rPr>
              <a:t> Unknown – Unknown</a:t>
            </a:r>
          </a:p>
          <a:p>
            <a:pPr marL="0" lvl="3" indent="0" eaLnBrk="1" hangingPunct="1">
              <a:buFontTx/>
              <a:buNone/>
            </a:pPr>
            <a:r>
              <a:rPr lang="en-US" altLang="en-US" sz="1800">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78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980248-F2B6-483F-8A80-08AB51DC4AC1}" type="slidenum">
              <a:rPr lang="en-US" altLang="en-US" sz="1200" smtClean="0">
                <a:solidFill>
                  <a:srgbClr val="898989"/>
                </a:solidFill>
              </a:rPr>
              <a:pPr>
                <a:spcBef>
                  <a:spcPct val="0"/>
                </a:spcBef>
                <a:buFontTx/>
                <a:buNone/>
              </a:pPr>
              <a:t>359</a:t>
            </a:fld>
            <a:endParaRPr lang="en-US" altLang="en-US" sz="1200">
              <a:solidFill>
                <a:srgbClr val="898989"/>
              </a:solidFill>
            </a:endParaRPr>
          </a:p>
        </p:txBody>
      </p:sp>
    </p:spTree>
    <p:extLst>
      <p:ext uri="{BB962C8B-B14F-4D97-AF65-F5344CB8AC3E}">
        <p14:creationId xmlns:p14="http://schemas.microsoft.com/office/powerpoint/2010/main" val="46745943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p:cNvSpPr txBox="1">
            <a:spLocks noChangeArrowheads="1"/>
          </p:cNvSpPr>
          <p:nvPr/>
        </p:nvSpPr>
        <p:spPr bwMode="auto">
          <a:xfrm>
            <a:off x="55563"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9635" name="Group 2"/>
          <p:cNvGrpSpPr>
            <a:grpSpLocks/>
          </p:cNvGrpSpPr>
          <p:nvPr/>
        </p:nvGrpSpPr>
        <p:grpSpPr bwMode="auto">
          <a:xfrm>
            <a:off x="1166813" y="1323975"/>
            <a:ext cx="7308850" cy="4506913"/>
            <a:chOff x="735" y="834"/>
            <a:chExt cx="4604" cy="2839"/>
          </a:xfrm>
        </p:grpSpPr>
        <p:grpSp>
          <p:nvGrpSpPr>
            <p:cNvPr id="69639" name="Group 3"/>
            <p:cNvGrpSpPr>
              <a:grpSpLocks/>
            </p:cNvGrpSpPr>
            <p:nvPr/>
          </p:nvGrpSpPr>
          <p:grpSpPr bwMode="auto">
            <a:xfrm>
              <a:off x="735" y="834"/>
              <a:ext cx="4604" cy="2839"/>
              <a:chOff x="735" y="834"/>
              <a:chExt cx="4604" cy="2839"/>
            </a:xfrm>
          </p:grpSpPr>
          <p:sp>
            <p:nvSpPr>
              <p:cNvPr id="33831" name="AutoShape 39"/>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solidFill>
                    <a:schemeClr val="tx1"/>
                  </a:solidFill>
                </a:endParaRPr>
              </a:p>
            </p:txBody>
          </p:sp>
          <p:sp>
            <p:nvSpPr>
              <p:cNvPr id="2" name="Rectangle 4"/>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69651" name="Group 6"/>
              <p:cNvGrpSpPr>
                <a:grpSpLocks/>
              </p:cNvGrpSpPr>
              <p:nvPr/>
            </p:nvGrpSpPr>
            <p:grpSpPr bwMode="auto">
              <a:xfrm>
                <a:off x="972" y="1917"/>
                <a:ext cx="191" cy="1439"/>
                <a:chOff x="972" y="1917"/>
                <a:chExt cx="191" cy="1439"/>
              </a:xfrm>
            </p:grpSpPr>
            <p:grpSp>
              <p:nvGrpSpPr>
                <p:cNvPr id="69677" name="Group 7"/>
                <p:cNvGrpSpPr>
                  <a:grpSpLocks/>
                </p:cNvGrpSpPr>
                <p:nvPr/>
              </p:nvGrpSpPr>
              <p:grpSpPr bwMode="auto">
                <a:xfrm>
                  <a:off x="972" y="2109"/>
                  <a:ext cx="191" cy="1247"/>
                  <a:chOff x="972" y="2109"/>
                  <a:chExt cx="191" cy="1247"/>
                </a:xfrm>
              </p:grpSpPr>
              <p:grpSp>
                <p:nvGrpSpPr>
                  <p:cNvPr id="69679" name="Group 8"/>
                  <p:cNvGrpSpPr>
                    <a:grpSpLocks/>
                  </p:cNvGrpSpPr>
                  <p:nvPr/>
                </p:nvGrpSpPr>
                <p:grpSpPr bwMode="auto">
                  <a:xfrm>
                    <a:off x="972" y="2397"/>
                    <a:ext cx="191" cy="959"/>
                    <a:chOff x="972" y="2397"/>
                    <a:chExt cx="191" cy="959"/>
                  </a:xfrm>
                </p:grpSpPr>
                <p:sp>
                  <p:nvSpPr>
                    <p:cNvPr id="33801" name="Line 9"/>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2" name="Line 10"/>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3" name="Line 11"/>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4" name="Line 12"/>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5" name="Line 13"/>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2" name="Group 14"/>
              <p:cNvGrpSpPr>
                <a:grpSpLocks/>
              </p:cNvGrpSpPr>
              <p:nvPr/>
            </p:nvGrpSpPr>
            <p:grpSpPr bwMode="auto">
              <a:xfrm>
                <a:off x="2700" y="1917"/>
                <a:ext cx="191" cy="1439"/>
                <a:chOff x="2700" y="1917"/>
                <a:chExt cx="191" cy="1439"/>
              </a:xfrm>
            </p:grpSpPr>
            <p:grpSp>
              <p:nvGrpSpPr>
                <p:cNvPr id="69670" name="Group 15"/>
                <p:cNvGrpSpPr>
                  <a:grpSpLocks/>
                </p:cNvGrpSpPr>
                <p:nvPr/>
              </p:nvGrpSpPr>
              <p:grpSpPr bwMode="auto">
                <a:xfrm>
                  <a:off x="2700" y="2109"/>
                  <a:ext cx="191" cy="1247"/>
                  <a:chOff x="2700" y="2109"/>
                  <a:chExt cx="191" cy="1247"/>
                </a:xfrm>
              </p:grpSpPr>
              <p:grpSp>
                <p:nvGrpSpPr>
                  <p:cNvPr id="69672" name="Group 16"/>
                  <p:cNvGrpSpPr>
                    <a:grpSpLocks/>
                  </p:cNvGrpSpPr>
                  <p:nvPr/>
                </p:nvGrpSpPr>
                <p:grpSpPr bwMode="auto">
                  <a:xfrm>
                    <a:off x="2700" y="2397"/>
                    <a:ext cx="191" cy="959"/>
                    <a:chOff x="2700" y="2397"/>
                    <a:chExt cx="191" cy="959"/>
                  </a:xfrm>
                </p:grpSpPr>
                <p:sp>
                  <p:nvSpPr>
                    <p:cNvPr id="8" name="Line 17"/>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9" name="Line 18"/>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10" name="Line 19"/>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2" name="Line 20"/>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3" name="Line 21"/>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3" name="Group 22"/>
              <p:cNvGrpSpPr>
                <a:grpSpLocks/>
              </p:cNvGrpSpPr>
              <p:nvPr/>
            </p:nvGrpSpPr>
            <p:grpSpPr bwMode="auto">
              <a:xfrm>
                <a:off x="4140" y="1917"/>
                <a:ext cx="191" cy="1439"/>
                <a:chOff x="4140" y="1917"/>
                <a:chExt cx="191" cy="1439"/>
              </a:xfrm>
            </p:grpSpPr>
            <p:grpSp>
              <p:nvGrpSpPr>
                <p:cNvPr id="69663" name="Group 23"/>
                <p:cNvGrpSpPr>
                  <a:grpSpLocks/>
                </p:cNvGrpSpPr>
                <p:nvPr/>
              </p:nvGrpSpPr>
              <p:grpSpPr bwMode="auto">
                <a:xfrm>
                  <a:off x="4140" y="2109"/>
                  <a:ext cx="191" cy="1247"/>
                  <a:chOff x="4140" y="2109"/>
                  <a:chExt cx="191" cy="1247"/>
                </a:xfrm>
              </p:grpSpPr>
              <p:grpSp>
                <p:nvGrpSpPr>
                  <p:cNvPr id="69665" name="Group 24"/>
                  <p:cNvGrpSpPr>
                    <a:grpSpLocks/>
                  </p:cNvGrpSpPr>
                  <p:nvPr/>
                </p:nvGrpSpPr>
                <p:grpSpPr bwMode="auto">
                  <a:xfrm>
                    <a:off x="4140" y="2397"/>
                    <a:ext cx="191" cy="959"/>
                    <a:chOff x="4140" y="2397"/>
                    <a:chExt cx="191" cy="959"/>
                  </a:xfrm>
                </p:grpSpPr>
                <p:sp>
                  <p:nvSpPr>
                    <p:cNvPr id="33817" name="Line 25"/>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8" name="Line 26"/>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9" name="Line 27"/>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0" name="Line 28"/>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12" name="Line 29"/>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2" name="AutoShape 30"/>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4" name="Line 32"/>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5" name="Line 33"/>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6" name="Line 34"/>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7" name="Text Box 35"/>
              <p:cNvSpPr txBox="1">
                <a:spLocks noChangeArrowheads="1"/>
              </p:cNvSpPr>
              <p:nvPr/>
            </p:nvSpPr>
            <p:spPr bwMode="auto">
              <a:xfrm>
                <a:off x="972" y="834"/>
                <a:ext cx="1103" cy="3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Coordination</a:t>
                </a:r>
              </a:p>
            </p:txBody>
          </p:sp>
          <p:sp>
            <p:nvSpPr>
              <p:cNvPr id="33828" name="Line 36"/>
              <p:cNvSpPr>
                <a:spLocks noChangeShapeType="1"/>
              </p:cNvSpPr>
              <p:nvPr/>
            </p:nvSpPr>
            <p:spPr bwMode="auto">
              <a:xfrm>
                <a:off x="1500" y="1200"/>
                <a:ext cx="0" cy="23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9" name="AutoShape 37"/>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9636" name="Title 50"/>
          <p:cNvSpPr>
            <a:spLocks noGrp="1"/>
          </p:cNvSpPr>
          <p:nvPr>
            <p:ph type="title"/>
          </p:nvPr>
        </p:nvSpPr>
        <p:spPr/>
        <p:txBody>
          <a:bodyPr/>
          <a:lstStyle/>
          <a:p>
            <a:r>
              <a:rPr altLang="en-US">
                <a:ea typeface="Microsoft YaHei" panose="020B0503020204020204" pitchFamily="34" charset="-122"/>
              </a:rPr>
              <a:t>Projectized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963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EFF358-0DA2-4375-91BD-64B9515B8FB5}" type="slidenum">
              <a:rPr lang="en-US" altLang="en-US" sz="1200" smtClean="0">
                <a:solidFill>
                  <a:srgbClr val="898989"/>
                </a:solidFill>
              </a:rPr>
              <a:pPr>
                <a:spcBef>
                  <a:spcPct val="0"/>
                </a:spcBef>
                <a:buFontTx/>
                <a:buNone/>
              </a:pPr>
              <a:t>36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41</a:t>
            </a:r>
            <a:r>
              <a:rPr altLang="en-US" dirty="0"/>
              <a:t>. </a:t>
            </a:r>
            <a:r>
              <a:rPr lang="en-US" altLang="en-US" dirty="0"/>
              <a:t>Implement Risk Responses</a:t>
            </a:r>
            <a:endParaRPr altLang="en-US" dirty="0"/>
          </a:p>
        </p:txBody>
      </p:sp>
      <p:sp>
        <p:nvSpPr>
          <p:cNvPr id="663555" name="Content Placeholder 3"/>
          <p:cNvSpPr>
            <a:spLocks noGrp="1"/>
          </p:cNvSpPr>
          <p:nvPr>
            <p:ph idx="1"/>
          </p:nvPr>
        </p:nvSpPr>
        <p:spPr/>
        <p:txBody>
          <a:bodyPr/>
          <a:lstStyle/>
          <a:p>
            <a:pPr>
              <a:lnSpc>
                <a:spcPct val="150000"/>
              </a:lnSpc>
              <a:buNone/>
            </a:pPr>
            <a:r>
              <a:rPr lang="en-US" altLang="en-US" b="1" dirty="0"/>
              <a:t>	</a:t>
            </a:r>
            <a:r>
              <a:rPr lang="en-IN" dirty="0"/>
              <a:t>The process of implementing agreed-upon risk response plans. </a:t>
            </a: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360</a:t>
            </a:fld>
            <a:endParaRPr lang="en-US" altLang="en-US" sz="1200">
              <a:solidFill>
                <a:srgbClr val="898989"/>
              </a:solidFill>
            </a:endParaRPr>
          </a:p>
        </p:txBody>
      </p:sp>
    </p:spTree>
    <p:extLst>
      <p:ext uri="{BB962C8B-B14F-4D97-AF65-F5344CB8AC3E}">
        <p14:creationId xmlns:p14="http://schemas.microsoft.com/office/powerpoint/2010/main" val="54465474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dirty="0"/>
              <a:t>.1 Expert judgment</a:t>
            </a:r>
          </a:p>
          <a:p>
            <a:r>
              <a:rPr lang="en-US" dirty="0"/>
              <a:t>.2 Interpersonal and 	team skills</a:t>
            </a:r>
          </a:p>
          <a:p>
            <a:pPr lvl="1"/>
            <a:r>
              <a:rPr lang="en-US" dirty="0"/>
              <a:t>• Influencing</a:t>
            </a:r>
          </a:p>
          <a:p>
            <a:r>
              <a:rPr lang="en-US" dirty="0"/>
              <a:t>.3 PMIS</a:t>
            </a:r>
            <a:endParaRPr lang="en-US" altLang="en-US"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Implement Risk Responses</a:t>
            </a:r>
            <a:endParaRPr altLang="en-US" dirty="0"/>
          </a:p>
        </p:txBody>
      </p:sp>
      <p:sp>
        <p:nvSpPr>
          <p:cNvPr id="665603"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Lessons learned 	register</a:t>
            </a:r>
          </a:p>
          <a:p>
            <a:pPr lvl="1"/>
            <a:r>
              <a:rPr lang="en-US" dirty="0"/>
              <a:t>• Risk register</a:t>
            </a:r>
          </a:p>
          <a:p>
            <a:pPr lvl="1"/>
            <a:r>
              <a:rPr lang="en-US" dirty="0"/>
              <a:t>• Risk report</a:t>
            </a:r>
          </a:p>
          <a:p>
            <a:r>
              <a:rPr lang="en-US" dirty="0"/>
              <a:t>.3 OPAs</a:t>
            </a:r>
            <a:endParaRPr lang="en-US" altLang="en-US" dirty="0"/>
          </a:p>
        </p:txBody>
      </p:sp>
      <p:sp>
        <p:nvSpPr>
          <p:cNvPr id="665605" name="Text Placeholder 6"/>
          <p:cNvSpPr>
            <a:spLocks noGrp="1"/>
          </p:cNvSpPr>
          <p:nvPr>
            <p:ph type="body" sz="quarter" idx="14"/>
          </p:nvPr>
        </p:nvSpPr>
        <p:spPr/>
        <p:txBody>
          <a:bodyPr/>
          <a:lstStyle/>
          <a:p>
            <a:r>
              <a:rPr lang="en-US" dirty="0"/>
              <a:t>.1 Change requests</a:t>
            </a:r>
          </a:p>
          <a:p>
            <a:r>
              <a:rPr lang="en-US" dirty="0"/>
              <a:t>.2 Project documents 	updates</a:t>
            </a:r>
          </a:p>
          <a:p>
            <a:pPr lvl="1"/>
            <a:r>
              <a:rPr lang="en-US" dirty="0"/>
              <a:t>• Issue log</a:t>
            </a:r>
          </a:p>
          <a:p>
            <a:pPr lvl="1"/>
            <a:r>
              <a:rPr lang="en-US" dirty="0"/>
              <a:t>• Lessons learned 	register</a:t>
            </a:r>
          </a:p>
          <a:p>
            <a:pPr lvl="1"/>
            <a:r>
              <a:rPr lang="en-US" dirty="0"/>
              <a:t>• Project team 	assignments</a:t>
            </a:r>
          </a:p>
          <a:p>
            <a:pPr lvl="1"/>
            <a:r>
              <a:rPr lang="en-US" dirty="0"/>
              <a:t>• Risk register</a:t>
            </a:r>
          </a:p>
          <a:p>
            <a:pPr lvl="1"/>
            <a:r>
              <a:rPr lang="en-US" dirty="0"/>
              <a:t>• Risk report</a:t>
            </a:r>
            <a:endParaRPr lang="en-US" altLang="en-US"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p:txBody>
          <a:bodyPr vert="horz"/>
          <a:lstStyle/>
          <a:p>
            <a:pPr marL="0" indent="0"/>
            <a:r>
              <a:rPr lang="en-US" altLang="en-US" dirty="0"/>
              <a:t>EXEC</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361</a:t>
            </a:fld>
            <a:endParaRPr lang="en-US" altLang="en-US" sz="1200">
              <a:solidFill>
                <a:srgbClr val="898989"/>
              </a:solidFill>
            </a:endParaRPr>
          </a:p>
        </p:txBody>
      </p:sp>
    </p:spTree>
    <p:extLst>
      <p:ext uri="{BB962C8B-B14F-4D97-AF65-F5344CB8AC3E}">
        <p14:creationId xmlns:p14="http://schemas.microsoft.com/office/powerpoint/2010/main" val="375530997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2"/>
          <p:cNvSpPr>
            <a:spLocks noGrp="1"/>
          </p:cNvSpPr>
          <p:nvPr>
            <p:ph type="title"/>
          </p:nvPr>
        </p:nvSpPr>
        <p:spPr>
          <a:xfrm>
            <a:off x="11113" y="0"/>
            <a:ext cx="9132887" cy="808038"/>
          </a:xfrm>
        </p:spPr>
        <p:txBody>
          <a:bodyPr/>
          <a:lstStyle/>
          <a:p>
            <a:r>
              <a:rPr lang="en-US" altLang="en-US" dirty="0"/>
              <a:t>42</a:t>
            </a:r>
            <a:r>
              <a:rPr altLang="en-US" dirty="0"/>
              <a:t>. </a:t>
            </a:r>
            <a:r>
              <a:rPr lang="en-US" altLang="en-US" dirty="0"/>
              <a:t>Monitor</a:t>
            </a:r>
            <a:r>
              <a:rPr altLang="en-US" dirty="0"/>
              <a:t> Risks</a:t>
            </a:r>
          </a:p>
        </p:txBody>
      </p:sp>
      <p:sp>
        <p:nvSpPr>
          <p:cNvPr id="679939" name="Content Placeholder 3"/>
          <p:cNvSpPr>
            <a:spLocks noGrp="1"/>
          </p:cNvSpPr>
          <p:nvPr>
            <p:ph idx="1"/>
          </p:nvPr>
        </p:nvSpPr>
        <p:spPr/>
        <p:txBody>
          <a:bodyPr/>
          <a:lstStyle/>
          <a:p>
            <a:pPr marL="0" indent="0">
              <a:buNone/>
            </a:pPr>
            <a:r>
              <a:rPr lang="en-IN" dirty="0"/>
              <a:t>The process of monitoring the implementation of agreed-upon risk response plans, tracking identified risks, identifying and </a:t>
            </a:r>
            <a:r>
              <a:rPr lang="en-IN" dirty="0" err="1"/>
              <a:t>analyzing</a:t>
            </a:r>
            <a:r>
              <a:rPr lang="en-IN" dirty="0"/>
              <a:t> new risks, and evaluating risk process effectiveness throughout the project.</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99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D33721-3A86-4AAC-88DD-7BA0DFFF2ADE}" type="slidenum">
              <a:rPr lang="en-US" altLang="en-US" sz="1200" smtClean="0">
                <a:solidFill>
                  <a:srgbClr val="898989"/>
                </a:solidFill>
              </a:rPr>
              <a:pPr>
                <a:spcBef>
                  <a:spcPct val="0"/>
                </a:spcBef>
                <a:buFontTx/>
                <a:buNone/>
              </a:pPr>
              <a:t>362</a:t>
            </a:fld>
            <a:endParaRPr lang="en-US" altLang="en-US" sz="1200">
              <a:solidFill>
                <a:srgbClr val="898989"/>
              </a:solidFill>
            </a:endParaRPr>
          </a:p>
        </p:txBody>
      </p:sp>
    </p:spTree>
    <p:extLst>
      <p:ext uri="{BB962C8B-B14F-4D97-AF65-F5344CB8AC3E}">
        <p14:creationId xmlns:p14="http://schemas.microsoft.com/office/powerpoint/2010/main" val="276997773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8" name="Text Placeholder 5"/>
          <p:cNvSpPr>
            <a:spLocks noGrp="1"/>
          </p:cNvSpPr>
          <p:nvPr>
            <p:ph type="body" sz="quarter" idx="13"/>
          </p:nvPr>
        </p:nvSpPr>
        <p:spPr/>
        <p:txBody>
          <a:bodyPr/>
          <a:lstStyle/>
          <a:p>
            <a:r>
              <a:rPr lang="en-US" dirty="0"/>
              <a:t>.1 Data analysis</a:t>
            </a:r>
          </a:p>
          <a:p>
            <a:pPr lvl="1"/>
            <a:r>
              <a:rPr lang="en-US" dirty="0"/>
              <a:t>• Technical 	performance 	analysis</a:t>
            </a:r>
          </a:p>
          <a:p>
            <a:pPr lvl="1"/>
            <a:r>
              <a:rPr lang="en-US" dirty="0"/>
              <a:t>• Reserve analysis</a:t>
            </a:r>
          </a:p>
          <a:p>
            <a:r>
              <a:rPr lang="en-US" dirty="0"/>
              <a:t>.2 Audits</a:t>
            </a:r>
          </a:p>
          <a:p>
            <a:r>
              <a:rPr lang="en-US" dirty="0"/>
              <a:t>.3 Meetings</a:t>
            </a:r>
            <a:endParaRPr lang="en-US" altLang="en-US" dirty="0"/>
          </a:p>
        </p:txBody>
      </p:sp>
      <p:sp>
        <p:nvSpPr>
          <p:cNvPr id="68198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b="1"/>
              <a:t>Control Risks</a:t>
            </a:r>
            <a:endParaRPr altLang="en-US"/>
          </a:p>
        </p:txBody>
      </p:sp>
      <p:sp>
        <p:nvSpPr>
          <p:cNvPr id="681987"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.3 Work performance 	data</a:t>
            </a:r>
          </a:p>
          <a:p>
            <a:r>
              <a:rPr lang="en-US" dirty="0"/>
              <a:t>.4 Work performance 	reports</a:t>
            </a:r>
            <a:endParaRPr lang="en-US" altLang="en-US" dirty="0"/>
          </a:p>
        </p:txBody>
      </p:sp>
      <p:sp>
        <p:nvSpPr>
          <p:cNvPr id="681989" name="Text Placeholder 6"/>
          <p:cNvSpPr>
            <a:spLocks noGrp="1"/>
          </p:cNvSpPr>
          <p:nvPr>
            <p:ph type="body" sz="quarter" idx="14"/>
          </p:nvPr>
        </p:nvSpPr>
        <p:spPr/>
        <p:txBody>
          <a:bodyPr/>
          <a:lstStyle/>
          <a:p>
            <a:r>
              <a:rPr lang="en-US" dirty="0"/>
              <a:t>.1 Work performance 	</a:t>
            </a:r>
            <a:r>
              <a:rPr lang="en-US" sz="2400" dirty="0"/>
              <a:t>information</a:t>
            </a:r>
          </a:p>
          <a:p>
            <a:r>
              <a:rPr lang="en-US" dirty="0"/>
              <a:t>.2 Change requests</a:t>
            </a:r>
          </a:p>
          <a:p>
            <a:r>
              <a:rPr lang="en-US" dirty="0"/>
              <a:t>.3 PMP updates</a:t>
            </a:r>
          </a:p>
          <a:p>
            <a:pPr lvl="1"/>
            <a:r>
              <a:rPr lang="en-US" dirty="0"/>
              <a:t>• Any component</a:t>
            </a:r>
          </a:p>
          <a:p>
            <a:r>
              <a:rPr lang="en-US" dirty="0"/>
              <a:t>.4 Project documents 	updates</a:t>
            </a:r>
          </a:p>
          <a:p>
            <a:pPr lvl="1"/>
            <a:r>
              <a:rPr lang="en-US" dirty="0"/>
              <a:t>• Assumption log</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.5 OPAs updates</a:t>
            </a:r>
            <a:endParaRPr lang="en-US" altLang="en-US" dirty="0"/>
          </a:p>
        </p:txBody>
      </p:sp>
      <p:sp>
        <p:nvSpPr>
          <p:cNvPr id="681990" name="Text Placeholder 7"/>
          <p:cNvSpPr>
            <a:spLocks noGrp="1"/>
          </p:cNvSpPr>
          <p:nvPr>
            <p:ph type="body" sz="quarter" idx="15"/>
          </p:nvPr>
        </p:nvSpPr>
        <p:spPr/>
        <p:txBody>
          <a:bodyPr vert="horz"/>
          <a:lstStyle/>
          <a:p>
            <a:pPr marL="0" indent="0"/>
            <a:r>
              <a:rPr lang="en-US" altLang="en-US" dirty="0"/>
              <a:t>PRKM</a:t>
            </a:r>
          </a:p>
        </p:txBody>
      </p:sp>
      <p:sp>
        <p:nvSpPr>
          <p:cNvPr id="68199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68199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EB206-E2B6-4F79-9008-CFE88BCF4DDF}" type="slidenum">
              <a:rPr lang="en-US" altLang="en-US" sz="1200" smtClean="0">
                <a:solidFill>
                  <a:srgbClr val="898989"/>
                </a:solidFill>
              </a:rPr>
              <a:pPr>
                <a:spcBef>
                  <a:spcPct val="0"/>
                </a:spcBef>
                <a:buFontTx/>
                <a:buNone/>
              </a:pPr>
              <a:t>363</a:t>
            </a:fld>
            <a:endParaRPr lang="en-US" altLang="en-US" sz="1200">
              <a:solidFill>
                <a:srgbClr val="898989"/>
              </a:solidFill>
            </a:endParaRPr>
          </a:p>
        </p:txBody>
      </p:sp>
    </p:spTree>
    <p:extLst>
      <p:ext uri="{BB962C8B-B14F-4D97-AF65-F5344CB8AC3E}">
        <p14:creationId xmlns:p14="http://schemas.microsoft.com/office/powerpoint/2010/main" val="19522526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7"/>
          <p:cNvSpPr>
            <a:spLocks noGrp="1" noChangeArrowheads="1"/>
          </p:cNvSpPr>
          <p:nvPr>
            <p:ph type="title"/>
          </p:nvPr>
        </p:nvSpPr>
        <p:spPr>
          <a:xfrm>
            <a:off x="0" y="0"/>
            <a:ext cx="9144000" cy="838200"/>
          </a:xfrm>
        </p:spPr>
        <p:txBody>
          <a:bodyPr/>
          <a:lstStyle/>
          <a:p>
            <a:r>
              <a:rPr altLang="en-US" b="1"/>
              <a:t>Risk Management Terms</a:t>
            </a:r>
          </a:p>
        </p:txBody>
      </p:sp>
      <p:sp>
        <p:nvSpPr>
          <p:cNvPr id="8" name="Rectangle 3"/>
          <p:cNvSpPr txBox="1">
            <a:spLocks noGrp="1" noChangeArrowheads="1"/>
          </p:cNvSpPr>
          <p:nvPr>
            <p:ph idx="1"/>
          </p:nvPr>
        </p:nvSpPr>
        <p:spPr>
          <a:xfrm>
            <a:off x="457200" y="990600"/>
            <a:ext cx="8229600" cy="5105400"/>
          </a:xfrm>
        </p:spPr>
        <p:txBody>
          <a:bodyPr lIns="90488" tIns="44450" rIns="90488" bIns="44450"/>
          <a:lstStyle/>
          <a:p>
            <a:pPr>
              <a:lnSpc>
                <a:spcPct val="80000"/>
              </a:lnSpc>
              <a:spcBef>
                <a:spcPts val="0"/>
              </a:spcBef>
              <a:buFont typeface="Wingdings" pitchFamily="2" charset="2"/>
              <a:buChar char="ü"/>
              <a:defRPr/>
            </a:pPr>
            <a:r>
              <a:rPr lang="en-US" sz="1800" b="1" kern="0" dirty="0"/>
              <a:t>Contingency Reserve</a:t>
            </a:r>
          </a:p>
          <a:p>
            <a:pPr>
              <a:lnSpc>
                <a:spcPct val="8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may be planned for only in part (sometimes called </a:t>
            </a:r>
            <a:r>
              <a:rPr lang="en-US" sz="1600" kern="0" dirty="0">
                <a:latin typeface="Arial"/>
              </a:rPr>
              <a:t>“</a:t>
            </a:r>
            <a:r>
              <a:rPr lang="en-US" sz="1600" kern="0" dirty="0"/>
              <a:t>Known-unknowns</a:t>
            </a:r>
            <a:r>
              <a:rPr lang="en-US" sz="1600" kern="0" dirty="0">
                <a:latin typeface="Arial"/>
              </a:rPr>
              <a:t>”</a:t>
            </a:r>
            <a:r>
              <a:rPr lang="en-US" sz="1600" kern="0" dirty="0"/>
              <a:t>)</a:t>
            </a:r>
          </a:p>
          <a:p>
            <a:pPr lvl="1">
              <a:lnSpc>
                <a:spcPct val="90000"/>
              </a:lnSpc>
              <a:spcBef>
                <a:spcPts val="0"/>
              </a:spcBef>
              <a:buFont typeface="Wingdings" pitchFamily="2" charset="2"/>
              <a:buChar char="ü"/>
              <a:defRPr/>
            </a:pPr>
            <a:r>
              <a:rPr lang="en-US" sz="1600" kern="0" dirty="0"/>
              <a:t>Intended to reduce the impact of missing cost or schedule objectives</a:t>
            </a:r>
          </a:p>
          <a:p>
            <a:pPr lvl="1">
              <a:lnSpc>
                <a:spcPct val="90000"/>
              </a:lnSpc>
              <a:spcBef>
                <a:spcPts val="0"/>
              </a:spcBef>
              <a:buFont typeface="Wingdings" pitchFamily="2" charset="2"/>
              <a:buChar char="ü"/>
              <a:defRPr/>
            </a:pPr>
            <a:r>
              <a:rPr lang="en-US" sz="1600" kern="0" dirty="0"/>
              <a:t>Normally included in the project costs</a:t>
            </a:r>
          </a:p>
          <a:p>
            <a:pPr lvl="1">
              <a:lnSpc>
                <a:spcPct val="90000"/>
              </a:lnSpc>
              <a:spcBef>
                <a:spcPts val="0"/>
              </a:spcBef>
              <a:buFont typeface="Wingdings" pitchFamily="2" charset="2"/>
              <a:buChar char="ü"/>
              <a:defRPr/>
            </a:pPr>
            <a:endParaRPr lang="en-US" sz="1600" kern="0" dirty="0"/>
          </a:p>
          <a:p>
            <a:pPr>
              <a:lnSpc>
                <a:spcPct val="70000"/>
              </a:lnSpc>
              <a:spcBef>
                <a:spcPts val="0"/>
              </a:spcBef>
              <a:buFont typeface="Wingdings" pitchFamily="2" charset="2"/>
              <a:buChar char="ü"/>
              <a:defRPr/>
            </a:pPr>
            <a:r>
              <a:rPr lang="en-US" sz="1800" b="1" kern="0" dirty="0"/>
              <a:t>Management Reserves</a:t>
            </a:r>
          </a:p>
          <a:p>
            <a:pPr>
              <a:lnSpc>
                <a:spcPct val="7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are impossible to predict (sometimes called “Unknown- unknowns”)</a:t>
            </a:r>
          </a:p>
          <a:p>
            <a:pPr lvl="1">
              <a:lnSpc>
                <a:spcPct val="80000"/>
              </a:lnSpc>
              <a:spcBef>
                <a:spcPts val="0"/>
              </a:spcBef>
              <a:buFont typeface="Wingdings" pitchFamily="2" charset="2"/>
              <a:buChar char="ü"/>
              <a:defRPr/>
            </a:pPr>
            <a:r>
              <a:rPr lang="en-US" sz="1600" kern="0" dirty="0"/>
              <a:t>Intended to reduce the risk of missing cost or schedule objectives</a:t>
            </a:r>
          </a:p>
          <a:p>
            <a:pPr lvl="1">
              <a:lnSpc>
                <a:spcPct val="80000"/>
              </a:lnSpc>
              <a:spcBef>
                <a:spcPts val="0"/>
              </a:spcBef>
              <a:buFont typeface="Wingdings" pitchFamily="2" charset="2"/>
              <a:buChar char="ü"/>
              <a:defRPr/>
            </a:pPr>
            <a:r>
              <a:rPr lang="en-US" sz="1600" kern="0" dirty="0"/>
              <a:t>Use of Management reserves</a:t>
            </a:r>
            <a:r>
              <a:rPr lang="en-US" kern="0" dirty="0"/>
              <a:t> </a:t>
            </a:r>
            <a:r>
              <a:rPr lang="en-US" sz="1600" kern="0" dirty="0"/>
              <a:t>requires a change to the project</a:t>
            </a:r>
            <a:r>
              <a:rPr lang="en-US" sz="1600" kern="0" dirty="0">
                <a:latin typeface="Arial"/>
              </a:rPr>
              <a:t>’</a:t>
            </a:r>
            <a:r>
              <a:rPr lang="en-US" sz="1600" kern="0" dirty="0"/>
              <a:t>s cost baseline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Residual Risks</a:t>
            </a:r>
            <a:endParaRPr lang="en-US" sz="1800" kern="0" dirty="0"/>
          </a:p>
          <a:p>
            <a:pPr lvl="1">
              <a:lnSpc>
                <a:spcPct val="80000"/>
              </a:lnSpc>
              <a:spcBef>
                <a:spcPts val="0"/>
              </a:spcBef>
              <a:buFont typeface="Wingdings" pitchFamily="2" charset="2"/>
              <a:buChar char="ü"/>
              <a:defRPr/>
            </a:pPr>
            <a:r>
              <a:rPr lang="en-US" sz="1600" kern="0" dirty="0"/>
              <a:t>Residual risks are those that remain after response measures have been taken.</a:t>
            </a:r>
          </a:p>
          <a:p>
            <a:pPr lvl="1">
              <a:lnSpc>
                <a:spcPct val="80000"/>
              </a:lnSpc>
              <a:spcBef>
                <a:spcPts val="0"/>
              </a:spcBef>
              <a:buFont typeface="Wingdings" pitchFamily="2" charset="2"/>
              <a:buChar char="ü"/>
              <a:defRPr/>
            </a:pPr>
            <a:r>
              <a:rPr lang="en-US" sz="1600" kern="0" dirty="0"/>
              <a:t>Include minor risks that have been accepted and addressed. E.g., By adding contingency amounts to the cost or by allowing time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Secondary risks</a:t>
            </a:r>
          </a:p>
          <a:p>
            <a:pPr lvl="1">
              <a:lnSpc>
                <a:spcPct val="80000"/>
              </a:lnSpc>
              <a:spcBef>
                <a:spcPts val="0"/>
              </a:spcBef>
              <a:buFont typeface="Wingdings" pitchFamily="2" charset="2"/>
              <a:buChar char="ü"/>
              <a:defRPr/>
            </a:pPr>
            <a:r>
              <a:rPr lang="en-US" sz="1600" kern="0" dirty="0"/>
              <a:t>Risks that arise as a result of implementing risk response</a:t>
            </a:r>
          </a:p>
          <a:p>
            <a:pPr lvl="1">
              <a:lnSpc>
                <a:spcPct val="80000"/>
              </a:lnSpc>
              <a:spcBef>
                <a:spcPts val="0"/>
              </a:spcBef>
              <a:buFont typeface="Wingdings" pitchFamily="2" charset="2"/>
              <a:buChar char="ü"/>
              <a:defRPr/>
            </a:pPr>
            <a:r>
              <a:rPr lang="en-US" sz="1600" kern="0" dirty="0"/>
              <a:t>Should be identified and responses planned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4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83E245-9503-4473-AA6D-EDBD0F4A1620}" type="slidenum">
              <a:rPr lang="en-US" altLang="en-US" sz="1200" smtClean="0">
                <a:solidFill>
                  <a:srgbClr val="898989"/>
                </a:solidFill>
              </a:rPr>
              <a:pPr>
                <a:spcBef>
                  <a:spcPct val="0"/>
                </a:spcBef>
                <a:buFontTx/>
                <a:buNone/>
              </a:pPr>
              <a:t>364</a:t>
            </a:fld>
            <a:endParaRPr lang="en-US" altLang="en-US" sz="1200">
              <a:solidFill>
                <a:srgbClr val="898989"/>
              </a:solidFill>
            </a:endParaRPr>
          </a:p>
        </p:txBody>
      </p:sp>
    </p:spTree>
    <p:extLst>
      <p:ext uri="{BB962C8B-B14F-4D97-AF65-F5344CB8AC3E}">
        <p14:creationId xmlns:p14="http://schemas.microsoft.com/office/powerpoint/2010/main" val="31839109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26</a:t>
            </a:r>
          </a:p>
        </p:txBody>
      </p:sp>
      <p:sp>
        <p:nvSpPr>
          <p:cNvPr id="7" name="Content Placeholder 6"/>
          <p:cNvSpPr>
            <a:spLocks noGrp="1"/>
          </p:cNvSpPr>
          <p:nvPr>
            <p:ph idx="1"/>
          </p:nvPr>
        </p:nvSpPr>
        <p:spPr/>
        <p:txBody>
          <a:bodyPr>
            <a:normAutofit fontScale="55000" lnSpcReduction="20000"/>
          </a:bodyPr>
          <a:lstStyle/>
          <a:p>
            <a:r>
              <a:rPr lang="en-US" dirty="0"/>
              <a:t>Prepare Risk Management Plan for your project</a:t>
            </a:r>
          </a:p>
          <a:p>
            <a:pPr lvl="1"/>
            <a:r>
              <a:rPr lang="en-US" dirty="0"/>
              <a:t>Setup a template to capture all the information to manage risk</a:t>
            </a:r>
          </a:p>
          <a:p>
            <a:pPr lvl="1"/>
            <a:r>
              <a:rPr lang="en-US" dirty="0"/>
              <a:t>Training content for risk awareness</a:t>
            </a:r>
          </a:p>
          <a:p>
            <a:pPr lvl="1"/>
            <a:r>
              <a:rPr lang="en-US" dirty="0"/>
              <a:t>Training audience</a:t>
            </a:r>
          </a:p>
          <a:p>
            <a:pPr lvl="1"/>
            <a:r>
              <a:rPr lang="en-US" dirty="0"/>
              <a:t>Roles &amp; Responsibilities for Risk Management Activities</a:t>
            </a:r>
          </a:p>
          <a:p>
            <a:pPr lvl="1"/>
            <a:r>
              <a:rPr lang="en-US" dirty="0"/>
              <a:t>Risk assessment techniques &amp; tools</a:t>
            </a:r>
          </a:p>
          <a:p>
            <a:pPr lvl="1"/>
            <a:r>
              <a:rPr lang="en-US" dirty="0"/>
              <a:t>Risk Manager, Risk Audits Frequency, Risk Auditor</a:t>
            </a:r>
          </a:p>
          <a:p>
            <a:pPr lvl="1"/>
            <a:r>
              <a:rPr lang="en-US" dirty="0"/>
              <a:t>Define Impact Table</a:t>
            </a:r>
          </a:p>
          <a:p>
            <a:pPr lvl="1"/>
            <a:r>
              <a:rPr lang="en-US" dirty="0"/>
              <a:t>Define Probability and Impact Table/ Risk Tolerances of Stakeholders</a:t>
            </a:r>
          </a:p>
          <a:p>
            <a:r>
              <a:rPr lang="en-US" dirty="0"/>
              <a:t>Prepare Risk Register</a:t>
            </a:r>
          </a:p>
          <a:p>
            <a:pPr lvl="1"/>
            <a:r>
              <a:rPr lang="en-US" dirty="0"/>
              <a:t>Analyse Assumptions, Constraints, Dependencies of your project</a:t>
            </a:r>
          </a:p>
          <a:p>
            <a:pPr lvl="1"/>
            <a:r>
              <a:rPr lang="en-US" dirty="0"/>
              <a:t>Identify Risk for your projects</a:t>
            </a:r>
          </a:p>
          <a:p>
            <a:r>
              <a:rPr lang="en-US" dirty="0"/>
              <a:t>Prepare Risk Response Plan</a:t>
            </a:r>
          </a:p>
          <a:p>
            <a:pPr lvl="1"/>
            <a:r>
              <a:rPr lang="en-US" dirty="0"/>
              <a:t>Prepare Risk Response Strategy for every risk which cannot be tolerated</a:t>
            </a:r>
          </a:p>
          <a:p>
            <a:pPr lvl="1"/>
            <a:r>
              <a:rPr lang="en-US" dirty="0"/>
              <a:t>Establish Contingency Fund</a:t>
            </a:r>
          </a:p>
          <a:p>
            <a:pPr lvl="1"/>
            <a:r>
              <a:rPr lang="en-US" dirty="0"/>
              <a:t>Discuss Unknown-Unknown and Management Reserve</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365</a:t>
            </a:fld>
            <a:endParaRPr lang="en-US" altLang="en-US"/>
          </a:p>
        </p:txBody>
      </p:sp>
    </p:spTree>
    <p:extLst>
      <p:ext uri="{BB962C8B-B14F-4D97-AF65-F5344CB8AC3E}">
        <p14:creationId xmlns:p14="http://schemas.microsoft.com/office/powerpoint/2010/main" val="47374990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608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B3A35C-73E4-41E1-8D5A-0412EAF13831}" type="slidenum">
              <a:rPr lang="en-US" altLang="en-US" sz="1200" smtClean="0">
                <a:solidFill>
                  <a:srgbClr val="898989"/>
                </a:solidFill>
              </a:rPr>
              <a:pPr>
                <a:spcBef>
                  <a:spcPct val="0"/>
                </a:spcBef>
                <a:buFontTx/>
                <a:buNone/>
              </a:pPr>
              <a:t>366</a:t>
            </a:fld>
            <a:endParaRPr lang="en-US" altLang="en-US" sz="1200">
              <a:solidFill>
                <a:srgbClr val="898989"/>
              </a:solidFill>
            </a:endParaRPr>
          </a:p>
        </p:txBody>
      </p:sp>
    </p:spTree>
    <p:extLst>
      <p:ext uri="{BB962C8B-B14F-4D97-AF65-F5344CB8AC3E}">
        <p14:creationId xmlns:p14="http://schemas.microsoft.com/office/powerpoint/2010/main" val="330389435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Procurement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688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E43241-CB6D-4655-996C-DF40F21C70A1}" type="slidenum">
              <a:rPr lang="en-US" altLang="en-US" sz="1200" smtClean="0">
                <a:solidFill>
                  <a:srgbClr val="898989"/>
                </a:solidFill>
              </a:rPr>
              <a:pPr>
                <a:spcBef>
                  <a:spcPct val="0"/>
                </a:spcBef>
                <a:buFontTx/>
                <a:buNone/>
              </a:pPr>
              <a:t>367</a:t>
            </a:fld>
            <a:endParaRPr lang="en-US" altLang="en-US" sz="1200">
              <a:solidFill>
                <a:srgbClr val="898989"/>
              </a:solidFill>
            </a:endParaRPr>
          </a:p>
        </p:txBody>
      </p:sp>
    </p:spTree>
    <p:extLst>
      <p:ext uri="{BB962C8B-B14F-4D97-AF65-F5344CB8AC3E}">
        <p14:creationId xmlns:p14="http://schemas.microsoft.com/office/powerpoint/2010/main" val="419151640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113" y="0"/>
            <a:ext cx="9132887" cy="808038"/>
          </a:xfrm>
        </p:spPr>
        <p:txBody>
          <a:bodyPr>
            <a:normAutofit fontScale="90000"/>
          </a:bodyPr>
          <a:lstStyle/>
          <a:p>
            <a:pPr eaLnBrk="1" hangingPunct="1">
              <a:defRPr/>
            </a:pP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endParaRPr dirty="0">
              <a:solidFill>
                <a:srgbClr val="FFFF99"/>
              </a:solidFill>
              <a:effectLst>
                <a:outerShdw blurRad="38100" dist="38100" dir="2700000" algn="tl">
                  <a:srgbClr val="C0C0C0"/>
                </a:outerShdw>
              </a:effectLst>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0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6678129-B10C-471F-BEBA-D7C052AA1078}" type="slidenum">
              <a:rPr lang="en-US" altLang="en-US" sz="1200" smtClean="0">
                <a:solidFill>
                  <a:srgbClr val="898989"/>
                </a:solidFill>
              </a:rPr>
              <a:pPr>
                <a:spcBef>
                  <a:spcPct val="0"/>
                </a:spcBef>
                <a:buFontTx/>
                <a:buNone/>
              </a:pPr>
              <a:t>368</a:t>
            </a:fld>
            <a:endParaRPr lang="en-US" altLang="en-US" sz="1200">
              <a:solidFill>
                <a:srgbClr val="898989"/>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7"/>
            <a:ext cx="4267200" cy="3196281"/>
          </a:xfrm>
          <a:prstGeom prst="rect">
            <a:avLst/>
          </a:prstGeom>
        </p:spPr>
      </p:pic>
      <p:pic>
        <p:nvPicPr>
          <p:cNvPr id="9" name="Picture 8"/>
          <p:cNvPicPr>
            <a:picLocks noChangeAspect="1"/>
          </p:cNvPicPr>
          <p:nvPr/>
        </p:nvPicPr>
        <p:blipFill>
          <a:blip r:embed="rId4"/>
          <a:stretch>
            <a:fillRect/>
          </a:stretch>
        </p:blipFill>
        <p:spPr>
          <a:xfrm>
            <a:off x="4114800" y="63146"/>
            <a:ext cx="4191000" cy="3139205"/>
          </a:xfrm>
          <a:prstGeom prst="rect">
            <a:avLst/>
          </a:prstGeom>
        </p:spPr>
      </p:pic>
      <p:pic>
        <p:nvPicPr>
          <p:cNvPr id="11" name="Picture 10"/>
          <p:cNvPicPr>
            <a:picLocks noChangeAspect="1"/>
          </p:cNvPicPr>
          <p:nvPr/>
        </p:nvPicPr>
        <p:blipFill>
          <a:blip r:embed="rId5"/>
          <a:stretch>
            <a:fillRect/>
          </a:stretch>
        </p:blipFill>
        <p:spPr>
          <a:xfrm>
            <a:off x="4723169" y="3167614"/>
            <a:ext cx="4161549" cy="2699786"/>
          </a:xfrm>
          <a:prstGeom prst="rect">
            <a:avLst/>
          </a:prstGeom>
        </p:spPr>
      </p:pic>
      <p:pic>
        <p:nvPicPr>
          <p:cNvPr id="14" name="Picture 13"/>
          <p:cNvPicPr>
            <a:picLocks noChangeAspect="1"/>
          </p:cNvPicPr>
          <p:nvPr/>
        </p:nvPicPr>
        <p:blipFill>
          <a:blip r:embed="rId6"/>
          <a:stretch>
            <a:fillRect/>
          </a:stretch>
        </p:blipFill>
        <p:spPr>
          <a:xfrm>
            <a:off x="843864" y="2752039"/>
            <a:ext cx="3728136" cy="3728136"/>
          </a:xfrm>
          <a:prstGeom prst="rect">
            <a:avLst/>
          </a:prstGeom>
        </p:spPr>
      </p:pic>
    </p:spTree>
    <p:extLst>
      <p:ext uri="{BB962C8B-B14F-4D97-AF65-F5344CB8AC3E}">
        <p14:creationId xmlns:p14="http://schemas.microsoft.com/office/powerpoint/2010/main" val="1830032222"/>
      </p:ext>
    </p:extLst>
  </p:cSld>
  <p:clrMapOvr>
    <a:masterClrMapping/>
  </p:clrMapOvr>
  <p:transition spd="med"/>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2"/>
          <p:cNvSpPr>
            <a:spLocks noGrp="1"/>
          </p:cNvSpPr>
          <p:nvPr>
            <p:ph type="title"/>
          </p:nvPr>
        </p:nvSpPr>
        <p:spPr>
          <a:xfrm>
            <a:off x="11113" y="0"/>
            <a:ext cx="9132887" cy="808038"/>
          </a:xfrm>
        </p:spPr>
        <p:txBody>
          <a:bodyPr/>
          <a:lstStyle/>
          <a:p>
            <a:r>
              <a:rPr altLang="en-US"/>
              <a:t>Project Procurement Management</a:t>
            </a:r>
          </a:p>
        </p:txBody>
      </p:sp>
      <p:sp>
        <p:nvSpPr>
          <p:cNvPr id="692227" name="Content Placeholder 3"/>
          <p:cNvSpPr>
            <a:spLocks noGrp="1"/>
          </p:cNvSpPr>
          <p:nvPr>
            <p:ph idx="1"/>
          </p:nvPr>
        </p:nvSpPr>
        <p:spPr/>
        <p:txBody>
          <a:bodyPr/>
          <a:lstStyle/>
          <a:p>
            <a:pPr marL="0" lvl="1" indent="0">
              <a:buFont typeface="Arial" panose="020B0604020202020204" pitchFamily="34" charset="0"/>
              <a:buNone/>
            </a:pPr>
            <a:r>
              <a:rPr lang="en-US" altLang="en-US" sz="3200" b="1" dirty="0"/>
              <a:t>Processes necessary to purchase or acquire products, services or results needed from outside the project team.</a:t>
            </a:r>
          </a:p>
          <a:p>
            <a:pPr marL="0" indent="0"/>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22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E3901F-926F-493A-9822-B6D1BA15F176}" type="slidenum">
              <a:rPr lang="en-US" altLang="en-US" sz="1200" smtClean="0">
                <a:solidFill>
                  <a:srgbClr val="898989"/>
                </a:solidFill>
              </a:rPr>
              <a:pPr>
                <a:spcBef>
                  <a:spcPct val="0"/>
                </a:spcBef>
                <a:buFontTx/>
                <a:buNone/>
              </a:pPr>
              <a:t>369</a:t>
            </a:fld>
            <a:endParaRPr lang="en-US" altLang="en-US" sz="1200">
              <a:solidFill>
                <a:srgbClr val="898989"/>
              </a:solidFill>
            </a:endParaRPr>
          </a:p>
        </p:txBody>
      </p:sp>
    </p:spTree>
    <p:extLst>
      <p:ext uri="{BB962C8B-B14F-4D97-AF65-F5344CB8AC3E}">
        <p14:creationId xmlns:p14="http://schemas.microsoft.com/office/powerpoint/2010/main" val="3565758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4288" y="24765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1684" name="Text Box 3"/>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
        <p:nvSpPr>
          <p:cNvPr id="71685" name="Title 6"/>
          <p:cNvSpPr>
            <a:spLocks noGrp="1"/>
          </p:cNvSpPr>
          <p:nvPr>
            <p:ph type="title"/>
          </p:nvPr>
        </p:nvSpPr>
        <p:spPr/>
        <p:txBody>
          <a:bodyPr/>
          <a:lstStyle/>
          <a:p>
            <a:r>
              <a:rPr altLang="en-US">
                <a:ea typeface="Microsoft YaHei" panose="020B0503020204020204" pitchFamily="34" charset="-122"/>
              </a:rPr>
              <a:t>Organizational Influence</a:t>
            </a:r>
            <a:endParaRPr altLang="en-US"/>
          </a:p>
        </p:txBody>
      </p:sp>
      <p:sp>
        <p:nvSpPr>
          <p:cNvPr id="716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74ECCF-A8F7-4B87-AB82-654D3083C3F8}" type="slidenum">
              <a:rPr lang="en-US" altLang="en-US" sz="1200" smtClean="0">
                <a:solidFill>
                  <a:srgbClr val="898989"/>
                </a:solidFill>
              </a:rPr>
              <a:pPr>
                <a:spcBef>
                  <a:spcPct val="0"/>
                </a:spcBef>
                <a:buFontTx/>
                <a:buNone/>
              </a:pPr>
              <a:t>37</a:t>
            </a:fld>
            <a:endParaRPr lang="en-US" altLang="en-US" sz="1200">
              <a:solidFill>
                <a:srgbClr val="898989"/>
              </a:solidFill>
            </a:endParaRPr>
          </a:p>
        </p:txBody>
      </p:sp>
      <p:pic>
        <p:nvPicPr>
          <p:cNvPr id="3" name="Picture 2">
            <a:extLst>
              <a:ext uri="{FF2B5EF4-FFF2-40B4-BE49-F238E27FC236}">
                <a16:creationId xmlns:a16="http://schemas.microsoft.com/office/drawing/2014/main" id="{E27DF960-D277-468D-B789-B46889E1F2D5}"/>
              </a:ext>
            </a:extLst>
          </p:cNvPr>
          <p:cNvPicPr>
            <a:picLocks noChangeAspect="1"/>
          </p:cNvPicPr>
          <p:nvPr/>
        </p:nvPicPr>
        <p:blipFill>
          <a:blip r:embed="rId3"/>
          <a:stretch>
            <a:fillRect/>
          </a:stretch>
        </p:blipFill>
        <p:spPr>
          <a:xfrm>
            <a:off x="533400" y="808038"/>
            <a:ext cx="8153400" cy="5800444"/>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3625850" y="32004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24" name="Rectangle 5"/>
          <p:cNvSpPr>
            <a:spLocks noChangeArrowheads="1"/>
          </p:cNvSpPr>
          <p:nvPr/>
        </p:nvSpPr>
        <p:spPr bwMode="auto">
          <a:xfrm>
            <a:off x="3819525" y="3378200"/>
            <a:ext cx="1501775" cy="582613"/>
          </a:xfrm>
          <a:prstGeom prst="rect">
            <a:avLst/>
          </a:prstGeom>
          <a:solidFill>
            <a:schemeClr val="bg1"/>
          </a:solidFill>
          <a:ln w="12700">
            <a:noFill/>
            <a:miter lim="800000"/>
            <a:headEnd/>
            <a:tailEnd/>
          </a:ln>
          <a:effectLst/>
        </p:spPr>
        <p:txBody>
          <a:bodyPr wrap="none" lIns="90488" tIns="44450" rIns="90488" bIns="44450">
            <a:spAutoFit/>
          </a:bodyPr>
          <a:lstStyle/>
          <a:p>
            <a:pPr algn="ctr" defTabSz="762000">
              <a:defRPr/>
            </a:pPr>
            <a:r>
              <a:rPr lang="en-US" sz="1600" b="1" dirty="0">
                <a:solidFill>
                  <a:srgbClr val="0F08F0"/>
                </a:solidFill>
                <a:effectLst>
                  <a:outerShdw blurRad="38100" dist="38100" dir="2700000" algn="tl">
                    <a:srgbClr val="C0C0C0"/>
                  </a:outerShdw>
                </a:effectLst>
                <a:latin typeface="Arial Narrow" pitchFamily="34" charset="0"/>
              </a:rPr>
              <a:t>PROCUREMENT</a:t>
            </a:r>
          </a:p>
          <a:p>
            <a:pPr algn="ctr" defTabSz="762000">
              <a:defRPr/>
            </a:pPr>
            <a:r>
              <a:rPr lang="en-US" sz="1600" b="1" dirty="0">
                <a:solidFill>
                  <a:srgbClr val="0F08F0"/>
                </a:solidFill>
                <a:effectLst>
                  <a:outerShdw blurRad="38100" dist="38100" dir="2700000" algn="tl">
                    <a:srgbClr val="C0C0C0"/>
                  </a:outerShdw>
                </a:effectLst>
                <a:latin typeface="Arial Narrow" pitchFamily="34" charset="0"/>
              </a:rPr>
              <a:t>MANAGEMENT</a:t>
            </a:r>
          </a:p>
        </p:txBody>
      </p:sp>
      <p:sp>
        <p:nvSpPr>
          <p:cNvPr id="694276" name="Rectangle 6"/>
          <p:cNvSpPr>
            <a:spLocks noChangeArrowheads="1"/>
          </p:cNvSpPr>
          <p:nvPr/>
        </p:nvSpPr>
        <p:spPr bwMode="auto">
          <a:xfrm>
            <a:off x="5651500" y="3422650"/>
            <a:ext cx="10302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Cost</a:t>
            </a:r>
          </a:p>
          <a:p>
            <a:pPr algn="ctr">
              <a:spcBef>
                <a:spcPct val="0"/>
              </a:spcBef>
              <a:buFontTx/>
              <a:buNone/>
            </a:pPr>
            <a:r>
              <a:rPr lang="en-US" altLang="en-US" sz="1600" b="1">
                <a:solidFill>
                  <a:srgbClr val="FF3300"/>
                </a:solidFill>
                <a:latin typeface="Arial Narrow" panose="020B0606020202030204" pitchFamily="34" charset="0"/>
              </a:rPr>
              <a:t>Objectives</a:t>
            </a:r>
          </a:p>
        </p:txBody>
      </p:sp>
      <p:sp>
        <p:nvSpPr>
          <p:cNvPr id="694277" name="Rectangle 7"/>
          <p:cNvSpPr>
            <a:spLocks noChangeArrowheads="1"/>
          </p:cNvSpPr>
          <p:nvPr/>
        </p:nvSpPr>
        <p:spPr bwMode="auto">
          <a:xfrm>
            <a:off x="2362200" y="3349625"/>
            <a:ext cx="11525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a:solidFill>
                  <a:srgbClr val="FF3300"/>
                </a:solidFill>
                <a:latin typeface="Arial Narrow" panose="020B0606020202030204" pitchFamily="34" charset="0"/>
              </a:rPr>
              <a:t>Availability</a:t>
            </a:r>
          </a:p>
          <a:p>
            <a:pPr>
              <a:spcBef>
                <a:spcPct val="0"/>
              </a:spcBef>
              <a:buFontTx/>
              <a:buNone/>
            </a:pPr>
            <a:r>
              <a:rPr lang="en-US" altLang="en-US" sz="1600" b="1">
                <a:solidFill>
                  <a:srgbClr val="FF3300"/>
                </a:solidFill>
                <a:latin typeface="Arial Narrow" panose="020B0606020202030204" pitchFamily="34" charset="0"/>
              </a:rPr>
              <a:t>Productivity</a:t>
            </a:r>
          </a:p>
        </p:txBody>
      </p:sp>
      <p:sp>
        <p:nvSpPr>
          <p:cNvPr id="694278" name="Line 8"/>
          <p:cNvSpPr>
            <a:spLocks noChangeShapeType="1"/>
          </p:cNvSpPr>
          <p:nvPr/>
        </p:nvSpPr>
        <p:spPr bwMode="auto">
          <a:xfrm flipH="1">
            <a:off x="5461000" y="2292350"/>
            <a:ext cx="132080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79" name="Line 9"/>
          <p:cNvSpPr>
            <a:spLocks noChangeShapeType="1"/>
          </p:cNvSpPr>
          <p:nvPr/>
        </p:nvSpPr>
        <p:spPr bwMode="auto">
          <a:xfrm>
            <a:off x="5486400" y="4273550"/>
            <a:ext cx="12700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0" name="Line 10"/>
          <p:cNvSpPr>
            <a:spLocks noChangeShapeType="1"/>
          </p:cNvSpPr>
          <p:nvPr/>
        </p:nvSpPr>
        <p:spPr bwMode="auto">
          <a:xfrm>
            <a:off x="4114800" y="2286000"/>
            <a:ext cx="368300" cy="89535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1" name="Line 11"/>
          <p:cNvSpPr>
            <a:spLocks noChangeShapeType="1"/>
          </p:cNvSpPr>
          <p:nvPr/>
        </p:nvSpPr>
        <p:spPr bwMode="auto">
          <a:xfrm>
            <a:off x="2286000" y="2292350"/>
            <a:ext cx="1422400" cy="9652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2" name="Line 12"/>
          <p:cNvSpPr>
            <a:spLocks noChangeShapeType="1"/>
          </p:cNvSpPr>
          <p:nvPr/>
        </p:nvSpPr>
        <p:spPr bwMode="auto">
          <a:xfrm flipH="1">
            <a:off x="2336800" y="4273550"/>
            <a:ext cx="13208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3" name="Line 13"/>
          <p:cNvSpPr>
            <a:spLocks noChangeShapeType="1"/>
          </p:cNvSpPr>
          <p:nvPr/>
        </p:nvSpPr>
        <p:spPr bwMode="auto">
          <a:xfrm>
            <a:off x="4483100" y="427355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4" name="Rectangle 14"/>
          <p:cNvSpPr>
            <a:spLocks noChangeArrowheads="1"/>
          </p:cNvSpPr>
          <p:nvPr/>
        </p:nvSpPr>
        <p:spPr bwMode="auto">
          <a:xfrm>
            <a:off x="412750" y="1196975"/>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5" name="Rectangle 15"/>
          <p:cNvSpPr>
            <a:spLocks noChangeArrowheads="1"/>
          </p:cNvSpPr>
          <p:nvPr/>
        </p:nvSpPr>
        <p:spPr bwMode="auto">
          <a:xfrm>
            <a:off x="536575" y="1298575"/>
            <a:ext cx="1557338" cy="920750"/>
          </a:xfrm>
          <a:prstGeom prst="rect">
            <a:avLst/>
          </a:prstGeom>
          <a:solidFill>
            <a:srgbClr val="0070C0"/>
          </a:solidFill>
          <a:ln w="12700">
            <a:noFill/>
            <a:miter lim="800000"/>
            <a:headEnd/>
            <a:tailEnd/>
          </a:ln>
        </p:spPr>
        <p:txBody>
          <a:bodyPr wrap="none" lIns="90488" tIns="44450" rIns="90488" bIns="44450">
            <a:spAutoFit/>
          </a:bodyPr>
          <a:lstStyle/>
          <a:p>
            <a:pPr algn="ctr" defTabSz="762000">
              <a:defRPr/>
            </a:pPr>
            <a:r>
              <a:rPr lang="en-US" b="1" dirty="0">
                <a:solidFill>
                  <a:schemeClr val="bg1">
                    <a:lumMod val="95000"/>
                  </a:schemeClr>
                </a:solidFill>
                <a:latin typeface="Arial Narrow" pitchFamily="34" charset="0"/>
              </a:rPr>
              <a:t>PROJECT</a:t>
            </a:r>
          </a:p>
          <a:p>
            <a:pPr algn="ctr" defTabSz="762000">
              <a:defRPr/>
            </a:pPr>
            <a:r>
              <a:rPr lang="en-US" b="1" dirty="0">
                <a:solidFill>
                  <a:schemeClr val="bg1">
                    <a:lumMod val="95000"/>
                  </a:schemeClr>
                </a:solidFill>
                <a:latin typeface="Arial Narrow" pitchFamily="34" charset="0"/>
              </a:rPr>
              <a:t>MANAGEMENT</a:t>
            </a:r>
          </a:p>
          <a:p>
            <a:pPr algn="ctr" defTabSz="762000">
              <a:defRPr/>
            </a:pPr>
            <a:r>
              <a:rPr lang="en-US" b="1" dirty="0">
                <a:solidFill>
                  <a:schemeClr val="bg1">
                    <a:lumMod val="95000"/>
                  </a:schemeClr>
                </a:solidFill>
                <a:latin typeface="Arial Narrow" pitchFamily="34" charset="0"/>
              </a:rPr>
              <a:t>INTEGRATION</a:t>
            </a:r>
          </a:p>
        </p:txBody>
      </p:sp>
      <p:sp>
        <p:nvSpPr>
          <p:cNvPr id="10256" name="Rectangle 16"/>
          <p:cNvSpPr>
            <a:spLocks noChangeArrowheads="1"/>
          </p:cNvSpPr>
          <p:nvPr/>
        </p:nvSpPr>
        <p:spPr bwMode="auto">
          <a:xfrm>
            <a:off x="259080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7" name="Rectangle 17"/>
          <p:cNvSpPr>
            <a:spLocks noChangeArrowheads="1"/>
          </p:cNvSpPr>
          <p:nvPr/>
        </p:nvSpPr>
        <p:spPr bwMode="auto">
          <a:xfrm>
            <a:off x="3192463" y="1524000"/>
            <a:ext cx="846137"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SCOPE</a:t>
            </a:r>
          </a:p>
        </p:txBody>
      </p:sp>
      <p:sp>
        <p:nvSpPr>
          <p:cNvPr id="10258" name="Rectangle 18"/>
          <p:cNvSpPr>
            <a:spLocks noChangeArrowheads="1"/>
          </p:cNvSpPr>
          <p:nvPr/>
        </p:nvSpPr>
        <p:spPr bwMode="auto">
          <a:xfrm>
            <a:off x="673735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9" name="Rectangle 19"/>
          <p:cNvSpPr>
            <a:spLocks noChangeArrowheads="1"/>
          </p:cNvSpPr>
          <p:nvPr/>
        </p:nvSpPr>
        <p:spPr bwMode="auto">
          <a:xfrm>
            <a:off x="7402513" y="1549400"/>
            <a:ext cx="6350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TIME</a:t>
            </a:r>
          </a:p>
        </p:txBody>
      </p:sp>
      <p:sp>
        <p:nvSpPr>
          <p:cNvPr id="694290" name="Rectangle 20"/>
          <p:cNvSpPr>
            <a:spLocks noChangeArrowheads="1"/>
          </p:cNvSpPr>
          <p:nvPr/>
        </p:nvSpPr>
        <p:spPr bwMode="auto">
          <a:xfrm>
            <a:off x="412750" y="3200400"/>
            <a:ext cx="1892300" cy="1054100"/>
          </a:xfrm>
          <a:prstGeom prst="rect">
            <a:avLst/>
          </a:prstGeom>
          <a:solidFill>
            <a:srgbClr val="0070C0"/>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10261" name="Rectangle 21"/>
          <p:cNvSpPr>
            <a:spLocks noChangeArrowheads="1"/>
          </p:cNvSpPr>
          <p:nvPr/>
        </p:nvSpPr>
        <p:spPr bwMode="auto">
          <a:xfrm>
            <a:off x="685800" y="3378200"/>
            <a:ext cx="1381125" cy="644525"/>
          </a:xfrm>
          <a:prstGeom prst="rect">
            <a:avLst/>
          </a:prstGeom>
          <a:solidFill>
            <a:srgbClr val="0070C0"/>
          </a:solidFill>
          <a:ln w="12700">
            <a:noFill/>
            <a:miter lim="800000"/>
            <a:headEnd/>
            <a:tailEnd/>
          </a:ln>
        </p:spPr>
        <p:txBody>
          <a:bodyPr wrap="none" lIns="90488" tIns="44450" rIns="90488" bIns="44450">
            <a:spAutoFit/>
          </a:bodyPr>
          <a:lstStyle/>
          <a:p>
            <a:pPr algn="ctr" defTabSz="762000">
              <a:defRPr/>
            </a:pPr>
            <a:r>
              <a:rPr lang="en-US" b="1" dirty="0">
                <a:solidFill>
                  <a:schemeClr val="bg1">
                    <a:lumMod val="95000"/>
                  </a:schemeClr>
                </a:solidFill>
                <a:latin typeface="Arial Narrow" pitchFamily="34" charset="0"/>
              </a:rPr>
              <a:t>HUMAN</a:t>
            </a:r>
          </a:p>
          <a:p>
            <a:pPr algn="ctr" defTabSz="762000">
              <a:defRPr/>
            </a:pPr>
            <a:r>
              <a:rPr lang="en-US" b="1" dirty="0">
                <a:solidFill>
                  <a:schemeClr val="bg1">
                    <a:lumMod val="95000"/>
                  </a:schemeClr>
                </a:solidFill>
                <a:latin typeface="Arial Narrow" pitchFamily="34" charset="0"/>
              </a:rPr>
              <a:t>RESOURCES</a:t>
            </a:r>
          </a:p>
        </p:txBody>
      </p:sp>
      <p:sp>
        <p:nvSpPr>
          <p:cNvPr id="694292" name="Rectangle 22"/>
          <p:cNvSpPr>
            <a:spLocks noChangeArrowheads="1"/>
          </p:cNvSpPr>
          <p:nvPr/>
        </p:nvSpPr>
        <p:spPr bwMode="auto">
          <a:xfrm>
            <a:off x="6737350" y="3200400"/>
            <a:ext cx="1892300" cy="1054100"/>
          </a:xfrm>
          <a:prstGeom prst="rect">
            <a:avLst/>
          </a:prstGeom>
          <a:solidFill>
            <a:srgbClr val="0070C0"/>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10263" name="Rectangle 23"/>
          <p:cNvSpPr>
            <a:spLocks noChangeArrowheads="1"/>
          </p:cNvSpPr>
          <p:nvPr/>
        </p:nvSpPr>
        <p:spPr bwMode="auto">
          <a:xfrm>
            <a:off x="7326313" y="3530600"/>
            <a:ext cx="708025"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COST</a:t>
            </a:r>
          </a:p>
        </p:txBody>
      </p:sp>
      <p:sp>
        <p:nvSpPr>
          <p:cNvPr id="10264" name="Rectangle 24"/>
          <p:cNvSpPr>
            <a:spLocks noChangeArrowheads="1"/>
          </p:cNvSpPr>
          <p:nvPr/>
        </p:nvSpPr>
        <p:spPr bwMode="auto">
          <a:xfrm>
            <a:off x="38100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5" name="Rectangle 25"/>
          <p:cNvSpPr>
            <a:spLocks noChangeArrowheads="1"/>
          </p:cNvSpPr>
          <p:nvPr/>
        </p:nvSpPr>
        <p:spPr bwMode="auto">
          <a:xfrm>
            <a:off x="360363" y="5511800"/>
            <a:ext cx="18161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COMMUNICATION</a:t>
            </a:r>
          </a:p>
        </p:txBody>
      </p:sp>
      <p:sp>
        <p:nvSpPr>
          <p:cNvPr id="10266" name="Rectangle 26"/>
          <p:cNvSpPr>
            <a:spLocks noChangeArrowheads="1"/>
          </p:cNvSpPr>
          <p:nvPr/>
        </p:nvSpPr>
        <p:spPr bwMode="auto">
          <a:xfrm>
            <a:off x="361315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7" name="Rectangle 27"/>
          <p:cNvSpPr>
            <a:spLocks noChangeArrowheads="1"/>
          </p:cNvSpPr>
          <p:nvPr/>
        </p:nvSpPr>
        <p:spPr bwMode="auto">
          <a:xfrm>
            <a:off x="4011613" y="5511800"/>
            <a:ext cx="1012825"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QUALITY</a:t>
            </a:r>
          </a:p>
        </p:txBody>
      </p:sp>
      <p:sp>
        <p:nvSpPr>
          <p:cNvPr id="10268" name="Rectangle 28"/>
          <p:cNvSpPr>
            <a:spLocks noChangeArrowheads="1"/>
          </p:cNvSpPr>
          <p:nvPr/>
        </p:nvSpPr>
        <p:spPr bwMode="auto">
          <a:xfrm>
            <a:off x="673735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9" name="Rectangle 29"/>
          <p:cNvSpPr>
            <a:spLocks noChangeArrowheads="1"/>
          </p:cNvSpPr>
          <p:nvPr/>
        </p:nvSpPr>
        <p:spPr bwMode="auto">
          <a:xfrm>
            <a:off x="7402513" y="5511800"/>
            <a:ext cx="6350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RISK</a:t>
            </a:r>
          </a:p>
        </p:txBody>
      </p:sp>
      <p:sp>
        <p:nvSpPr>
          <p:cNvPr id="694300" name="Line 30"/>
          <p:cNvSpPr>
            <a:spLocks noChangeShapeType="1"/>
          </p:cNvSpPr>
          <p:nvPr/>
        </p:nvSpPr>
        <p:spPr bwMode="auto">
          <a:xfrm>
            <a:off x="2286000" y="36512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1" name="Line 31"/>
          <p:cNvSpPr>
            <a:spLocks noChangeShapeType="1"/>
          </p:cNvSpPr>
          <p:nvPr/>
        </p:nvSpPr>
        <p:spPr bwMode="auto">
          <a:xfrm>
            <a:off x="5486400" y="37274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2" name="Rectangle 33"/>
          <p:cNvSpPr>
            <a:spLocks noChangeArrowheads="1"/>
          </p:cNvSpPr>
          <p:nvPr/>
        </p:nvSpPr>
        <p:spPr bwMode="auto">
          <a:xfrm>
            <a:off x="3276600" y="2362200"/>
            <a:ext cx="10493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Project</a:t>
            </a:r>
          </a:p>
          <a:p>
            <a:pPr algn="ctr">
              <a:spcBef>
                <a:spcPct val="0"/>
              </a:spcBef>
              <a:buFontTx/>
              <a:buNone/>
            </a:pPr>
            <a:r>
              <a:rPr lang="en-US" altLang="en-US" sz="1600" b="1">
                <a:solidFill>
                  <a:srgbClr val="FF3300"/>
                </a:solidFill>
                <a:latin typeface="Arial Narrow" panose="020B0606020202030204" pitchFamily="34" charset="0"/>
              </a:rPr>
              <a:t>Definitions</a:t>
            </a:r>
          </a:p>
        </p:txBody>
      </p:sp>
      <p:sp>
        <p:nvSpPr>
          <p:cNvPr id="694303" name="Rectangle 35"/>
          <p:cNvSpPr>
            <a:spLocks noChangeArrowheads="1"/>
          </p:cNvSpPr>
          <p:nvPr/>
        </p:nvSpPr>
        <p:spPr bwMode="auto">
          <a:xfrm>
            <a:off x="4953000" y="4419600"/>
            <a:ext cx="27178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Risk Contracting</a:t>
            </a:r>
          </a:p>
          <a:p>
            <a:pPr algn="ctr">
              <a:spcBef>
                <a:spcPct val="0"/>
              </a:spcBef>
              <a:buFontTx/>
              <a:buNone/>
            </a:pPr>
            <a:r>
              <a:rPr lang="en-US" altLang="en-US" sz="1600" b="1">
                <a:solidFill>
                  <a:srgbClr val="FF3300"/>
                </a:solidFill>
                <a:latin typeface="Arial Narrow" panose="020B0606020202030204" pitchFamily="34" charset="0"/>
              </a:rPr>
              <a:t>Performance, Service, Materials</a:t>
            </a:r>
          </a:p>
        </p:txBody>
      </p:sp>
      <p:sp>
        <p:nvSpPr>
          <p:cNvPr id="694304" name="Rectangle 37"/>
          <p:cNvSpPr>
            <a:spLocks noChangeArrowheads="1"/>
          </p:cNvSpPr>
          <p:nvPr/>
        </p:nvSpPr>
        <p:spPr bwMode="auto">
          <a:xfrm>
            <a:off x="838200" y="2362200"/>
            <a:ext cx="20574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Life Cycle</a:t>
            </a:r>
          </a:p>
          <a:p>
            <a:pPr algn="ctr">
              <a:spcBef>
                <a:spcPct val="0"/>
              </a:spcBef>
              <a:buFontTx/>
              <a:buNone/>
            </a:pPr>
            <a:r>
              <a:rPr lang="en-US" altLang="en-US" sz="1600" b="1">
                <a:solidFill>
                  <a:srgbClr val="FF3300"/>
                </a:solidFill>
                <a:latin typeface="Arial Narrow" panose="020B0606020202030204" pitchFamily="34" charset="0"/>
              </a:rPr>
              <a:t>Environment Variations</a:t>
            </a:r>
          </a:p>
        </p:txBody>
      </p:sp>
      <p:sp>
        <p:nvSpPr>
          <p:cNvPr id="694305" name="Rectangle 39"/>
          <p:cNvSpPr>
            <a:spLocks noChangeArrowheads="1"/>
          </p:cNvSpPr>
          <p:nvPr/>
        </p:nvSpPr>
        <p:spPr bwMode="auto">
          <a:xfrm>
            <a:off x="1358900" y="4343400"/>
            <a:ext cx="13843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Directives</a:t>
            </a:r>
          </a:p>
          <a:p>
            <a:pPr algn="ctr">
              <a:spcBef>
                <a:spcPct val="0"/>
              </a:spcBef>
              <a:buFontTx/>
              <a:buNone/>
            </a:pPr>
            <a:r>
              <a:rPr lang="en-US" altLang="en-US" sz="1600" b="1">
                <a:solidFill>
                  <a:srgbClr val="FF3300"/>
                </a:solidFill>
                <a:latin typeface="Arial Narrow" panose="020B0606020202030204" pitchFamily="34" charset="0"/>
              </a:rPr>
              <a:t>Data Exchange</a:t>
            </a:r>
          </a:p>
        </p:txBody>
      </p:sp>
      <p:sp>
        <p:nvSpPr>
          <p:cNvPr id="694306" name="Rectangle 41"/>
          <p:cNvSpPr>
            <a:spLocks noChangeArrowheads="1"/>
          </p:cNvSpPr>
          <p:nvPr/>
        </p:nvSpPr>
        <p:spPr bwMode="auto">
          <a:xfrm>
            <a:off x="3276600" y="4648200"/>
            <a:ext cx="12255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Specification</a:t>
            </a:r>
          </a:p>
          <a:p>
            <a:pPr algn="ctr">
              <a:spcBef>
                <a:spcPct val="0"/>
              </a:spcBef>
              <a:buFontTx/>
              <a:buNone/>
            </a:pPr>
            <a:r>
              <a:rPr lang="en-US" altLang="en-US" sz="1600" b="1">
                <a:solidFill>
                  <a:srgbClr val="FF3300"/>
                </a:solidFill>
                <a:latin typeface="Arial Narrow" panose="020B0606020202030204" pitchFamily="34" charset="0"/>
              </a:rPr>
              <a:t>Assurance</a:t>
            </a:r>
          </a:p>
        </p:txBody>
      </p:sp>
      <p:sp>
        <p:nvSpPr>
          <p:cNvPr id="44" name="Rectangle 17"/>
          <p:cNvSpPr>
            <a:spLocks noGrp="1" noChangeArrowheads="1"/>
          </p:cNvSpPr>
          <p:nvPr>
            <p:ph type="title"/>
          </p:nvPr>
        </p:nvSpPr>
        <p:spPr>
          <a:xfrm>
            <a:off x="11113" y="0"/>
            <a:ext cx="9132887" cy="808038"/>
          </a:xfrm>
        </p:spPr>
        <p:txBody>
          <a:bodyPr/>
          <a:lstStyle/>
          <a:p>
            <a:pPr marL="342900" indent="-342900">
              <a:spcBef>
                <a:spcPct val="20000"/>
              </a:spcBef>
              <a:buClr>
                <a:schemeClr val="accent1"/>
              </a:buClr>
              <a:defRPr/>
            </a:pPr>
            <a:r>
              <a:rPr sz="2800" kern="0" dirty="0">
                <a:latin typeface="Arial" charset="0"/>
              </a:rPr>
              <a:t>Another look @ Procurement Management</a:t>
            </a:r>
            <a:endParaRPr lang="en-GB" sz="2800" kern="0" dirty="0">
              <a:latin typeface="Arial" charset="0"/>
            </a:endParaRPr>
          </a:p>
        </p:txBody>
      </p:sp>
      <p:sp>
        <p:nvSpPr>
          <p:cNvPr id="694308" name="Rectangle 33"/>
          <p:cNvSpPr>
            <a:spLocks noChangeArrowheads="1"/>
          </p:cNvSpPr>
          <p:nvPr/>
        </p:nvSpPr>
        <p:spPr bwMode="auto">
          <a:xfrm>
            <a:off x="6324600" y="2362200"/>
            <a:ext cx="10302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Time </a:t>
            </a:r>
          </a:p>
          <a:p>
            <a:pPr algn="ctr">
              <a:spcBef>
                <a:spcPct val="0"/>
              </a:spcBef>
              <a:buFontTx/>
              <a:buNone/>
            </a:pPr>
            <a:r>
              <a:rPr lang="en-US" altLang="en-US" sz="1600" b="1">
                <a:solidFill>
                  <a:srgbClr val="FF3300"/>
                </a:solidFill>
                <a:latin typeface="Arial Narrow" panose="020B0606020202030204" pitchFamily="34" charset="0"/>
              </a:rPr>
              <a:t>Objectives</a:t>
            </a:r>
          </a:p>
        </p:txBody>
      </p:sp>
      <p:sp>
        <p:nvSpPr>
          <p:cNvPr id="37" name="Rectangle 16"/>
          <p:cNvSpPr>
            <a:spLocks noChangeArrowheads="1"/>
          </p:cNvSpPr>
          <p:nvPr/>
        </p:nvSpPr>
        <p:spPr bwMode="auto">
          <a:xfrm>
            <a:off x="464820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38" name="Rectangle 17"/>
          <p:cNvSpPr>
            <a:spLocks noChangeArrowheads="1"/>
          </p:cNvSpPr>
          <p:nvPr/>
        </p:nvSpPr>
        <p:spPr bwMode="auto">
          <a:xfrm>
            <a:off x="4800600" y="1524000"/>
            <a:ext cx="1608138"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STAKEHOLDER</a:t>
            </a:r>
          </a:p>
        </p:txBody>
      </p:sp>
      <p:sp>
        <p:nvSpPr>
          <p:cNvPr id="694311" name="Line 10"/>
          <p:cNvSpPr>
            <a:spLocks noChangeShapeType="1"/>
          </p:cNvSpPr>
          <p:nvPr/>
        </p:nvSpPr>
        <p:spPr bwMode="auto">
          <a:xfrm>
            <a:off x="5105400" y="228600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12" name="Rectangle 33"/>
          <p:cNvSpPr>
            <a:spLocks noChangeArrowheads="1"/>
          </p:cNvSpPr>
          <p:nvPr/>
        </p:nvSpPr>
        <p:spPr bwMode="auto">
          <a:xfrm>
            <a:off x="4641850" y="2406650"/>
            <a:ext cx="1225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Expectations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43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D1EC95-FB2B-4E2F-8534-E733571E89FD}" type="slidenum">
              <a:rPr lang="en-US" altLang="en-US" sz="1200" smtClean="0">
                <a:solidFill>
                  <a:srgbClr val="898989"/>
                </a:solidFill>
              </a:rPr>
              <a:pPr>
                <a:spcBef>
                  <a:spcPct val="0"/>
                </a:spcBef>
                <a:buFontTx/>
                <a:buNone/>
              </a:pPr>
              <a:t>370</a:t>
            </a:fld>
            <a:endParaRPr lang="en-US" altLang="en-US" sz="1200">
              <a:solidFill>
                <a:srgbClr val="898989"/>
              </a:solidFill>
            </a:endParaRPr>
          </a:p>
        </p:txBody>
      </p:sp>
    </p:spTree>
    <p:extLst>
      <p:ext uri="{BB962C8B-B14F-4D97-AF65-F5344CB8AC3E}">
        <p14:creationId xmlns:p14="http://schemas.microsoft.com/office/powerpoint/2010/main" val="144248287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3"/>
          <p:cNvSpPr>
            <a:spLocks noGrp="1" noChangeArrowheads="1"/>
          </p:cNvSpPr>
          <p:nvPr>
            <p:ph type="title"/>
          </p:nvPr>
        </p:nvSpPr>
        <p:spPr>
          <a:xfrm>
            <a:off x="0" y="0"/>
            <a:ext cx="9144000" cy="838200"/>
          </a:xfrm>
        </p:spPr>
        <p:txBody>
          <a:bodyPr/>
          <a:lstStyle/>
          <a:p>
            <a:r>
              <a:rPr altLang="en-US" sz="3000" b="1"/>
              <a:t>Project Procurement Management</a:t>
            </a:r>
          </a:p>
        </p:txBody>
      </p:sp>
      <p:sp>
        <p:nvSpPr>
          <p:cNvPr id="11267" name="Content Placeholder 4"/>
          <p:cNvSpPr>
            <a:spLocks noGrp="1"/>
          </p:cNvSpPr>
          <p:nvPr>
            <p:ph idx="1"/>
          </p:nvPr>
        </p:nvSpPr>
        <p:spPr>
          <a:xfrm>
            <a:off x="457200" y="990600"/>
            <a:ext cx="8229600" cy="5105400"/>
          </a:xfrm>
        </p:spPr>
        <p:txBody>
          <a:bodyPr>
            <a:normAutofit/>
          </a:bodyPr>
          <a:lstStyle/>
          <a:p>
            <a:pPr marL="635000" lvl="1" indent="-635000">
              <a:lnSpc>
                <a:spcPct val="200000"/>
              </a:lnSpc>
              <a:buFont typeface="+mj-lt"/>
              <a:buAutoNum type="arabicPeriod" startAt="43"/>
              <a:defRPr/>
            </a:pPr>
            <a:r>
              <a:rPr lang="en-US" dirty="0"/>
              <a:t>Plan Procurement Management [PLANNING]</a:t>
            </a:r>
          </a:p>
          <a:p>
            <a:pPr marL="635000" lvl="1" indent="-635000">
              <a:lnSpc>
                <a:spcPct val="200000"/>
              </a:lnSpc>
              <a:buFont typeface="Calibri" pitchFamily="34" charset="0"/>
              <a:buAutoNum type="arabicPeriod" startAt="43"/>
              <a:defRPr/>
            </a:pPr>
            <a:r>
              <a:rPr lang="en-US" dirty="0"/>
              <a:t>Conduct Procurements [EXECUTING]</a:t>
            </a:r>
          </a:p>
          <a:p>
            <a:pPr marL="635000" lvl="1" indent="-635000">
              <a:lnSpc>
                <a:spcPct val="200000"/>
              </a:lnSpc>
              <a:buFont typeface="Calibri" pitchFamily="34" charset="0"/>
              <a:buAutoNum type="arabicPeriod" startAt="43"/>
              <a:defRPr/>
            </a:pPr>
            <a:r>
              <a:rPr lang="en-US" dirty="0"/>
              <a:t>Control Procurements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6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493978-5C1A-41F1-9262-97ACC6D7F2F8}" type="slidenum">
              <a:rPr lang="en-US" altLang="en-US" sz="1200" smtClean="0">
                <a:solidFill>
                  <a:srgbClr val="898989"/>
                </a:solidFill>
              </a:rPr>
              <a:pPr>
                <a:spcBef>
                  <a:spcPct val="0"/>
                </a:spcBef>
                <a:buFontTx/>
                <a:buNone/>
              </a:pPr>
              <a:t>371</a:t>
            </a:fld>
            <a:endParaRPr lang="en-US" altLang="en-US" sz="1200">
              <a:solidFill>
                <a:srgbClr val="898989"/>
              </a:solidFill>
            </a:endParaRPr>
          </a:p>
        </p:txBody>
      </p:sp>
    </p:spTree>
    <p:extLst>
      <p:ext uri="{BB962C8B-B14F-4D97-AF65-F5344CB8AC3E}">
        <p14:creationId xmlns:p14="http://schemas.microsoft.com/office/powerpoint/2010/main" val="55828069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altLang="en-US" sz="3000" b="1"/>
              <a:t>Project Manager’s Role</a:t>
            </a:r>
          </a:p>
        </p:txBody>
      </p:sp>
      <p:sp>
        <p:nvSpPr>
          <p:cNvPr id="7" name="Text Box 3"/>
          <p:cNvSpPr txBox="1">
            <a:spLocks noGrp="1" noChangeArrowheads="1"/>
          </p:cNvSpPr>
          <p:nvPr>
            <p:ph idx="1"/>
          </p:nvPr>
        </p:nvSpPr>
        <p:spPr>
          <a:xfrm>
            <a:off x="457200" y="990600"/>
            <a:ext cx="8229600" cy="3108543"/>
          </a:xfrm>
        </p:spPr>
        <p:txBody>
          <a:bodyPr>
            <a:spAutoFit/>
          </a:bodyPr>
          <a:lstStyle/>
          <a:p>
            <a:pPr marL="514350" indent="-457200">
              <a:buFont typeface="Wingdings" pitchFamily="2" charset="2"/>
              <a:buChar char="ü"/>
              <a:defRPr/>
            </a:pPr>
            <a:r>
              <a:rPr lang="en-US" sz="2800" dirty="0">
                <a:latin typeface="Kabel Bk BT"/>
              </a:rPr>
              <a:t>Identifying project procurement needs</a:t>
            </a:r>
            <a:r>
              <a:rPr lang="en-US" sz="28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Kabel Bk BT"/>
              </a:rPr>
              <a:t> </a:t>
            </a:r>
          </a:p>
          <a:p>
            <a:pPr marL="514350" indent="-457200">
              <a:buFont typeface="Wingdings" pitchFamily="2" charset="2"/>
              <a:buChar char="ü"/>
              <a:defRPr/>
            </a:pPr>
            <a:r>
              <a:rPr lang="en-US" sz="2800" dirty="0">
                <a:latin typeface="Kabel Bk BT"/>
              </a:rPr>
              <a:t>Determine contract types and potential providers</a:t>
            </a:r>
          </a:p>
          <a:p>
            <a:pPr marL="514350" indent="-457200">
              <a:buFont typeface="Wingdings" pitchFamily="2" charset="2"/>
              <a:buChar char="ü"/>
              <a:defRPr/>
            </a:pPr>
            <a:r>
              <a:rPr lang="en-US" sz="2800" dirty="0">
                <a:latin typeface="Kabel Bk BT"/>
              </a:rPr>
              <a:t>Identify/select procurement source</a:t>
            </a:r>
          </a:p>
          <a:p>
            <a:pPr marL="514350" indent="-457200">
              <a:buFont typeface="Wingdings" pitchFamily="2" charset="2"/>
              <a:buChar char="ü"/>
              <a:defRPr/>
            </a:pPr>
            <a:r>
              <a:rPr lang="en-US" sz="2800" dirty="0">
                <a:latin typeface="Kabel Bk BT"/>
              </a:rPr>
              <a:t>Assessing quality and completeness of contract</a:t>
            </a:r>
          </a:p>
          <a:p>
            <a:pPr marL="514350" indent="-457200">
              <a:buFont typeface="Wingdings" pitchFamily="2" charset="2"/>
              <a:buChar char="ü"/>
              <a:defRPr/>
            </a:pPr>
            <a:r>
              <a:rPr lang="en-US" sz="2800" dirty="0">
                <a:latin typeface="Kabel Bk BT"/>
              </a:rPr>
              <a:t>Verify product/service acceptance</a:t>
            </a:r>
          </a:p>
          <a:p>
            <a:pPr marL="514350" indent="-457200">
              <a:buFont typeface="Wingdings" pitchFamily="2" charset="2"/>
              <a:buChar char="ü"/>
              <a:defRPr/>
            </a:pPr>
            <a:r>
              <a:rPr lang="en-US" sz="2800" dirty="0">
                <a:latin typeface="Kabel Bk BT"/>
              </a:rPr>
              <a:t>Structured review of the procurement process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83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27BB84-77A9-4423-84BC-2131E925A32D}" type="slidenum">
              <a:rPr lang="en-US" altLang="en-US" sz="1200" smtClean="0">
                <a:solidFill>
                  <a:srgbClr val="898989"/>
                </a:solidFill>
              </a:rPr>
              <a:pPr>
                <a:spcBef>
                  <a:spcPct val="0"/>
                </a:spcBef>
                <a:buFontTx/>
                <a:buNone/>
              </a:pPr>
              <a:t>372</a:t>
            </a:fld>
            <a:endParaRPr lang="en-US" altLang="en-US" sz="1200">
              <a:solidFill>
                <a:srgbClr val="898989"/>
              </a:solidFill>
            </a:endParaRPr>
          </a:p>
        </p:txBody>
      </p:sp>
    </p:spTree>
    <p:extLst>
      <p:ext uri="{BB962C8B-B14F-4D97-AF65-F5344CB8AC3E}">
        <p14:creationId xmlns:p14="http://schemas.microsoft.com/office/powerpoint/2010/main" val="2947394401"/>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3"/>
          <p:cNvSpPr>
            <a:spLocks noGrp="1"/>
          </p:cNvSpPr>
          <p:nvPr>
            <p:ph type="title"/>
          </p:nvPr>
        </p:nvSpPr>
        <p:spPr>
          <a:xfrm>
            <a:off x="11113" y="0"/>
            <a:ext cx="9132887" cy="808038"/>
          </a:xfrm>
        </p:spPr>
        <p:txBody>
          <a:bodyPr/>
          <a:lstStyle/>
          <a:p>
            <a:r>
              <a:rPr altLang="en-US" dirty="0"/>
              <a:t>4</a:t>
            </a:r>
            <a:r>
              <a:rPr lang="en-US" altLang="en-US" dirty="0"/>
              <a:t>3</a:t>
            </a:r>
            <a:r>
              <a:rPr altLang="en-US" dirty="0"/>
              <a:t>. Plan Procurement Management</a:t>
            </a:r>
          </a:p>
        </p:txBody>
      </p:sp>
      <p:sp>
        <p:nvSpPr>
          <p:cNvPr id="700419" name="Content Placeholder 4"/>
          <p:cNvSpPr>
            <a:spLocks noGrp="1"/>
          </p:cNvSpPr>
          <p:nvPr>
            <p:ph idx="1"/>
          </p:nvPr>
        </p:nvSpPr>
        <p:spPr/>
        <p:txBody>
          <a:bodyPr/>
          <a:lstStyle/>
          <a:p>
            <a:pPr marL="0" indent="0">
              <a:buFont typeface="Arial" panose="020B0604020202020204" pitchFamily="34" charset="0"/>
              <a:buNone/>
            </a:pPr>
            <a:r>
              <a:rPr lang="en-US" altLang="en-US" b="1"/>
              <a:t>Documenting project purchasing decisions, specifying the approach and identifying potential sellers.</a:t>
            </a:r>
          </a:p>
          <a:p>
            <a:pPr marL="0" indent="0"/>
            <a:endParaRPr lang="en-US" altLang="en-US" b="1"/>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0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A75860-AF0D-4312-ADEA-866685E70D79}" type="slidenum">
              <a:rPr lang="en-US" altLang="en-US" sz="1200" smtClean="0">
                <a:solidFill>
                  <a:srgbClr val="898989"/>
                </a:solidFill>
              </a:rPr>
              <a:pPr>
                <a:spcBef>
                  <a:spcPct val="0"/>
                </a:spcBef>
                <a:buFontTx/>
                <a:buNone/>
              </a:pPr>
              <a:t>373</a:t>
            </a:fld>
            <a:endParaRPr lang="en-US" altLang="en-US" sz="1200">
              <a:solidFill>
                <a:srgbClr val="898989"/>
              </a:solidFill>
            </a:endParaRPr>
          </a:p>
        </p:txBody>
      </p:sp>
    </p:spTree>
    <p:extLst>
      <p:ext uri="{BB962C8B-B14F-4D97-AF65-F5344CB8AC3E}">
        <p14:creationId xmlns:p14="http://schemas.microsoft.com/office/powerpoint/2010/main" val="65157554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8"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Market research</a:t>
            </a:r>
          </a:p>
          <a:p>
            <a:r>
              <a:rPr lang="en-US" dirty="0"/>
              <a:t>.3 Data analysis</a:t>
            </a:r>
          </a:p>
          <a:p>
            <a:pPr lvl="1"/>
            <a:r>
              <a:rPr lang="en-US" dirty="0"/>
              <a:t>• Make-or-buy analysis</a:t>
            </a:r>
          </a:p>
          <a:p>
            <a:r>
              <a:rPr lang="en-US" dirty="0"/>
              <a:t>.4 Source selection 	analysis</a:t>
            </a:r>
          </a:p>
          <a:p>
            <a:r>
              <a:rPr lang="en-US" dirty="0"/>
              <a:t>.5 Meetings</a:t>
            </a:r>
            <a:endParaRPr lang="en-US" altLang="en-US" dirty="0"/>
          </a:p>
        </p:txBody>
      </p:sp>
      <p:sp>
        <p:nvSpPr>
          <p:cNvPr id="7024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Procurement</a:t>
            </a:r>
          </a:p>
        </p:txBody>
      </p:sp>
      <p:sp>
        <p:nvSpPr>
          <p:cNvPr id="702467" name="Content Placeholder 4"/>
          <p:cNvSpPr>
            <a:spLocks noGrp="1"/>
          </p:cNvSpPr>
          <p:nvPr>
            <p:ph sz="quarter" idx="12"/>
          </p:nvPr>
        </p:nvSpPr>
        <p:spPr/>
        <p:txBody>
          <a:bodyPr/>
          <a:lstStyle/>
          <a:p>
            <a:r>
              <a:rPr lang="en-US" dirty="0"/>
              <a:t>.1 Project charter</a:t>
            </a:r>
          </a:p>
          <a:p>
            <a:r>
              <a:rPr lang="en-US" dirty="0"/>
              <a:t>.2 Business documents</a:t>
            </a:r>
          </a:p>
          <a:p>
            <a:pPr lvl="1"/>
            <a:r>
              <a:rPr lang="en-US" sz="1400" dirty="0"/>
              <a:t>• Business case</a:t>
            </a:r>
          </a:p>
          <a:p>
            <a:pPr lvl="1"/>
            <a:r>
              <a:rPr lang="en-US" sz="1400" dirty="0"/>
              <a:t>• Benefits management plan</a:t>
            </a:r>
          </a:p>
          <a:p>
            <a:r>
              <a:rPr lang="en-US" dirty="0"/>
              <a:t>.3 PMP</a:t>
            </a:r>
          </a:p>
          <a:p>
            <a:pPr lvl="1"/>
            <a:r>
              <a:rPr lang="en-US" sz="1400" dirty="0"/>
              <a:t>• SMP, • QMP, • Res-MP</a:t>
            </a:r>
          </a:p>
          <a:p>
            <a:pPr lvl="1"/>
            <a:r>
              <a:rPr lang="en-US" sz="1400" dirty="0"/>
              <a:t>• Scope baseline</a:t>
            </a:r>
          </a:p>
          <a:p>
            <a:r>
              <a:rPr lang="en-US" dirty="0"/>
              <a:t>.4 Project documents</a:t>
            </a:r>
          </a:p>
          <a:p>
            <a:pPr lvl="1"/>
            <a:r>
              <a:rPr lang="en-US" sz="1400" dirty="0"/>
              <a:t>• Milestone list</a:t>
            </a:r>
          </a:p>
          <a:p>
            <a:pPr lvl="1"/>
            <a:r>
              <a:rPr lang="en-US" sz="1400" dirty="0"/>
              <a:t>• Project team assignments</a:t>
            </a:r>
          </a:p>
          <a:p>
            <a:pPr lvl="1"/>
            <a:r>
              <a:rPr lang="en-US" sz="1400" dirty="0"/>
              <a:t>• Req. Doc, • RTM, • RR, • SR</a:t>
            </a:r>
          </a:p>
          <a:p>
            <a:pPr lvl="1"/>
            <a:r>
              <a:rPr lang="en-US" sz="1400" dirty="0"/>
              <a:t>• Resource requirements</a:t>
            </a:r>
          </a:p>
          <a:p>
            <a:r>
              <a:rPr lang="en-US" dirty="0"/>
              <a:t>.5 EEFs</a:t>
            </a:r>
          </a:p>
          <a:p>
            <a:r>
              <a:rPr lang="en-US" dirty="0"/>
              <a:t>.6 OPAs</a:t>
            </a:r>
            <a:endParaRPr lang="en-US" altLang="en-US" dirty="0"/>
          </a:p>
        </p:txBody>
      </p:sp>
      <p:sp>
        <p:nvSpPr>
          <p:cNvPr id="702469" name="Text Placeholder 6"/>
          <p:cNvSpPr>
            <a:spLocks noGrp="1"/>
          </p:cNvSpPr>
          <p:nvPr>
            <p:ph type="body" sz="quarter" idx="14"/>
          </p:nvPr>
        </p:nvSpPr>
        <p:spPr>
          <a:xfrm>
            <a:off x="6248400" y="1211262"/>
            <a:ext cx="2743199" cy="5194502"/>
          </a:xfrm>
        </p:spPr>
        <p:txBody>
          <a:bodyPr/>
          <a:lstStyle/>
          <a:p>
            <a:r>
              <a:rPr lang="en-US" sz="1600" dirty="0"/>
              <a:t>.1 Procurement management</a:t>
            </a:r>
          </a:p>
          <a:p>
            <a:pPr lvl="1"/>
            <a:r>
              <a:rPr lang="en-US" sz="1400" dirty="0"/>
              <a:t>plan</a:t>
            </a:r>
          </a:p>
          <a:p>
            <a:r>
              <a:rPr lang="en-US" sz="1600" dirty="0"/>
              <a:t>.2 Procurement strategy</a:t>
            </a:r>
          </a:p>
          <a:p>
            <a:r>
              <a:rPr lang="en-US" sz="1600" dirty="0"/>
              <a:t>.3 Bid documents</a:t>
            </a:r>
          </a:p>
          <a:p>
            <a:r>
              <a:rPr lang="en-US" sz="1600" dirty="0"/>
              <a:t>.4 Procurement statement of</a:t>
            </a:r>
          </a:p>
          <a:p>
            <a:pPr lvl="1"/>
            <a:r>
              <a:rPr lang="en-US" sz="1400" dirty="0"/>
              <a:t>work</a:t>
            </a:r>
          </a:p>
          <a:p>
            <a:r>
              <a:rPr lang="en-US" sz="1600" dirty="0"/>
              <a:t>.5 Source selection criteria</a:t>
            </a:r>
          </a:p>
          <a:p>
            <a:r>
              <a:rPr lang="en-US" sz="1600" dirty="0"/>
              <a:t>.6 Make-or-buy decisions</a:t>
            </a:r>
          </a:p>
          <a:p>
            <a:r>
              <a:rPr lang="en-US" sz="1600" dirty="0"/>
              <a:t>.7 Independent cost estimates</a:t>
            </a:r>
          </a:p>
          <a:p>
            <a:r>
              <a:rPr lang="en-US" sz="1600" dirty="0"/>
              <a:t>.8 Change requests</a:t>
            </a:r>
          </a:p>
          <a:p>
            <a:r>
              <a:rPr lang="en-US" sz="1600" dirty="0"/>
              <a:t>.9 Project documents updates</a:t>
            </a:r>
          </a:p>
          <a:p>
            <a:pPr lvl="1"/>
            <a:r>
              <a:rPr lang="en-US" sz="1400" dirty="0"/>
              <a:t>• Lessons learned register</a:t>
            </a:r>
          </a:p>
          <a:p>
            <a:pPr lvl="1"/>
            <a:r>
              <a:rPr lang="en-US" sz="1400" dirty="0"/>
              <a:t>• Milestone list, • RR, • SR</a:t>
            </a:r>
          </a:p>
          <a:p>
            <a:pPr lvl="1"/>
            <a:r>
              <a:rPr lang="en-US" sz="1400" dirty="0"/>
              <a:t>• Requirements documentation</a:t>
            </a:r>
          </a:p>
          <a:p>
            <a:pPr lvl="1"/>
            <a:r>
              <a:rPr lang="en-US" sz="1400" dirty="0"/>
              <a:t>• Requirements traceability matrix</a:t>
            </a:r>
          </a:p>
          <a:p>
            <a:r>
              <a:rPr lang="en-US" sz="1600" dirty="0"/>
              <a:t>.10 OPAs</a:t>
            </a:r>
            <a:endParaRPr lang="en-US" altLang="en-US" sz="1600" dirty="0"/>
          </a:p>
        </p:txBody>
      </p:sp>
      <p:sp>
        <p:nvSpPr>
          <p:cNvPr id="7024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024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024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22BB18-A466-490D-B4E1-AE650A98654E}" type="slidenum">
              <a:rPr lang="en-US" altLang="en-US" sz="1200" smtClean="0">
                <a:solidFill>
                  <a:srgbClr val="898989"/>
                </a:solidFill>
              </a:rPr>
              <a:pPr>
                <a:spcBef>
                  <a:spcPct val="0"/>
                </a:spcBef>
                <a:buFontTx/>
                <a:buNone/>
              </a:pPr>
              <a:t>374</a:t>
            </a:fld>
            <a:endParaRPr lang="en-US" altLang="en-US" sz="1200">
              <a:solidFill>
                <a:srgbClr val="898989"/>
              </a:solidFill>
            </a:endParaRPr>
          </a:p>
        </p:txBody>
      </p:sp>
    </p:spTree>
    <p:extLst>
      <p:ext uri="{BB962C8B-B14F-4D97-AF65-F5344CB8AC3E}">
        <p14:creationId xmlns:p14="http://schemas.microsoft.com/office/powerpoint/2010/main" val="398129971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3"/>
          <p:cNvSpPr>
            <a:spLocks noGrp="1"/>
          </p:cNvSpPr>
          <p:nvPr>
            <p:ph type="title"/>
          </p:nvPr>
        </p:nvSpPr>
        <p:spPr>
          <a:xfrm>
            <a:off x="11113" y="0"/>
            <a:ext cx="9132887" cy="808038"/>
          </a:xfrm>
        </p:spPr>
        <p:txBody>
          <a:bodyPr/>
          <a:lstStyle/>
          <a:p>
            <a:r>
              <a:rPr altLang="en-US"/>
              <a:t>Procurement Management Plan</a:t>
            </a:r>
          </a:p>
        </p:txBody>
      </p:sp>
      <p:sp>
        <p:nvSpPr>
          <p:cNvPr id="5" name="Content Placeholder 4"/>
          <p:cNvSpPr>
            <a:spLocks noGrp="1"/>
          </p:cNvSpPr>
          <p:nvPr>
            <p:ph idx="1"/>
          </p:nvPr>
        </p:nvSpPr>
        <p:spPr/>
        <p:txBody>
          <a:bodyPr/>
          <a:lstStyle/>
          <a:p>
            <a:pPr marL="457200" indent="-457200">
              <a:buFont typeface="Arial" panose="020B0604020202020204" pitchFamily="34" charset="0"/>
              <a:buNone/>
              <a:defRPr/>
            </a:pPr>
            <a:r>
              <a:rPr lang="en-US" dirty="0"/>
              <a:t>	Describes how the procurement processes  will be managed</a:t>
            </a:r>
          </a:p>
          <a:p>
            <a:pPr marL="457200" indent="-457200">
              <a:defRPr/>
            </a:pPr>
            <a:endParaRPr lang="en-US" dirty="0"/>
          </a:p>
          <a:p>
            <a:pPr lvl="1" indent="-455613">
              <a:buFont typeface="Wingdings" pitchFamily="2" charset="2"/>
              <a:buChar char="ü"/>
              <a:defRPr/>
            </a:pPr>
            <a:r>
              <a:rPr lang="en-US" dirty="0"/>
              <a:t>Types of Contracts to be used </a:t>
            </a:r>
          </a:p>
          <a:p>
            <a:pPr lvl="1" indent="-455613">
              <a:buFont typeface="Wingdings" pitchFamily="2" charset="2"/>
              <a:buChar char="ü"/>
              <a:defRPr/>
            </a:pPr>
            <a:r>
              <a:rPr lang="en-US" dirty="0"/>
              <a:t>Managing Multiple Providers </a:t>
            </a:r>
          </a:p>
          <a:p>
            <a:pPr lvl="1" indent="-455613">
              <a:buFont typeface="Wingdings" pitchFamily="2" charset="2"/>
              <a:buChar char="ü"/>
              <a:defRPr/>
            </a:pPr>
            <a:r>
              <a:rPr lang="en-US" dirty="0"/>
              <a:t>Coordination with other project aspects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4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BA902A-147A-47E0-A7A1-DBD733575FBD}" type="slidenum">
              <a:rPr lang="en-US" altLang="en-US" sz="1200" smtClean="0">
                <a:solidFill>
                  <a:srgbClr val="898989"/>
                </a:solidFill>
              </a:rPr>
              <a:pPr>
                <a:spcBef>
                  <a:spcPct val="0"/>
                </a:spcBef>
                <a:buFontTx/>
                <a:buNone/>
              </a:pPr>
              <a:t>375</a:t>
            </a:fld>
            <a:endParaRPr lang="en-US" altLang="en-US" sz="1200">
              <a:solidFill>
                <a:srgbClr val="898989"/>
              </a:solidFill>
            </a:endParaRPr>
          </a:p>
        </p:txBody>
      </p:sp>
    </p:spTree>
    <p:extLst>
      <p:ext uri="{BB962C8B-B14F-4D97-AF65-F5344CB8AC3E}">
        <p14:creationId xmlns:p14="http://schemas.microsoft.com/office/powerpoint/2010/main" val="160261919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3"/>
          <p:cNvSpPr>
            <a:spLocks noGrp="1"/>
          </p:cNvSpPr>
          <p:nvPr>
            <p:ph type="title"/>
          </p:nvPr>
        </p:nvSpPr>
        <p:spPr>
          <a:xfrm>
            <a:off x="0" y="0"/>
            <a:ext cx="9144000" cy="838200"/>
          </a:xfrm>
        </p:spPr>
        <p:txBody>
          <a:bodyPr/>
          <a:lstStyle/>
          <a:p>
            <a:r>
              <a:rPr altLang="en-US"/>
              <a:t>Source selection criteria</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defRPr/>
            </a:pPr>
            <a:r>
              <a:rPr lang="en-US" dirty="0"/>
              <a:t>Understanding of need</a:t>
            </a:r>
          </a:p>
          <a:p>
            <a:pPr>
              <a:defRPr/>
            </a:pPr>
            <a:r>
              <a:rPr lang="en-US" dirty="0"/>
              <a:t>Overall or life-cycle cost</a:t>
            </a:r>
          </a:p>
          <a:p>
            <a:pPr>
              <a:defRPr/>
            </a:pPr>
            <a:r>
              <a:rPr lang="en-US" dirty="0"/>
              <a:t>Technical capability</a:t>
            </a:r>
          </a:p>
          <a:p>
            <a:pPr>
              <a:defRPr/>
            </a:pPr>
            <a:r>
              <a:rPr lang="en-US" dirty="0"/>
              <a:t>Risk</a:t>
            </a:r>
          </a:p>
          <a:p>
            <a:pPr>
              <a:defRPr/>
            </a:pPr>
            <a:r>
              <a:rPr lang="en-US" dirty="0"/>
              <a:t>Management Approach</a:t>
            </a:r>
          </a:p>
          <a:p>
            <a:pPr>
              <a:defRPr/>
            </a:pPr>
            <a:r>
              <a:rPr lang="en-US" dirty="0"/>
              <a:t>Technical Approach</a:t>
            </a:r>
          </a:p>
          <a:p>
            <a:pPr>
              <a:defRPr/>
            </a:pPr>
            <a:r>
              <a:rPr lang="en-US" dirty="0"/>
              <a:t>Warranty</a:t>
            </a:r>
          </a:p>
          <a:p>
            <a:pPr>
              <a:defRPr/>
            </a:pPr>
            <a:r>
              <a:rPr lang="en-US" dirty="0"/>
              <a:t>Financial Capacity</a:t>
            </a:r>
          </a:p>
          <a:p>
            <a:pPr>
              <a:defRPr/>
            </a:pPr>
            <a:r>
              <a:rPr lang="en-US" dirty="0"/>
              <a:t>Production Capacity and interest</a:t>
            </a:r>
          </a:p>
          <a:p>
            <a:pPr>
              <a:defRPr/>
            </a:pPr>
            <a:r>
              <a:rPr lang="en-US" dirty="0"/>
              <a:t>Business size and type</a:t>
            </a:r>
          </a:p>
          <a:p>
            <a:pPr>
              <a:defRPr/>
            </a:pPr>
            <a:r>
              <a:rPr lang="en-US" dirty="0"/>
              <a:t>Past performance of sellers</a:t>
            </a:r>
          </a:p>
          <a:p>
            <a:pPr>
              <a:defRPr/>
            </a:pPr>
            <a:r>
              <a:rPr lang="en-US" dirty="0"/>
              <a:t>References</a:t>
            </a:r>
          </a:p>
          <a:p>
            <a:pPr>
              <a:defRPr/>
            </a:pPr>
            <a:r>
              <a:rPr lang="en-US" dirty="0"/>
              <a:t>Intellectual property rights</a:t>
            </a:r>
          </a:p>
          <a:p>
            <a:pPr>
              <a:defRPr/>
            </a:pPr>
            <a:r>
              <a:rPr lang="en-US" dirty="0"/>
              <a:t>Proprietary rights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65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94558D-3506-43A3-8080-239CB4BD396B}" type="slidenum">
              <a:rPr lang="en-US" altLang="en-US" sz="1200" smtClean="0">
                <a:solidFill>
                  <a:srgbClr val="898989"/>
                </a:solidFill>
              </a:rPr>
              <a:pPr>
                <a:spcBef>
                  <a:spcPct val="0"/>
                </a:spcBef>
                <a:buFontTx/>
                <a:buNone/>
              </a:pPr>
              <a:t>376</a:t>
            </a:fld>
            <a:endParaRPr lang="en-US" altLang="en-US" sz="1200">
              <a:solidFill>
                <a:srgbClr val="898989"/>
              </a:solidFill>
            </a:endParaRPr>
          </a:p>
        </p:txBody>
      </p:sp>
    </p:spTree>
    <p:extLst>
      <p:ext uri="{BB962C8B-B14F-4D97-AF65-F5344CB8AC3E}">
        <p14:creationId xmlns:p14="http://schemas.microsoft.com/office/powerpoint/2010/main" val="181532487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itle 3"/>
          <p:cNvSpPr>
            <a:spLocks noGrp="1"/>
          </p:cNvSpPr>
          <p:nvPr>
            <p:ph type="title"/>
          </p:nvPr>
        </p:nvSpPr>
        <p:spPr>
          <a:xfrm>
            <a:off x="11113" y="0"/>
            <a:ext cx="9132887" cy="808038"/>
          </a:xfrm>
        </p:spPr>
        <p:txBody>
          <a:bodyPr/>
          <a:lstStyle/>
          <a:p>
            <a:r>
              <a:rPr altLang="en-US" dirty="0"/>
              <a:t>4</a:t>
            </a:r>
            <a:r>
              <a:rPr lang="en-US" altLang="en-US" dirty="0"/>
              <a:t>4</a:t>
            </a:r>
            <a:r>
              <a:rPr altLang="en-US" dirty="0"/>
              <a:t>. Conduct Procurements</a:t>
            </a:r>
          </a:p>
        </p:txBody>
      </p:sp>
      <p:sp>
        <p:nvSpPr>
          <p:cNvPr id="708611" name="Content Placeholder 4"/>
          <p:cNvSpPr>
            <a:spLocks noGrp="1"/>
          </p:cNvSpPr>
          <p:nvPr>
            <p:ph idx="1"/>
          </p:nvPr>
        </p:nvSpPr>
        <p:spPr/>
        <p:txBody>
          <a:bodyPr/>
          <a:lstStyle/>
          <a:p>
            <a:pPr marL="0" indent="0">
              <a:buFont typeface="Arial" panose="020B0604020202020204" pitchFamily="34" charset="0"/>
              <a:buNone/>
            </a:pPr>
            <a:r>
              <a:rPr lang="en-US" altLang="en-US" b="1"/>
              <a:t>Process involves obtaining seller responses, selecting a seller and awarding a contract</a:t>
            </a:r>
          </a:p>
          <a:p>
            <a:pPr marL="0" indent="0">
              <a:buFont typeface="Arial" panose="020B0604020202020204" pitchFamily="34" charset="0"/>
              <a:buNone/>
            </a:pPr>
            <a:endParaRPr lang="en-US" altLang="en-US" b="1"/>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86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D1ECCD-BF6A-44AD-82A3-7B7597135091}" type="slidenum">
              <a:rPr lang="en-US" altLang="en-US" sz="1200" smtClean="0">
                <a:solidFill>
                  <a:srgbClr val="898989"/>
                </a:solidFill>
              </a:rPr>
              <a:pPr>
                <a:spcBef>
                  <a:spcPct val="0"/>
                </a:spcBef>
                <a:buFontTx/>
                <a:buNone/>
              </a:pPr>
              <a:t>377</a:t>
            </a:fld>
            <a:endParaRPr lang="en-US" altLang="en-US" sz="1200">
              <a:solidFill>
                <a:srgbClr val="898989"/>
              </a:solidFill>
            </a:endParaRPr>
          </a:p>
        </p:txBody>
      </p:sp>
    </p:spTree>
    <p:extLst>
      <p:ext uri="{BB962C8B-B14F-4D97-AF65-F5344CB8AC3E}">
        <p14:creationId xmlns:p14="http://schemas.microsoft.com/office/powerpoint/2010/main" val="41343890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60" name="Text Placeholder 5"/>
          <p:cNvSpPr>
            <a:spLocks noGrp="1"/>
          </p:cNvSpPr>
          <p:nvPr>
            <p:ph type="body" sz="quarter" idx="13"/>
          </p:nvPr>
        </p:nvSpPr>
        <p:spPr/>
        <p:txBody>
          <a:bodyPr/>
          <a:lstStyle/>
          <a:p>
            <a:r>
              <a:rPr lang="en-US" dirty="0"/>
              <a:t>.1 Expert judgment</a:t>
            </a:r>
          </a:p>
          <a:p>
            <a:r>
              <a:rPr lang="en-US" dirty="0"/>
              <a:t>.2 Advertising</a:t>
            </a:r>
          </a:p>
          <a:p>
            <a:r>
              <a:rPr lang="en-US" dirty="0"/>
              <a:t>.3 Bidder conferences</a:t>
            </a:r>
          </a:p>
          <a:p>
            <a:r>
              <a:rPr lang="en-US" dirty="0"/>
              <a:t>.4 Data analysis</a:t>
            </a:r>
          </a:p>
          <a:p>
            <a:pPr lvl="1"/>
            <a:r>
              <a:rPr lang="en-US" dirty="0"/>
              <a:t>• Proposal evaluation</a:t>
            </a:r>
          </a:p>
          <a:p>
            <a:r>
              <a:rPr lang="en-US" dirty="0"/>
              <a:t>.5 Interpersonal and 	team skills</a:t>
            </a:r>
          </a:p>
          <a:p>
            <a:pPr lvl="1"/>
            <a:r>
              <a:rPr lang="en-US" dirty="0"/>
              <a:t>• Negotiation</a:t>
            </a:r>
            <a:endParaRPr lang="en-US" altLang="en-US" dirty="0"/>
          </a:p>
        </p:txBody>
      </p:sp>
      <p:sp>
        <p:nvSpPr>
          <p:cNvPr id="710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Conduct Procurement</a:t>
            </a:r>
          </a:p>
        </p:txBody>
      </p:sp>
      <p:sp>
        <p:nvSpPr>
          <p:cNvPr id="710659" name="Content Placeholder 4"/>
          <p:cNvSpPr>
            <a:spLocks noGrp="1"/>
          </p:cNvSpPr>
          <p:nvPr>
            <p:ph sz="quarter" idx="12"/>
          </p:nvPr>
        </p:nvSpPr>
        <p:spPr>
          <a:xfrm>
            <a:off x="152400" y="1211262"/>
            <a:ext cx="3124199" cy="5113338"/>
          </a:xfrm>
        </p:spPr>
        <p:txBody>
          <a:bodyPr/>
          <a:lstStyle/>
          <a:p>
            <a:r>
              <a:rPr lang="en-US" sz="1800" dirty="0"/>
              <a:t>.1 Project management 	plan</a:t>
            </a:r>
          </a:p>
          <a:p>
            <a:pPr lvl="1"/>
            <a:r>
              <a:rPr lang="en-US" sz="1600" dirty="0"/>
              <a:t>• SMP, • </a:t>
            </a:r>
            <a:r>
              <a:rPr lang="en-US" sz="1600" dirty="0" err="1"/>
              <a:t>Req</a:t>
            </a:r>
            <a:r>
              <a:rPr lang="en-US" sz="1600" dirty="0"/>
              <a:t>-MP, • </a:t>
            </a:r>
            <a:r>
              <a:rPr lang="en-US" sz="1600" dirty="0" err="1"/>
              <a:t>CoMP</a:t>
            </a:r>
            <a:r>
              <a:rPr lang="en-US" sz="1600" dirty="0"/>
              <a:t>, </a:t>
            </a:r>
          </a:p>
          <a:p>
            <a:pPr lvl="1"/>
            <a:r>
              <a:rPr lang="en-US" sz="1600" dirty="0"/>
              <a:t>• RMP, • </a:t>
            </a:r>
            <a:r>
              <a:rPr lang="en-US" sz="1600" dirty="0" err="1"/>
              <a:t>PrMP</a:t>
            </a:r>
            <a:r>
              <a:rPr lang="en-US" sz="1600" dirty="0"/>
              <a:t>, • </a:t>
            </a:r>
            <a:r>
              <a:rPr lang="en-US" sz="1600" dirty="0" err="1"/>
              <a:t>ConMP</a:t>
            </a:r>
            <a:endParaRPr lang="en-US" sz="1600" dirty="0"/>
          </a:p>
          <a:p>
            <a:pPr lvl="1"/>
            <a:r>
              <a:rPr lang="en-US" sz="1600" dirty="0"/>
              <a:t>• Cost baseline</a:t>
            </a:r>
          </a:p>
          <a:p>
            <a:r>
              <a:rPr lang="en-US" sz="1800" dirty="0"/>
              <a:t>.2 Project documents</a:t>
            </a:r>
          </a:p>
          <a:p>
            <a:pPr lvl="1"/>
            <a:r>
              <a:rPr lang="en-US" sz="1600" dirty="0"/>
              <a:t>• Lessons learned register</a:t>
            </a:r>
          </a:p>
          <a:p>
            <a:pPr lvl="1"/>
            <a:r>
              <a:rPr lang="en-US" sz="1600" dirty="0"/>
              <a:t>• Project schedule</a:t>
            </a:r>
          </a:p>
          <a:p>
            <a:pPr lvl="1"/>
            <a:r>
              <a:rPr lang="en-US" sz="1600" dirty="0"/>
              <a:t>• Requirements documentation</a:t>
            </a:r>
          </a:p>
          <a:p>
            <a:pPr lvl="1"/>
            <a:r>
              <a:rPr lang="en-US" sz="1600" dirty="0"/>
              <a:t>• Risk register</a:t>
            </a:r>
          </a:p>
          <a:p>
            <a:pPr lvl="1"/>
            <a:r>
              <a:rPr lang="en-US" sz="1600" dirty="0"/>
              <a:t>• Stakeholder register</a:t>
            </a:r>
          </a:p>
          <a:p>
            <a:r>
              <a:rPr lang="en-US" sz="1800" dirty="0"/>
              <a:t>.3 Procurement 	documentation</a:t>
            </a:r>
          </a:p>
          <a:p>
            <a:r>
              <a:rPr lang="en-US" sz="1800" dirty="0"/>
              <a:t>.4 Seller proposals</a:t>
            </a:r>
          </a:p>
          <a:p>
            <a:r>
              <a:rPr lang="en-US" sz="1800" dirty="0"/>
              <a:t>.5 EEFs</a:t>
            </a:r>
          </a:p>
          <a:p>
            <a:r>
              <a:rPr lang="en-US" sz="1800" dirty="0"/>
              <a:t>.6 OPAs</a:t>
            </a:r>
            <a:endParaRPr lang="en-US" altLang="en-US" sz="1800" dirty="0"/>
          </a:p>
        </p:txBody>
      </p:sp>
      <p:sp>
        <p:nvSpPr>
          <p:cNvPr id="710661" name="Text Placeholder 6"/>
          <p:cNvSpPr>
            <a:spLocks noGrp="1"/>
          </p:cNvSpPr>
          <p:nvPr>
            <p:ph type="body" sz="quarter" idx="14"/>
          </p:nvPr>
        </p:nvSpPr>
        <p:spPr>
          <a:xfrm>
            <a:off x="6172200" y="1211262"/>
            <a:ext cx="2892424" cy="5194502"/>
          </a:xfrm>
        </p:spPr>
        <p:txBody>
          <a:bodyPr/>
          <a:lstStyle/>
          <a:p>
            <a:r>
              <a:rPr lang="en-US" dirty="0"/>
              <a:t>.1 Selected sellers</a:t>
            </a:r>
          </a:p>
          <a:p>
            <a:r>
              <a:rPr lang="en-US" dirty="0"/>
              <a:t>.2 Agreements</a:t>
            </a:r>
          </a:p>
          <a:p>
            <a:r>
              <a:rPr lang="en-US" dirty="0"/>
              <a:t>.3 Change requests</a:t>
            </a:r>
          </a:p>
          <a:p>
            <a:r>
              <a:rPr lang="en-US" dirty="0"/>
              <a:t>.4 PMP Updates</a:t>
            </a:r>
          </a:p>
          <a:p>
            <a:pPr lvl="1"/>
            <a:r>
              <a:rPr lang="en-US" sz="1400" dirty="0"/>
              <a:t>• </a:t>
            </a:r>
            <a:r>
              <a:rPr lang="en-US" sz="1400" dirty="0" err="1"/>
              <a:t>Req</a:t>
            </a:r>
            <a:r>
              <a:rPr lang="en-US" sz="1400" dirty="0"/>
              <a:t>-MP, • QMP, • </a:t>
            </a:r>
            <a:r>
              <a:rPr lang="en-US" sz="1400" dirty="0" err="1"/>
              <a:t>CoMP</a:t>
            </a:r>
            <a:r>
              <a:rPr lang="en-US" sz="1400" dirty="0"/>
              <a:t>, • RMP, </a:t>
            </a:r>
          </a:p>
          <a:p>
            <a:pPr lvl="1"/>
            <a:r>
              <a:rPr lang="en-US" sz="1400" dirty="0"/>
              <a:t>• </a:t>
            </a:r>
            <a:r>
              <a:rPr lang="en-US" sz="1400" dirty="0" err="1"/>
              <a:t>PrMP</a:t>
            </a:r>
            <a:endParaRPr lang="en-US" sz="1400" dirty="0"/>
          </a:p>
          <a:p>
            <a:pPr lvl="1"/>
            <a:r>
              <a:rPr lang="en-US" sz="1400" dirty="0"/>
              <a:t>• Scope baseline</a:t>
            </a:r>
          </a:p>
          <a:p>
            <a:pPr lvl="1"/>
            <a:r>
              <a:rPr lang="en-US" sz="1400" dirty="0"/>
              <a:t>• Schedule baseline</a:t>
            </a:r>
          </a:p>
          <a:p>
            <a:pPr lvl="1"/>
            <a:r>
              <a:rPr lang="en-US" sz="1400" dirty="0"/>
              <a:t>• Cost baseline</a:t>
            </a:r>
          </a:p>
          <a:p>
            <a:r>
              <a:rPr lang="en-US" dirty="0"/>
              <a:t>.5 Project documents 	updates</a:t>
            </a:r>
          </a:p>
          <a:p>
            <a:pPr lvl="1"/>
            <a:r>
              <a:rPr lang="en-US" sz="1400" dirty="0"/>
              <a:t>• Lessons learned register</a:t>
            </a:r>
          </a:p>
          <a:p>
            <a:pPr lvl="1"/>
            <a:r>
              <a:rPr lang="en-US" sz="1400" dirty="0"/>
              <a:t>• Requirements documentation</a:t>
            </a:r>
          </a:p>
          <a:p>
            <a:pPr lvl="1"/>
            <a:r>
              <a:rPr lang="en-US" sz="1400" dirty="0"/>
              <a:t>• RTM, • RR, • SR</a:t>
            </a:r>
          </a:p>
          <a:p>
            <a:pPr lvl="1"/>
            <a:r>
              <a:rPr lang="en-US" sz="1400" dirty="0"/>
              <a:t>• Resource calendars</a:t>
            </a:r>
          </a:p>
          <a:p>
            <a:r>
              <a:rPr lang="en-US" dirty="0"/>
              <a:t>.6 OPAs</a:t>
            </a:r>
            <a:endParaRPr lang="en-US" altLang="en-US" dirty="0"/>
          </a:p>
        </p:txBody>
      </p:sp>
      <p:sp>
        <p:nvSpPr>
          <p:cNvPr id="710662" name="Text Placeholder 7"/>
          <p:cNvSpPr>
            <a:spLocks noGrp="1"/>
          </p:cNvSpPr>
          <p:nvPr>
            <p:ph type="body" sz="quarter" idx="15"/>
          </p:nvPr>
        </p:nvSpPr>
        <p:spPr/>
        <p:txBody>
          <a:bodyPr vert="horz"/>
          <a:lstStyle/>
          <a:p>
            <a:pPr marL="0" indent="0"/>
            <a:r>
              <a:rPr lang="en-US" altLang="en-US" dirty="0"/>
              <a:t>PPM</a:t>
            </a:r>
          </a:p>
        </p:txBody>
      </p:sp>
      <p:sp>
        <p:nvSpPr>
          <p:cNvPr id="71066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10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A0C71A-304C-4FCF-8898-21E01EF9DBC4}" type="slidenum">
              <a:rPr lang="en-US" altLang="en-US" sz="1200" smtClean="0">
                <a:solidFill>
                  <a:srgbClr val="898989"/>
                </a:solidFill>
              </a:rPr>
              <a:pPr>
                <a:spcBef>
                  <a:spcPct val="0"/>
                </a:spcBef>
                <a:buFontTx/>
                <a:buNone/>
              </a:pPr>
              <a:t>378</a:t>
            </a:fld>
            <a:endParaRPr lang="en-US" altLang="en-US" sz="1200">
              <a:solidFill>
                <a:srgbClr val="898989"/>
              </a:solidFill>
            </a:endParaRPr>
          </a:p>
        </p:txBody>
      </p:sp>
    </p:spTree>
    <p:extLst>
      <p:ext uri="{BB962C8B-B14F-4D97-AF65-F5344CB8AC3E}">
        <p14:creationId xmlns:p14="http://schemas.microsoft.com/office/powerpoint/2010/main" val="68483966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3"/>
          <p:cNvSpPr>
            <a:spLocks noGrp="1"/>
          </p:cNvSpPr>
          <p:nvPr>
            <p:ph type="title"/>
          </p:nvPr>
        </p:nvSpPr>
        <p:spPr>
          <a:xfrm>
            <a:off x="11113" y="0"/>
            <a:ext cx="9132887" cy="808038"/>
          </a:xfrm>
        </p:spPr>
        <p:txBody>
          <a:bodyPr/>
          <a:lstStyle/>
          <a:p>
            <a:r>
              <a:rPr altLang="en-US" dirty="0"/>
              <a:t>4</a:t>
            </a:r>
            <a:r>
              <a:rPr lang="en-US" altLang="en-US" dirty="0"/>
              <a:t>5</a:t>
            </a:r>
            <a:r>
              <a:rPr altLang="en-US" dirty="0"/>
              <a:t>. Control Procurement</a:t>
            </a:r>
          </a:p>
        </p:txBody>
      </p:sp>
      <p:sp>
        <p:nvSpPr>
          <p:cNvPr id="712707" name="Content Placeholder 4"/>
          <p:cNvSpPr>
            <a:spLocks noGrp="1"/>
          </p:cNvSpPr>
          <p:nvPr>
            <p:ph idx="1"/>
          </p:nvPr>
        </p:nvSpPr>
        <p:spPr/>
        <p:txBody>
          <a:bodyPr/>
          <a:lstStyle/>
          <a:p>
            <a:pPr marL="0" indent="0">
              <a:buFont typeface="Arial" panose="020B0604020202020204" pitchFamily="34" charset="0"/>
              <a:buNone/>
            </a:pPr>
            <a:r>
              <a:rPr lang="en-US" altLang="en-US" b="1"/>
              <a:t>Managing procurement relationships, monitoring contract performance and making changes and corrections as needed. </a:t>
            </a:r>
          </a:p>
          <a:p>
            <a:pPr marL="0" indent="0">
              <a:buFont typeface="Arial" panose="020B0604020202020204" pitchFamily="34" charset="0"/>
              <a:buNone/>
            </a:pPr>
            <a:endParaRPr lang="en-US" altLang="en-US" b="1"/>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27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57898F-5112-46D6-A0ED-CB5B86DEA92E}" type="slidenum">
              <a:rPr lang="en-US" altLang="en-US" sz="1200" smtClean="0">
                <a:solidFill>
                  <a:srgbClr val="898989"/>
                </a:solidFill>
              </a:rPr>
              <a:pPr>
                <a:spcBef>
                  <a:spcPct val="0"/>
                </a:spcBef>
                <a:buFontTx/>
                <a:buNone/>
              </a:pPr>
              <a:t>379</a:t>
            </a:fld>
            <a:endParaRPr lang="en-US" altLang="en-US" sz="1200">
              <a:solidFill>
                <a:srgbClr val="898989"/>
              </a:solidFill>
            </a:endParaRPr>
          </a:p>
        </p:txBody>
      </p:sp>
    </p:spTree>
    <p:extLst>
      <p:ext uri="{BB962C8B-B14F-4D97-AF65-F5344CB8AC3E}">
        <p14:creationId xmlns:p14="http://schemas.microsoft.com/office/powerpoint/2010/main" val="2528366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Methodologies</a:t>
            </a:r>
          </a:p>
        </p:txBody>
      </p:sp>
      <p:sp>
        <p:nvSpPr>
          <p:cNvPr id="5" name="Content Placeholder 4"/>
          <p:cNvSpPr>
            <a:spLocks noGrp="1"/>
          </p:cNvSpPr>
          <p:nvPr>
            <p:ph idx="1"/>
          </p:nvPr>
        </p:nvSpPr>
        <p:spPr/>
        <p:txBody>
          <a:bodyPr/>
          <a:lstStyle/>
          <a:p>
            <a:pPr marL="0" indent="0">
              <a:buNone/>
            </a:pPr>
            <a:r>
              <a:rPr lang="en-US" dirty="0"/>
              <a:t>All projects are not same. Bases on the project characteristics a project manager need to select a right PMM to deliver a project successfully. Broadly methodologies can be categorized in the 3 groups.</a:t>
            </a:r>
          </a:p>
          <a:p>
            <a:endParaRPr lang="en-US" dirty="0"/>
          </a:p>
          <a:p>
            <a:r>
              <a:rPr lang="en-US" dirty="0"/>
              <a:t>Waterfall Development</a:t>
            </a:r>
          </a:p>
          <a:p>
            <a:r>
              <a:rPr lang="en-US" dirty="0"/>
              <a:t>Iterative Development</a:t>
            </a:r>
          </a:p>
          <a:p>
            <a:r>
              <a:rPr lang="en-US" dirty="0"/>
              <a:t>Agile Development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38</a:t>
            </a:fld>
            <a:endParaRPr lang="en-US" altLang="en-US"/>
          </a:p>
        </p:txBody>
      </p:sp>
    </p:spTree>
    <p:extLst>
      <p:ext uri="{BB962C8B-B14F-4D97-AF65-F5344CB8AC3E}">
        <p14:creationId xmlns:p14="http://schemas.microsoft.com/office/powerpoint/2010/main" val="129169423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Text Placeholder 5"/>
          <p:cNvSpPr>
            <a:spLocks noGrp="1"/>
          </p:cNvSpPr>
          <p:nvPr>
            <p:ph type="body" sz="quarter" idx="13"/>
          </p:nvPr>
        </p:nvSpPr>
        <p:spPr/>
        <p:txBody>
          <a:bodyPr/>
          <a:lstStyle/>
          <a:p>
            <a:r>
              <a:rPr lang="en-US" dirty="0"/>
              <a:t>.1 Expert judgment</a:t>
            </a:r>
          </a:p>
          <a:p>
            <a:r>
              <a:rPr lang="en-US" dirty="0"/>
              <a:t>.2 </a:t>
            </a:r>
            <a:r>
              <a:rPr lang="en-US" sz="1900" dirty="0"/>
              <a:t>Claims administration</a:t>
            </a:r>
          </a:p>
          <a:p>
            <a:r>
              <a:rPr lang="en-US" dirty="0"/>
              <a:t>.3 Data analysis</a:t>
            </a:r>
          </a:p>
          <a:p>
            <a:pPr lvl="1"/>
            <a:r>
              <a:rPr lang="en-US" dirty="0"/>
              <a:t>• Performance reviews</a:t>
            </a:r>
          </a:p>
          <a:p>
            <a:pPr lvl="1"/>
            <a:r>
              <a:rPr lang="en-US" dirty="0"/>
              <a:t>• Earned value analysis</a:t>
            </a:r>
          </a:p>
          <a:p>
            <a:pPr lvl="1"/>
            <a:r>
              <a:rPr lang="en-US" dirty="0"/>
              <a:t>• Trend analysis</a:t>
            </a:r>
          </a:p>
          <a:p>
            <a:r>
              <a:rPr lang="en-US" dirty="0"/>
              <a:t>.4 Inspection</a:t>
            </a:r>
          </a:p>
          <a:p>
            <a:r>
              <a:rPr lang="en-US" dirty="0"/>
              <a:t>.5 Audits</a:t>
            </a:r>
            <a:endParaRPr lang="en-US" altLang="en-US" dirty="0"/>
          </a:p>
        </p:txBody>
      </p:sp>
      <p:sp>
        <p:nvSpPr>
          <p:cNvPr id="7147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Procurement</a:t>
            </a:r>
          </a:p>
        </p:txBody>
      </p:sp>
      <p:sp>
        <p:nvSpPr>
          <p:cNvPr id="714755" name="Content Placeholder 4"/>
          <p:cNvSpPr>
            <a:spLocks noGrp="1"/>
          </p:cNvSpPr>
          <p:nvPr>
            <p:ph sz="quarter" idx="12"/>
          </p:nvPr>
        </p:nvSpPr>
        <p:spPr>
          <a:xfrm>
            <a:off x="381001" y="1211262"/>
            <a:ext cx="2895598" cy="5113338"/>
          </a:xfrm>
        </p:spPr>
        <p:txBody>
          <a:bodyPr/>
          <a:lstStyle/>
          <a:p>
            <a:r>
              <a:rPr lang="en-US" sz="1600" dirty="0"/>
              <a:t>.1 Project management plan</a:t>
            </a:r>
          </a:p>
          <a:p>
            <a:pPr lvl="1"/>
            <a:r>
              <a:rPr lang="en-US" sz="1400" dirty="0"/>
              <a:t>• </a:t>
            </a:r>
            <a:r>
              <a:rPr lang="en-US" sz="1400" dirty="0" err="1"/>
              <a:t>ReqMP</a:t>
            </a:r>
            <a:r>
              <a:rPr lang="en-US" sz="1400" dirty="0"/>
              <a:t>, • RMP, • </a:t>
            </a:r>
            <a:r>
              <a:rPr lang="en-US" sz="1400" dirty="0" err="1"/>
              <a:t>PrMP</a:t>
            </a:r>
            <a:endParaRPr lang="en-US" sz="1400" dirty="0"/>
          </a:p>
          <a:p>
            <a:pPr lvl="1"/>
            <a:r>
              <a:rPr lang="en-US" sz="1400" dirty="0"/>
              <a:t>• Change management plan</a:t>
            </a:r>
          </a:p>
          <a:p>
            <a:pPr lvl="1"/>
            <a:r>
              <a:rPr lang="en-US" sz="1400" dirty="0"/>
              <a:t>• Schedule baseline</a:t>
            </a:r>
          </a:p>
          <a:p>
            <a:r>
              <a:rPr lang="en-US" sz="1600" dirty="0"/>
              <a:t>.2 Project documents</a:t>
            </a:r>
          </a:p>
          <a:p>
            <a:pPr lvl="1"/>
            <a:r>
              <a:rPr lang="en-US" sz="1400" dirty="0"/>
              <a:t>• Assumption log</a:t>
            </a:r>
          </a:p>
          <a:p>
            <a:pPr lvl="1"/>
            <a:r>
              <a:rPr lang="en-US" sz="1400" dirty="0"/>
              <a:t>• Lessons learned register</a:t>
            </a:r>
          </a:p>
          <a:p>
            <a:pPr lvl="1"/>
            <a:r>
              <a:rPr lang="en-US" sz="1400" dirty="0"/>
              <a:t>• Milestone list</a:t>
            </a:r>
          </a:p>
          <a:p>
            <a:pPr lvl="1"/>
            <a:r>
              <a:rPr lang="en-US" sz="1400" dirty="0"/>
              <a:t>• Quality reports</a:t>
            </a:r>
          </a:p>
          <a:p>
            <a:pPr lvl="1"/>
            <a:r>
              <a:rPr lang="en-US" sz="1400" dirty="0"/>
              <a:t>• Requirements documentation</a:t>
            </a:r>
          </a:p>
          <a:p>
            <a:pPr lvl="1"/>
            <a:r>
              <a:rPr lang="en-US" sz="1400" dirty="0"/>
              <a:t>• RTM, RR, SR</a:t>
            </a:r>
          </a:p>
          <a:p>
            <a:r>
              <a:rPr lang="en-US" sz="1800" dirty="0"/>
              <a:t>.3 Agreements</a:t>
            </a:r>
          </a:p>
          <a:p>
            <a:r>
              <a:rPr lang="en-US" sz="1600" dirty="0"/>
              <a:t>.4 Procurement documentation</a:t>
            </a:r>
          </a:p>
          <a:p>
            <a:r>
              <a:rPr lang="en-US" sz="1600" dirty="0"/>
              <a:t>.5 Approved change requests</a:t>
            </a:r>
          </a:p>
          <a:p>
            <a:r>
              <a:rPr lang="en-US" sz="1600" dirty="0"/>
              <a:t>.6 Work performance data</a:t>
            </a:r>
          </a:p>
          <a:p>
            <a:r>
              <a:rPr lang="en-US" sz="1600" dirty="0"/>
              <a:t>.7 EEFs</a:t>
            </a:r>
          </a:p>
          <a:p>
            <a:r>
              <a:rPr lang="en-US" sz="1600" dirty="0"/>
              <a:t>.8 OPAs</a:t>
            </a:r>
            <a:endParaRPr lang="en-US" altLang="en-US" sz="1600" dirty="0"/>
          </a:p>
        </p:txBody>
      </p:sp>
      <p:sp>
        <p:nvSpPr>
          <p:cNvPr id="714757" name="Text Placeholder 6"/>
          <p:cNvSpPr>
            <a:spLocks noGrp="1"/>
          </p:cNvSpPr>
          <p:nvPr>
            <p:ph type="body" sz="quarter" idx="14"/>
          </p:nvPr>
        </p:nvSpPr>
        <p:spPr/>
        <p:txBody>
          <a:bodyPr/>
          <a:lstStyle/>
          <a:p>
            <a:r>
              <a:rPr lang="en-US" sz="1600" dirty="0"/>
              <a:t>.1 Closed procurements</a:t>
            </a:r>
          </a:p>
          <a:p>
            <a:r>
              <a:rPr lang="en-US" sz="1600" dirty="0"/>
              <a:t>.2 Work performance 	information</a:t>
            </a:r>
          </a:p>
          <a:p>
            <a:r>
              <a:rPr lang="en-US" sz="1600" dirty="0"/>
              <a:t>.3 Procurement 	documentation updates</a:t>
            </a:r>
          </a:p>
          <a:p>
            <a:r>
              <a:rPr lang="en-US" sz="1600" dirty="0"/>
              <a:t>.4 Change requests</a:t>
            </a:r>
          </a:p>
          <a:p>
            <a:r>
              <a:rPr lang="en-US" sz="1600" dirty="0"/>
              <a:t>.5 PMP updates</a:t>
            </a:r>
          </a:p>
          <a:p>
            <a:pPr lvl="1"/>
            <a:r>
              <a:rPr lang="en-US" sz="1400" dirty="0"/>
              <a:t>• Risk management plan</a:t>
            </a:r>
          </a:p>
          <a:p>
            <a:pPr lvl="1"/>
            <a:r>
              <a:rPr lang="en-US" sz="1400" dirty="0"/>
              <a:t>• Procurement management 	plan</a:t>
            </a:r>
          </a:p>
          <a:p>
            <a:pPr lvl="1"/>
            <a:r>
              <a:rPr lang="en-US" sz="1400" dirty="0"/>
              <a:t>• Schedule baseline</a:t>
            </a:r>
          </a:p>
          <a:p>
            <a:pPr lvl="1"/>
            <a:r>
              <a:rPr lang="en-US" sz="1400" dirty="0"/>
              <a:t>• Cost baseline</a:t>
            </a:r>
          </a:p>
          <a:p>
            <a:r>
              <a:rPr lang="en-US" sz="1600" dirty="0"/>
              <a:t>.6 Project documents 	updates</a:t>
            </a:r>
          </a:p>
          <a:p>
            <a:pPr lvl="1"/>
            <a:r>
              <a:rPr lang="en-US" sz="1400" dirty="0"/>
              <a:t>• Lessons learned register</a:t>
            </a:r>
          </a:p>
          <a:p>
            <a:pPr lvl="1"/>
            <a:r>
              <a:rPr lang="en-US" sz="1400" dirty="0"/>
              <a:t>• Resource requirements</a:t>
            </a:r>
          </a:p>
          <a:p>
            <a:pPr lvl="1"/>
            <a:r>
              <a:rPr lang="en-US" sz="1400" dirty="0"/>
              <a:t>• RTM, RR, SR</a:t>
            </a:r>
          </a:p>
          <a:p>
            <a:r>
              <a:rPr lang="en-US" sz="1600" dirty="0"/>
              <a:t>.7 OPAs updates</a:t>
            </a:r>
            <a:endParaRPr lang="en-US" altLang="en-US" sz="1600" dirty="0"/>
          </a:p>
        </p:txBody>
      </p:sp>
      <p:sp>
        <p:nvSpPr>
          <p:cNvPr id="71475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1475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7147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00D541-6596-415A-9132-5FBF83BCF7D1}" type="slidenum">
              <a:rPr lang="en-US" altLang="en-US" sz="1200" smtClean="0">
                <a:solidFill>
                  <a:srgbClr val="898989"/>
                </a:solidFill>
              </a:rPr>
              <a:pPr>
                <a:spcBef>
                  <a:spcPct val="0"/>
                </a:spcBef>
                <a:buFontTx/>
                <a:buNone/>
              </a:pPr>
              <a:t>380</a:t>
            </a:fld>
            <a:endParaRPr lang="en-US" altLang="en-US" sz="1200" dirty="0">
              <a:solidFill>
                <a:srgbClr val="898989"/>
              </a:solidFill>
            </a:endParaRPr>
          </a:p>
        </p:txBody>
      </p:sp>
    </p:spTree>
    <p:extLst>
      <p:ext uri="{BB962C8B-B14F-4D97-AF65-F5344CB8AC3E}">
        <p14:creationId xmlns:p14="http://schemas.microsoft.com/office/powerpoint/2010/main" val="5347792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p:cNvSpPr>
            <a:spLocks noGrp="1"/>
          </p:cNvSpPr>
          <p:nvPr>
            <p:ph type="title"/>
          </p:nvPr>
        </p:nvSpPr>
        <p:spPr>
          <a:xfrm>
            <a:off x="0" y="0"/>
            <a:ext cx="9144000" cy="838200"/>
          </a:xfrm>
        </p:spPr>
        <p:txBody>
          <a:bodyPr/>
          <a:lstStyle/>
          <a:p>
            <a:r>
              <a:rPr altLang="en-US"/>
              <a:t>Claim Administration</a:t>
            </a:r>
          </a:p>
        </p:txBody>
      </p:sp>
      <p:sp>
        <p:nvSpPr>
          <p:cNvPr id="716803" name="Content Placeholder 2"/>
          <p:cNvSpPr>
            <a:spLocks noGrp="1"/>
          </p:cNvSpPr>
          <p:nvPr>
            <p:ph idx="1"/>
          </p:nvPr>
        </p:nvSpPr>
        <p:spPr>
          <a:xfrm>
            <a:off x="457200" y="990600"/>
            <a:ext cx="8229600" cy="5105400"/>
          </a:xfrm>
        </p:spPr>
        <p:txBody>
          <a:bodyPr/>
          <a:lstStyle/>
          <a:p>
            <a:pPr marL="231775" indent="-231775"/>
            <a:r>
              <a:rPr lang="en-US" altLang="en-US"/>
              <a:t>Contested changes or potential constructive changes are those requested changes where buyer and seller cannot reach to an agreement for payment.</a:t>
            </a:r>
          </a:p>
          <a:p>
            <a:pPr marL="231775" indent="-231775"/>
            <a:endParaRPr lang="en-US" altLang="en-US"/>
          </a:p>
          <a:p>
            <a:pPr marL="231775" indent="-231775"/>
            <a:r>
              <a:rPr lang="en-US" altLang="en-US"/>
              <a:t>Settle through negotiation</a:t>
            </a:r>
          </a:p>
          <a:p>
            <a:pPr marL="231775" indent="-231775"/>
            <a:endParaRPr lang="en-US" altLang="en-US"/>
          </a:p>
          <a:p>
            <a:pPr marL="231775" indent="-231775"/>
            <a:r>
              <a:rPr lang="en-US" altLang="en-US"/>
              <a:t>Follow the ADR (alternative dispute resolution) method established in contract.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68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6063D1-11CC-4F33-86E7-4F6189F991A5}" type="slidenum">
              <a:rPr lang="en-US" altLang="en-US" sz="1200" smtClean="0">
                <a:solidFill>
                  <a:srgbClr val="898989"/>
                </a:solidFill>
              </a:rPr>
              <a:pPr>
                <a:spcBef>
                  <a:spcPct val="0"/>
                </a:spcBef>
                <a:buFontTx/>
                <a:buNone/>
              </a:pPr>
              <a:t>381</a:t>
            </a:fld>
            <a:endParaRPr lang="en-US" altLang="en-US" sz="1200">
              <a:solidFill>
                <a:srgbClr val="898989"/>
              </a:solidFill>
            </a:endParaRPr>
          </a:p>
        </p:txBody>
      </p:sp>
    </p:spTree>
    <p:extLst>
      <p:ext uri="{BB962C8B-B14F-4D97-AF65-F5344CB8AC3E}">
        <p14:creationId xmlns:p14="http://schemas.microsoft.com/office/powerpoint/2010/main" val="23208586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7"/>
          <p:cNvSpPr>
            <a:spLocks noGrp="1" noChangeArrowheads="1"/>
          </p:cNvSpPr>
          <p:nvPr>
            <p:ph type="title"/>
          </p:nvPr>
        </p:nvSpPr>
        <p:spPr>
          <a:xfrm>
            <a:off x="76200" y="30163"/>
            <a:ext cx="8305800" cy="808037"/>
          </a:xfrm>
          <a:noFill/>
          <a:extLst>
            <a:ext uri="{909E8E84-426E-40DD-AFC4-6F175D3DCCD1}">
              <a14:hiddenFill xmlns:a14="http://schemas.microsoft.com/office/drawing/2010/main">
                <a:solidFill>
                  <a:srgbClr val="34E12B"/>
                </a:solidFill>
              </a14:hiddenFill>
            </a:ext>
          </a:extLst>
        </p:spPr>
        <p:txBody>
          <a:bodyPr/>
          <a:lstStyle/>
          <a:p>
            <a:r>
              <a:rPr altLang="en-US" sz="3200"/>
              <a:t>Procurement: Tips for PMP</a:t>
            </a:r>
            <a:r>
              <a:rPr altLang="en-US" sz="3200" baseline="30000">
                <a:cs typeface="Arial" panose="020B0604020202020204" pitchFamily="34" charset="0"/>
              </a:rPr>
              <a:t>®</a:t>
            </a:r>
            <a:r>
              <a:rPr altLang="en-US" sz="3200"/>
              <a:t> Exam</a:t>
            </a:r>
            <a:endParaRPr altLang="en-US" sz="3000" b="1"/>
          </a:p>
        </p:txBody>
      </p:sp>
      <p:sp>
        <p:nvSpPr>
          <p:cNvPr id="40965" name="Content Placeholder 4"/>
          <p:cNvSpPr>
            <a:spLocks noGrp="1"/>
          </p:cNvSpPr>
          <p:nvPr>
            <p:ph idx="1"/>
          </p:nvPr>
        </p:nvSpPr>
        <p:spPr>
          <a:xfrm>
            <a:off x="457200" y="990600"/>
            <a:ext cx="8229600" cy="5105400"/>
          </a:xfrm>
        </p:spPr>
        <p:txBody>
          <a:bodyPr>
            <a:normAutofit fontScale="77500" lnSpcReduction="20000"/>
          </a:bodyPr>
          <a:lstStyle/>
          <a:p>
            <a:pPr marL="341313" indent="-341313">
              <a:lnSpc>
                <a:spcPct val="125000"/>
              </a:lnSpc>
              <a:buClr>
                <a:schemeClr val="accent1"/>
              </a:buClr>
              <a:buFont typeface="Wingdings" pitchFamily="2" charset="2"/>
              <a:buChar char="ü"/>
              <a:defRPr/>
            </a:pPr>
            <a:r>
              <a:rPr lang="en-US" kern="0" dirty="0"/>
              <a:t>Questions are written from buyer’s perspective</a:t>
            </a:r>
          </a:p>
          <a:p>
            <a:pPr marL="341313" indent="-341313">
              <a:lnSpc>
                <a:spcPct val="125000"/>
              </a:lnSpc>
              <a:buClr>
                <a:schemeClr val="accent1"/>
              </a:buClr>
              <a:buFont typeface="Wingdings" pitchFamily="2" charset="2"/>
              <a:buChar char="ü"/>
              <a:defRPr/>
            </a:pPr>
            <a:r>
              <a:rPr lang="en-US" kern="0" dirty="0"/>
              <a:t>Seller is not supplying people to adjunct the buyer’s team (seller remains external to the project team)</a:t>
            </a:r>
          </a:p>
          <a:p>
            <a:pPr marL="341313" indent="-341313">
              <a:lnSpc>
                <a:spcPct val="125000"/>
              </a:lnSpc>
              <a:buClr>
                <a:schemeClr val="accent1"/>
              </a:buClr>
              <a:buFont typeface="Wingdings" pitchFamily="2" charset="2"/>
              <a:buChar char="ü"/>
              <a:defRPr/>
            </a:pPr>
            <a:r>
              <a:rPr lang="en-US" kern="0" dirty="0"/>
              <a:t>Contracts require formality</a:t>
            </a:r>
          </a:p>
          <a:p>
            <a:pPr marL="341313" indent="-341313">
              <a:lnSpc>
                <a:spcPct val="125000"/>
              </a:lnSpc>
              <a:buClr>
                <a:schemeClr val="accent1"/>
              </a:buClr>
              <a:buFont typeface="Wingdings" pitchFamily="2" charset="2"/>
              <a:buChar char="ü"/>
              <a:defRPr/>
            </a:pPr>
            <a:r>
              <a:rPr lang="en-US" kern="0" dirty="0"/>
              <a:t>All product and project management requirements should be specifically stated in the contract</a:t>
            </a:r>
          </a:p>
          <a:p>
            <a:pPr marL="341313" indent="-341313">
              <a:lnSpc>
                <a:spcPct val="125000"/>
              </a:lnSpc>
              <a:buClr>
                <a:schemeClr val="accent1"/>
              </a:buClr>
              <a:buFont typeface="Wingdings" pitchFamily="2" charset="2"/>
              <a:buChar char="ü"/>
              <a:defRPr/>
            </a:pPr>
            <a:r>
              <a:rPr lang="en-US" kern="0" dirty="0"/>
              <a:t>If it is not in a contract, it can be done if a change is issued</a:t>
            </a:r>
          </a:p>
          <a:p>
            <a:pPr marL="341313" indent="-341313">
              <a:lnSpc>
                <a:spcPct val="125000"/>
              </a:lnSpc>
              <a:buClr>
                <a:schemeClr val="accent1"/>
              </a:buClr>
              <a:buFont typeface="Wingdings" pitchFamily="2" charset="2"/>
              <a:buChar char="ü"/>
              <a:defRPr/>
            </a:pPr>
            <a:r>
              <a:rPr lang="en-US" kern="0" dirty="0"/>
              <a:t>If it is in the contract, it must be done or a change order, signed by both parties issued</a:t>
            </a:r>
          </a:p>
          <a:p>
            <a:pPr marL="341313" indent="-341313">
              <a:lnSpc>
                <a:spcPct val="125000"/>
              </a:lnSpc>
              <a:buClr>
                <a:schemeClr val="accent1"/>
              </a:buClr>
              <a:buFont typeface="Wingdings" pitchFamily="2" charset="2"/>
              <a:buChar char="ü"/>
              <a:defRPr/>
            </a:pPr>
            <a:r>
              <a:rPr lang="en-US" kern="0" dirty="0"/>
              <a:t>Changes must be in writing</a:t>
            </a:r>
          </a:p>
          <a:p>
            <a:pPr marL="341313" indent="-341313">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2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7E94E2-1F49-483B-96E3-3B97079ACBAE}" type="slidenum">
              <a:rPr lang="en-US" altLang="en-US" sz="1200" smtClean="0">
                <a:solidFill>
                  <a:srgbClr val="898989"/>
                </a:solidFill>
              </a:rPr>
              <a:pPr>
                <a:spcBef>
                  <a:spcPct val="0"/>
                </a:spcBef>
                <a:buFontTx/>
                <a:buNone/>
              </a:pPr>
              <a:t>382</a:t>
            </a:fld>
            <a:endParaRPr lang="en-US" altLang="en-US" sz="1200">
              <a:solidFill>
                <a:srgbClr val="898989"/>
              </a:solidFill>
            </a:endParaRPr>
          </a:p>
        </p:txBody>
      </p:sp>
    </p:spTree>
    <p:extLst>
      <p:ext uri="{BB962C8B-B14F-4D97-AF65-F5344CB8AC3E}">
        <p14:creationId xmlns:p14="http://schemas.microsoft.com/office/powerpoint/2010/main" val="7504967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7"/>
          <p:cNvSpPr>
            <a:spLocks noGrp="1" noChangeArrowheads="1"/>
          </p:cNvSpPr>
          <p:nvPr>
            <p:ph type="title"/>
          </p:nvPr>
        </p:nvSpPr>
        <p:spPr>
          <a:xfrm>
            <a:off x="0" y="0"/>
            <a:ext cx="9144000" cy="838200"/>
          </a:xfrm>
          <a:noFill/>
          <a:extLst>
            <a:ext uri="{909E8E84-426E-40DD-AFC4-6F175D3DCCD1}">
              <a14:hiddenFill xmlns:a14="http://schemas.microsoft.com/office/drawing/2010/main">
                <a:solidFill>
                  <a:srgbClr val="34E12B"/>
                </a:solidFill>
              </a14:hiddenFill>
            </a:ext>
          </a:extLst>
        </p:spPr>
        <p:txBody>
          <a:bodyPr/>
          <a:lstStyle/>
          <a:p>
            <a:r>
              <a:rPr altLang="en-US" sz="3200"/>
              <a:t>Procurement: Tips for PMP</a:t>
            </a:r>
            <a:r>
              <a:rPr altLang="en-US" sz="3200" baseline="30000">
                <a:cs typeface="Arial" panose="020B0604020202020204" pitchFamily="34" charset="0"/>
              </a:rPr>
              <a:t>®</a:t>
            </a:r>
            <a:r>
              <a:rPr altLang="en-US" sz="3200"/>
              <a:t> Exam</a:t>
            </a:r>
            <a:endParaRPr altLang="en-US" sz="3000" b="1"/>
          </a:p>
        </p:txBody>
      </p:sp>
      <p:sp>
        <p:nvSpPr>
          <p:cNvPr id="8" name="Rectangle 3"/>
          <p:cNvSpPr txBox="1">
            <a:spLocks noGrp="1" noChangeArrowheads="1"/>
          </p:cNvSpPr>
          <p:nvPr>
            <p:ph idx="1"/>
          </p:nvPr>
        </p:nvSpPr>
        <p:spPr>
          <a:xfrm>
            <a:off x="457200" y="990600"/>
            <a:ext cx="8382000" cy="5135563"/>
          </a:xfrm>
        </p:spPr>
        <p:txBody>
          <a:bodyPr/>
          <a:lstStyle/>
          <a:p>
            <a:pPr marL="341313" indent="-341313">
              <a:lnSpc>
                <a:spcPct val="125000"/>
              </a:lnSpc>
              <a:buClr>
                <a:schemeClr val="accent1"/>
              </a:buClr>
              <a:buFont typeface="Wingdings" pitchFamily="2" charset="2"/>
              <a:buChar char="ü"/>
              <a:defRPr/>
            </a:pPr>
            <a:r>
              <a:rPr lang="en-US" sz="2000" kern="0" dirty="0"/>
              <a:t>Contracts are legally binding</a:t>
            </a:r>
          </a:p>
          <a:p>
            <a:pPr marL="341313" indent="-341313">
              <a:lnSpc>
                <a:spcPct val="125000"/>
              </a:lnSpc>
              <a:buClr>
                <a:schemeClr val="accent1"/>
              </a:buClr>
              <a:buFont typeface="Wingdings" pitchFamily="2" charset="2"/>
              <a:buChar char="ü"/>
              <a:defRPr/>
            </a:pPr>
            <a:r>
              <a:rPr lang="en-US" sz="2000" kern="0" dirty="0"/>
              <a:t>Contracts should help diminish project risk</a:t>
            </a:r>
          </a:p>
          <a:p>
            <a:pPr marL="341313" indent="-341313">
              <a:lnSpc>
                <a:spcPct val="125000"/>
              </a:lnSpc>
              <a:buClr>
                <a:schemeClr val="accent1"/>
              </a:buClr>
              <a:buFont typeface="Wingdings" pitchFamily="2" charset="2"/>
              <a:buChar char="ü"/>
              <a:defRPr/>
            </a:pPr>
            <a:r>
              <a:rPr lang="en-US" sz="2000" kern="0" dirty="0"/>
              <a:t>Most governments back all contracts by providing a court system for dispute resolution</a:t>
            </a:r>
          </a:p>
          <a:p>
            <a:pPr marL="341313" indent="-341313">
              <a:lnSpc>
                <a:spcPct val="125000"/>
              </a:lnSpc>
              <a:buClr>
                <a:schemeClr val="accent1"/>
              </a:buClr>
              <a:buFont typeface="Wingdings" pitchFamily="2" charset="2"/>
              <a:buChar char="ü"/>
              <a:defRPr/>
            </a:pPr>
            <a:r>
              <a:rPr lang="en-US" sz="2000" kern="0" dirty="0"/>
              <a:t>Questions are written by government contracting specialists of USA</a:t>
            </a:r>
          </a:p>
          <a:p>
            <a:pPr marL="341313" indent="-341313">
              <a:lnSpc>
                <a:spcPct val="125000"/>
              </a:lnSpc>
              <a:buClr>
                <a:schemeClr val="accent1"/>
              </a:buClr>
              <a:buFont typeface="Wingdings" pitchFamily="2" charset="2"/>
              <a:buChar char="ü"/>
              <a:defRPr/>
            </a:pPr>
            <a:r>
              <a:rPr lang="en-US" sz="2000" kern="0" dirty="0"/>
              <a:t>Exam has very few references to International contracts</a:t>
            </a:r>
          </a:p>
          <a:p>
            <a:pPr marL="341313" indent="-341313">
              <a:lnSpc>
                <a:spcPct val="125000"/>
              </a:lnSpc>
              <a:buClr>
                <a:schemeClr val="accent1"/>
              </a:buClr>
              <a:buFont typeface="Wingdings" pitchFamily="2" charset="2"/>
              <a:buChar char="ü"/>
              <a:defRPr/>
            </a:pPr>
            <a:r>
              <a:rPr lang="en-US" sz="2000" kern="0" dirty="0"/>
              <a:t>In many parts of the world (including India), contracts are informal and relationships between parties is more important than the contract</a:t>
            </a:r>
          </a:p>
          <a:p>
            <a:pPr marL="341313" indent="-341313">
              <a:lnSpc>
                <a:spcPct val="125000"/>
              </a:lnSpc>
              <a:buClr>
                <a:schemeClr val="accent1"/>
              </a:buClr>
              <a:buFont typeface="Wingdings" pitchFamily="2" charset="2"/>
              <a:buChar char="ü"/>
              <a:defRPr/>
            </a:pPr>
            <a:r>
              <a:rPr lang="en-US" sz="2000" kern="0" dirty="0"/>
              <a:t>It is important to take a more formal approach to the procurement process when answering questions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4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110C61-179B-4D5B-907C-4C52140282B4}" type="slidenum">
              <a:rPr lang="en-US" altLang="en-US" sz="1200" smtClean="0">
                <a:solidFill>
                  <a:srgbClr val="898989"/>
                </a:solidFill>
              </a:rPr>
              <a:pPr>
                <a:spcBef>
                  <a:spcPct val="0"/>
                </a:spcBef>
                <a:buFontTx/>
                <a:buNone/>
              </a:pPr>
              <a:t>383</a:t>
            </a:fld>
            <a:endParaRPr lang="en-US" altLang="en-US" sz="1200">
              <a:solidFill>
                <a:srgbClr val="898989"/>
              </a:solidFill>
            </a:endParaRPr>
          </a:p>
        </p:txBody>
      </p:sp>
    </p:spTree>
    <p:extLst>
      <p:ext uri="{BB962C8B-B14F-4D97-AF65-F5344CB8AC3E}">
        <p14:creationId xmlns:p14="http://schemas.microsoft.com/office/powerpoint/2010/main" val="52220195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p:cNvSpPr>
            <a:spLocks noGrp="1"/>
          </p:cNvSpPr>
          <p:nvPr>
            <p:ph type="ctrTitle"/>
          </p:nvPr>
        </p:nvSpPr>
        <p:spPr/>
        <p:txBody>
          <a:bodyPr/>
          <a:lstStyle/>
          <a:p>
            <a:r>
              <a:rPr altLang="en-US"/>
              <a:t>Big Concepts</a:t>
            </a:r>
          </a:p>
        </p:txBody>
      </p:sp>
      <p:sp>
        <p:nvSpPr>
          <p:cNvPr id="727043" name="Content Placeholder 2"/>
          <p:cNvSpPr>
            <a:spLocks noGrp="1"/>
          </p:cNvSpPr>
          <p:nvPr>
            <p:ph type="subTitle" idx="1"/>
          </p:nvPr>
        </p:nvSpPr>
        <p:spPr>
          <a:xfrm>
            <a:off x="1447800" y="2286000"/>
            <a:ext cx="6400800" cy="2362200"/>
          </a:xfrm>
        </p:spPr>
        <p:txBody>
          <a:bodyPr/>
          <a:lstStyle/>
          <a:p>
            <a:r>
              <a:rPr lang="en-US" altLang="en-US">
                <a:solidFill>
                  <a:schemeClr val="tx1"/>
                </a:solidFill>
              </a:rPr>
              <a:t>Contract Structure</a:t>
            </a:r>
          </a:p>
          <a:p>
            <a:r>
              <a:rPr lang="en-US" altLang="en-US">
                <a:solidFill>
                  <a:schemeClr val="tx1"/>
                </a:solidFill>
              </a:rPr>
              <a:t>Contract Types</a:t>
            </a:r>
          </a:p>
          <a:p>
            <a:r>
              <a:rPr lang="en-US" altLang="en-US">
                <a:solidFill>
                  <a:schemeClr val="tx1"/>
                </a:solidFill>
              </a:rPr>
              <a:t>Legal Requirement on Contracts</a:t>
            </a:r>
          </a:p>
          <a:p>
            <a:r>
              <a:rPr lang="en-US" altLang="en-US">
                <a:solidFill>
                  <a:schemeClr val="tx1"/>
                </a:solidFill>
              </a:rPr>
              <a:t>Contract Change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7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C51D53-3ED1-46B1-8AA8-7B4276645E33}" type="slidenum">
              <a:rPr lang="en-US" altLang="en-US" sz="1200" smtClean="0">
                <a:solidFill>
                  <a:srgbClr val="898989"/>
                </a:solidFill>
              </a:rPr>
              <a:pPr>
                <a:spcBef>
                  <a:spcPct val="0"/>
                </a:spcBef>
                <a:buFontTx/>
                <a:buNone/>
              </a:pPr>
              <a:t>384</a:t>
            </a:fld>
            <a:endParaRPr lang="en-US" altLang="en-US" sz="1200">
              <a:solidFill>
                <a:srgbClr val="898989"/>
              </a:solidFill>
            </a:endParaRPr>
          </a:p>
        </p:txBody>
      </p:sp>
    </p:spTree>
    <p:extLst>
      <p:ext uri="{BB962C8B-B14F-4D97-AF65-F5344CB8AC3E}">
        <p14:creationId xmlns:p14="http://schemas.microsoft.com/office/powerpoint/2010/main" val="303182896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Structure</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290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812DF5-FC56-4F1A-8776-438C3910D887}" type="slidenum">
              <a:rPr lang="en-US" altLang="en-US" sz="1200" smtClean="0">
                <a:solidFill>
                  <a:srgbClr val="898989"/>
                </a:solidFill>
              </a:rPr>
              <a:pPr>
                <a:spcBef>
                  <a:spcPct val="0"/>
                </a:spcBef>
                <a:buFontTx/>
                <a:buNone/>
              </a:pPr>
              <a:t>385</a:t>
            </a:fld>
            <a:endParaRPr lang="en-US" altLang="en-US" sz="1200">
              <a:solidFill>
                <a:srgbClr val="898989"/>
              </a:solidFill>
            </a:endParaRPr>
          </a:p>
        </p:txBody>
      </p:sp>
    </p:spTree>
    <p:extLst>
      <p:ext uri="{BB962C8B-B14F-4D97-AF65-F5344CB8AC3E}">
        <p14:creationId xmlns:p14="http://schemas.microsoft.com/office/powerpoint/2010/main" val="127502122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1139" name="Text Box 19"/>
          <p:cNvSpPr>
            <a:spLocks noGrp="1" noChangeArrowheads="1"/>
          </p:cNvSpPr>
          <p:nvPr>
            <p:ph idx="1"/>
          </p:nvPr>
        </p:nvSpPr>
        <p:spPr>
          <a:xfrm>
            <a:off x="381000" y="914400"/>
            <a:ext cx="8458200" cy="5176838"/>
          </a:xfrm>
        </p:spPr>
        <p:txBody>
          <a:bodyPr>
            <a:spAutoFit/>
          </a:bodyPr>
          <a:lstStyle/>
          <a:p>
            <a:pPr marL="806450" lvl="1" indent="-342900">
              <a:buFont typeface="Wingdings" panose="05000000000000000000" pitchFamily="2" charset="2"/>
              <a:buChar char="ü"/>
            </a:pPr>
            <a:r>
              <a:rPr lang="en-US" altLang="en-US"/>
              <a:t>SOW or Deliverables</a:t>
            </a:r>
          </a:p>
          <a:p>
            <a:pPr marL="806450" lvl="1" indent="-342900">
              <a:buFont typeface="Wingdings" panose="05000000000000000000" pitchFamily="2" charset="2"/>
              <a:buChar char="ü"/>
            </a:pPr>
            <a:r>
              <a:rPr lang="en-US" altLang="en-US"/>
              <a:t>Schedule Baseline</a:t>
            </a:r>
          </a:p>
          <a:p>
            <a:pPr marL="806450" lvl="1" indent="-342900">
              <a:buFont typeface="Wingdings" panose="05000000000000000000" pitchFamily="2" charset="2"/>
              <a:buChar char="ü"/>
            </a:pPr>
            <a:r>
              <a:rPr lang="en-US" altLang="en-US"/>
              <a:t>Performance Reporting</a:t>
            </a:r>
          </a:p>
          <a:p>
            <a:pPr marL="806450" lvl="1" indent="-342900">
              <a:buFont typeface="Wingdings" panose="05000000000000000000" pitchFamily="2" charset="2"/>
              <a:buChar char="ü"/>
            </a:pPr>
            <a:r>
              <a:rPr lang="en-US" altLang="en-US"/>
              <a:t>Period of Performance</a:t>
            </a:r>
          </a:p>
          <a:p>
            <a:pPr marL="806450" lvl="1" indent="-342900">
              <a:buFont typeface="Wingdings" panose="05000000000000000000" pitchFamily="2" charset="2"/>
              <a:buChar char="ü"/>
            </a:pPr>
            <a:r>
              <a:rPr lang="en-US" altLang="en-US"/>
              <a:t>Roles &amp; Responsibilities</a:t>
            </a:r>
          </a:p>
          <a:p>
            <a:pPr marL="806450" lvl="1" indent="-342900">
              <a:buFont typeface="Wingdings" panose="05000000000000000000" pitchFamily="2" charset="2"/>
              <a:buChar char="ü"/>
            </a:pPr>
            <a:r>
              <a:rPr lang="en-US" altLang="en-US"/>
              <a:t>Seller's Place of Performance</a:t>
            </a:r>
          </a:p>
          <a:p>
            <a:pPr marL="806450" lvl="1" indent="-342900">
              <a:buFont typeface="Wingdings" panose="05000000000000000000" pitchFamily="2" charset="2"/>
              <a:buChar char="ü"/>
            </a:pPr>
            <a:r>
              <a:rPr lang="en-US" altLang="en-US"/>
              <a:t>Pricing</a:t>
            </a:r>
          </a:p>
          <a:p>
            <a:pPr marL="806450" lvl="1" indent="-342900">
              <a:buFont typeface="Wingdings" panose="05000000000000000000" pitchFamily="2" charset="2"/>
              <a:buChar char="ü"/>
            </a:pPr>
            <a:r>
              <a:rPr lang="en-US" altLang="en-US"/>
              <a:t>Payment Terms</a:t>
            </a:r>
          </a:p>
          <a:p>
            <a:pPr marL="806450" lvl="1" indent="-342900">
              <a:buFont typeface="Wingdings" panose="05000000000000000000" pitchFamily="2" charset="2"/>
              <a:buChar char="ü"/>
            </a:pPr>
            <a:r>
              <a:rPr lang="en-US" altLang="en-US"/>
              <a:t>Place of delivery</a:t>
            </a:r>
          </a:p>
          <a:p>
            <a:pPr marL="806450" lvl="1" indent="-342900">
              <a:buFont typeface="Wingdings" panose="05000000000000000000" pitchFamily="2" charset="2"/>
              <a:buChar char="ü"/>
            </a:pPr>
            <a:r>
              <a:rPr lang="en-US" altLang="en-US"/>
              <a:t>Inspection and 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1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02150E-C497-4744-94BA-C08554227571}" type="slidenum">
              <a:rPr lang="en-US" altLang="en-US" sz="1200" smtClean="0">
                <a:solidFill>
                  <a:srgbClr val="898989"/>
                </a:solidFill>
              </a:rPr>
              <a:pPr>
                <a:spcBef>
                  <a:spcPct val="0"/>
                </a:spcBef>
                <a:buFontTx/>
                <a:buNone/>
              </a:pPr>
              <a:t>386</a:t>
            </a:fld>
            <a:endParaRPr lang="en-US" altLang="en-US" sz="1200">
              <a:solidFill>
                <a:srgbClr val="898989"/>
              </a:solidFill>
            </a:endParaRPr>
          </a:p>
        </p:txBody>
      </p:sp>
    </p:spTree>
    <p:extLst>
      <p:ext uri="{BB962C8B-B14F-4D97-AF65-F5344CB8AC3E}">
        <p14:creationId xmlns:p14="http://schemas.microsoft.com/office/powerpoint/2010/main" val="94639775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3187" name="Text Box 19"/>
          <p:cNvSpPr>
            <a:spLocks noGrp="1" noChangeArrowheads="1"/>
          </p:cNvSpPr>
          <p:nvPr>
            <p:ph idx="1"/>
          </p:nvPr>
        </p:nvSpPr>
        <p:spPr>
          <a:xfrm>
            <a:off x="457200" y="990600"/>
            <a:ext cx="8458200" cy="4449763"/>
          </a:xfrm>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marL="693738" lvl="1" indent="-409575">
              <a:buFont typeface="Wingdings" panose="05000000000000000000" pitchFamily="2" charset="2"/>
              <a:buChar char="ü"/>
            </a:pPr>
            <a:r>
              <a:rPr lang="en-US" altLang="en-US" sz="2400"/>
              <a:t>Warranty</a:t>
            </a:r>
          </a:p>
          <a:p>
            <a:pPr marL="693738" lvl="1" indent="-409575">
              <a:buFont typeface="Wingdings" panose="05000000000000000000" pitchFamily="2" charset="2"/>
              <a:buChar char="ü"/>
            </a:pPr>
            <a:r>
              <a:rPr lang="en-US" altLang="en-US" sz="2400"/>
              <a:t>Product Support</a:t>
            </a:r>
          </a:p>
          <a:p>
            <a:pPr marL="693738" lvl="1" indent="-409575">
              <a:buFont typeface="Wingdings" panose="05000000000000000000" pitchFamily="2" charset="2"/>
              <a:buChar char="ü"/>
            </a:pPr>
            <a:r>
              <a:rPr lang="en-US" altLang="en-US" sz="2400"/>
              <a:t>Limitation of liability</a:t>
            </a:r>
          </a:p>
          <a:p>
            <a:pPr marL="693738" lvl="1" indent="-409575">
              <a:buFont typeface="Wingdings" panose="05000000000000000000" pitchFamily="2" charset="2"/>
              <a:buChar char="ü"/>
            </a:pPr>
            <a:r>
              <a:rPr lang="en-US" altLang="en-US" sz="2400"/>
              <a:t>Fees and retainage</a:t>
            </a:r>
          </a:p>
          <a:p>
            <a:pPr marL="693738" lvl="1" indent="-409575">
              <a:buFont typeface="Wingdings" panose="05000000000000000000" pitchFamily="2" charset="2"/>
              <a:buChar char="ü"/>
            </a:pPr>
            <a:r>
              <a:rPr lang="en-US" altLang="en-US" sz="2400"/>
              <a:t>Penalties</a:t>
            </a:r>
          </a:p>
          <a:p>
            <a:pPr marL="693738" lvl="1" indent="-409575">
              <a:buFont typeface="Wingdings" panose="05000000000000000000" pitchFamily="2" charset="2"/>
              <a:buChar char="ü"/>
            </a:pPr>
            <a:r>
              <a:rPr lang="en-US" altLang="en-US" sz="2400"/>
              <a:t>Incentives</a:t>
            </a:r>
          </a:p>
          <a:p>
            <a:pPr marL="693738" lvl="1" indent="-409575">
              <a:buFont typeface="Wingdings" panose="05000000000000000000" pitchFamily="2" charset="2"/>
              <a:buChar char="ü"/>
            </a:pPr>
            <a:r>
              <a:rPr lang="en-US" altLang="en-US" sz="2400"/>
              <a:t>Insurance and performance bonds</a:t>
            </a:r>
          </a:p>
          <a:p>
            <a:pPr marL="693738" lvl="1" indent="-409575">
              <a:buFont typeface="Wingdings" panose="05000000000000000000" pitchFamily="2" charset="2"/>
              <a:buChar char="ü"/>
            </a:pPr>
            <a:r>
              <a:rPr lang="en-US" altLang="en-US" sz="2400"/>
              <a:t>Subordinate subcontractors approvals</a:t>
            </a:r>
          </a:p>
          <a:p>
            <a:pPr marL="693738" lvl="1" indent="-409575">
              <a:buFont typeface="Wingdings" panose="05000000000000000000" pitchFamily="2" charset="2"/>
              <a:buChar char="ü"/>
            </a:pPr>
            <a:r>
              <a:rPr lang="en-US" altLang="en-US" sz="2400"/>
              <a:t>Change request handling</a:t>
            </a:r>
          </a:p>
          <a:p>
            <a:pPr marL="693738" lvl="1" indent="-409575">
              <a:buFont typeface="Wingdings" panose="05000000000000000000" pitchFamily="2" charset="2"/>
              <a:buChar char="ü"/>
            </a:pPr>
            <a:r>
              <a:rPr lang="en-US" altLang="en-US" sz="2400"/>
              <a:t>Termination and alternative dispute resolution Mechanism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3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ABA7D7-A29D-4BDF-89B8-01D26FA75A14}" type="slidenum">
              <a:rPr lang="en-US" altLang="en-US" sz="1200" smtClean="0">
                <a:solidFill>
                  <a:srgbClr val="898989"/>
                </a:solidFill>
              </a:rPr>
              <a:pPr>
                <a:spcBef>
                  <a:spcPct val="0"/>
                </a:spcBef>
                <a:buFontTx/>
                <a:buNone/>
              </a:pPr>
              <a:t>387</a:t>
            </a:fld>
            <a:endParaRPr lang="en-US" altLang="en-US" sz="1200">
              <a:solidFill>
                <a:srgbClr val="898989"/>
              </a:solidFill>
            </a:endParaRPr>
          </a:p>
        </p:txBody>
      </p:sp>
    </p:spTree>
    <p:extLst>
      <p:ext uri="{BB962C8B-B14F-4D97-AF65-F5344CB8AC3E}">
        <p14:creationId xmlns:p14="http://schemas.microsoft.com/office/powerpoint/2010/main" val="114632888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Types</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352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F12A10-F861-46E1-8833-998CBBE0AA78}" type="slidenum">
              <a:rPr lang="en-US" altLang="en-US" sz="1200" smtClean="0">
                <a:solidFill>
                  <a:srgbClr val="898989"/>
                </a:solidFill>
              </a:rPr>
              <a:pPr>
                <a:spcBef>
                  <a:spcPct val="0"/>
                </a:spcBef>
                <a:buFontTx/>
                <a:buNone/>
              </a:pPr>
              <a:t>388</a:t>
            </a:fld>
            <a:endParaRPr lang="en-US" altLang="en-US" sz="1200">
              <a:solidFill>
                <a:srgbClr val="898989"/>
              </a:solidFill>
            </a:endParaRPr>
          </a:p>
        </p:txBody>
      </p:sp>
    </p:spTree>
    <p:extLst>
      <p:ext uri="{BB962C8B-B14F-4D97-AF65-F5344CB8AC3E}">
        <p14:creationId xmlns:p14="http://schemas.microsoft.com/office/powerpoint/2010/main" val="61181171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itle 3"/>
          <p:cNvSpPr>
            <a:spLocks noGrp="1"/>
          </p:cNvSpPr>
          <p:nvPr>
            <p:ph type="title"/>
          </p:nvPr>
        </p:nvSpPr>
        <p:spPr>
          <a:xfrm>
            <a:off x="11113" y="0"/>
            <a:ext cx="9132887" cy="808038"/>
          </a:xfrm>
        </p:spPr>
        <p:txBody>
          <a:bodyPr/>
          <a:lstStyle/>
          <a:p>
            <a:r>
              <a:rPr altLang="en-US"/>
              <a:t>Procurement Contract Types</a:t>
            </a:r>
          </a:p>
        </p:txBody>
      </p:sp>
      <p:sp>
        <p:nvSpPr>
          <p:cNvPr id="5" name="Content Placeholder 4"/>
          <p:cNvSpPr>
            <a:spLocks noGrp="1"/>
          </p:cNvSpPr>
          <p:nvPr>
            <p:ph idx="1"/>
          </p:nvPr>
        </p:nvSpPr>
        <p:spPr/>
        <p:txBody>
          <a:bodyPr/>
          <a:lstStyle/>
          <a:p>
            <a:pPr marL="0" indent="0">
              <a:buFont typeface="Arial" panose="020B0604020202020204" pitchFamily="34" charset="0"/>
              <a:buNone/>
              <a:defRPr/>
            </a:pPr>
            <a:r>
              <a:rPr lang="en-US" sz="2400" dirty="0"/>
              <a:t>Different types of contracts are more or less appropriate for different types of purchases.</a:t>
            </a:r>
          </a:p>
          <a:p>
            <a:pPr lvl="1">
              <a:buFont typeface="Wingdings" pitchFamily="2" charset="2"/>
              <a:buChar char="v"/>
              <a:defRPr/>
            </a:pPr>
            <a:endParaRPr lang="en-US" sz="2400" dirty="0"/>
          </a:p>
          <a:p>
            <a:pPr lvl="1">
              <a:buFont typeface="Wingdings" pitchFamily="2" charset="2"/>
              <a:buChar char="v"/>
              <a:defRPr/>
            </a:pPr>
            <a:r>
              <a:rPr lang="en-US" sz="2400" dirty="0"/>
              <a:t> Time and material contracts</a:t>
            </a:r>
          </a:p>
          <a:p>
            <a:pPr lvl="1">
              <a:buFont typeface="Wingdings" pitchFamily="2" charset="2"/>
              <a:buChar char="v"/>
              <a:defRPr/>
            </a:pPr>
            <a:r>
              <a:rPr lang="en-US" sz="2400" dirty="0"/>
              <a:t> Unit Price contracts</a:t>
            </a:r>
          </a:p>
          <a:p>
            <a:pPr lvl="1">
              <a:buFont typeface="Wingdings" pitchFamily="2" charset="2"/>
              <a:buChar char="v"/>
              <a:defRPr/>
            </a:pPr>
            <a:r>
              <a:rPr lang="en-US" sz="2400" dirty="0"/>
              <a:t> Fixed Price or lump sum contracts</a:t>
            </a:r>
          </a:p>
          <a:p>
            <a:pPr lvl="1">
              <a:buFont typeface="Wingdings" pitchFamily="2" charset="2"/>
              <a:buChar char="v"/>
              <a:defRPr/>
            </a:pPr>
            <a:r>
              <a:rPr lang="en-US" sz="2400" dirty="0"/>
              <a:t> Cost reimbursable contracts </a:t>
            </a:r>
          </a:p>
          <a:p>
            <a:pPr>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405D0B-4EAE-4FA4-A54C-8B020EE0573A}" type="slidenum">
              <a:rPr lang="en-US" altLang="en-US" sz="1200" smtClean="0">
                <a:solidFill>
                  <a:srgbClr val="898989"/>
                </a:solidFill>
              </a:rPr>
              <a:pPr>
                <a:spcBef>
                  <a:spcPct val="0"/>
                </a:spcBef>
                <a:buFontTx/>
                <a:buNone/>
              </a:pPr>
              <a:t>389</a:t>
            </a:fld>
            <a:endParaRPr lang="en-US" altLang="en-US" sz="1200">
              <a:solidFill>
                <a:srgbClr val="898989"/>
              </a:solidFill>
            </a:endParaRPr>
          </a:p>
        </p:txBody>
      </p:sp>
    </p:spTree>
    <p:extLst>
      <p:ext uri="{BB962C8B-B14F-4D97-AF65-F5344CB8AC3E}">
        <p14:creationId xmlns:p14="http://schemas.microsoft.com/office/powerpoint/2010/main" val="4164576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System</a:t>
            </a:r>
          </a:p>
        </p:txBody>
      </p:sp>
      <p:sp>
        <p:nvSpPr>
          <p:cNvPr id="5" name="Content Placeholder 4"/>
          <p:cNvSpPr>
            <a:spLocks noGrp="1"/>
          </p:cNvSpPr>
          <p:nvPr>
            <p:ph idx="1"/>
          </p:nvPr>
        </p:nvSpPr>
        <p:spPr/>
        <p:txBody>
          <a:bodyPr/>
          <a:lstStyle/>
          <a:p>
            <a:r>
              <a:rPr lang="en-US" dirty="0"/>
              <a:t>A system to manage project artifacts, project’s product and project’s product’s components.</a:t>
            </a:r>
          </a:p>
          <a:p>
            <a:r>
              <a:rPr lang="en-US" dirty="0"/>
              <a:t>It helps in versioning, naming, storing, archiving, backup, securing project and product output.</a:t>
            </a:r>
          </a:p>
          <a:p>
            <a:r>
              <a:rPr lang="en-US" i="1" dirty="0">
                <a:solidFill>
                  <a:srgbClr val="FF0000"/>
                </a:solidFill>
              </a:rPr>
              <a:t>e.g. SVN, VSS, TFS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39</a:t>
            </a:fld>
            <a:endParaRPr lang="en-US" altLang="en-US"/>
          </a:p>
        </p:txBody>
      </p:sp>
    </p:spTree>
    <p:extLst>
      <p:ext uri="{BB962C8B-B14F-4D97-AF65-F5344CB8AC3E}">
        <p14:creationId xmlns:p14="http://schemas.microsoft.com/office/powerpoint/2010/main" val="146904676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330" name="Group 30"/>
          <p:cNvGrpSpPr>
            <a:grpSpLocks/>
          </p:cNvGrpSpPr>
          <p:nvPr/>
        </p:nvGrpSpPr>
        <p:grpSpPr bwMode="auto">
          <a:xfrm>
            <a:off x="854075" y="1655763"/>
            <a:ext cx="7200900" cy="3952875"/>
            <a:chOff x="521" y="1344"/>
            <a:chExt cx="4536" cy="2490"/>
          </a:xfrm>
        </p:grpSpPr>
        <p:sp>
          <p:nvSpPr>
            <p:cNvPr id="739334" name="Line 7"/>
            <p:cNvSpPr>
              <a:spLocks noChangeShapeType="1"/>
            </p:cNvSpPr>
            <p:nvPr/>
          </p:nvSpPr>
          <p:spPr bwMode="auto">
            <a:xfrm>
              <a:off x="884" y="1389"/>
              <a:ext cx="0" cy="21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5" name="Line 9"/>
            <p:cNvSpPr>
              <a:spLocks noChangeShapeType="1"/>
            </p:cNvSpPr>
            <p:nvPr/>
          </p:nvSpPr>
          <p:spPr bwMode="auto">
            <a:xfrm>
              <a:off x="884" y="3521"/>
              <a:ext cx="40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6" name="Line 11"/>
            <p:cNvSpPr>
              <a:spLocks noChangeShapeType="1"/>
            </p:cNvSpPr>
            <p:nvPr/>
          </p:nvSpPr>
          <p:spPr bwMode="auto">
            <a:xfrm flipV="1">
              <a:off x="1247" y="1570"/>
              <a:ext cx="3085" cy="1724"/>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9337" name="Line 12"/>
            <p:cNvSpPr>
              <a:spLocks noChangeShapeType="1"/>
            </p:cNvSpPr>
            <p:nvPr/>
          </p:nvSpPr>
          <p:spPr bwMode="auto">
            <a:xfrm flipH="1" flipV="1">
              <a:off x="1247" y="1616"/>
              <a:ext cx="3221" cy="1678"/>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39338" name="Text Box 13"/>
            <p:cNvSpPr txBox="1">
              <a:spLocks noChangeArrowheads="1"/>
            </p:cNvSpPr>
            <p:nvPr/>
          </p:nvSpPr>
          <p:spPr bwMode="auto">
            <a:xfrm>
              <a:off x="1574" y="1566"/>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FF0000"/>
                  </a:solidFill>
                  <a:latin typeface="Arial" panose="020B0604020202020204" pitchFamily="34" charset="0"/>
                </a:rPr>
                <a:t>Buyer</a:t>
              </a:r>
            </a:p>
          </p:txBody>
        </p:sp>
        <p:sp>
          <p:nvSpPr>
            <p:cNvPr id="739339" name="Text Box 15"/>
            <p:cNvSpPr txBox="1">
              <a:spLocks noChangeArrowheads="1"/>
            </p:cNvSpPr>
            <p:nvPr/>
          </p:nvSpPr>
          <p:spPr bwMode="auto">
            <a:xfrm>
              <a:off x="1565" y="3113"/>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0000FF"/>
                  </a:solidFill>
                  <a:latin typeface="Arial" panose="020B0604020202020204" pitchFamily="34" charset="0"/>
                </a:rPr>
                <a:t>Seller</a:t>
              </a:r>
            </a:p>
          </p:txBody>
        </p:sp>
        <p:sp>
          <p:nvSpPr>
            <p:cNvPr id="739340" name="Text Box 16"/>
            <p:cNvSpPr txBox="1">
              <a:spLocks noChangeArrowheads="1"/>
            </p:cNvSpPr>
            <p:nvPr/>
          </p:nvSpPr>
          <p:spPr bwMode="auto">
            <a:xfrm>
              <a:off x="4613" y="3385"/>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GB" altLang="en-US" sz="1200" b="1">
                <a:latin typeface="Arial" panose="020B0604020202020204" pitchFamily="34" charset="0"/>
              </a:endParaRPr>
            </a:p>
          </p:txBody>
        </p:sp>
        <p:sp>
          <p:nvSpPr>
            <p:cNvPr id="739341" name="Text Box 17"/>
            <p:cNvSpPr txBox="1">
              <a:spLocks noChangeArrowheads="1"/>
            </p:cNvSpPr>
            <p:nvPr/>
          </p:nvSpPr>
          <p:spPr bwMode="auto">
            <a:xfrm>
              <a:off x="567" y="1344"/>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100%</a:t>
              </a:r>
            </a:p>
          </p:txBody>
        </p:sp>
        <p:sp>
          <p:nvSpPr>
            <p:cNvPr id="739342" name="Text Box 18"/>
            <p:cNvSpPr txBox="1">
              <a:spLocks noChangeArrowheads="1"/>
            </p:cNvSpPr>
            <p:nvPr/>
          </p:nvSpPr>
          <p:spPr bwMode="auto">
            <a:xfrm>
              <a:off x="667" y="339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0%</a:t>
              </a:r>
            </a:p>
          </p:txBody>
        </p:sp>
        <p:sp>
          <p:nvSpPr>
            <p:cNvPr id="739343" name="Text Box 19"/>
            <p:cNvSpPr txBox="1">
              <a:spLocks noChangeArrowheads="1"/>
            </p:cNvSpPr>
            <p:nvPr/>
          </p:nvSpPr>
          <p:spPr bwMode="auto">
            <a:xfrm>
              <a:off x="521" y="2376"/>
              <a:ext cx="3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Risk</a:t>
              </a:r>
            </a:p>
          </p:txBody>
        </p:sp>
        <p:sp>
          <p:nvSpPr>
            <p:cNvPr id="739344" name="Text Box 20"/>
            <p:cNvSpPr txBox="1">
              <a:spLocks noChangeArrowheads="1"/>
            </p:cNvSpPr>
            <p:nvPr/>
          </p:nvSpPr>
          <p:spPr bwMode="auto">
            <a:xfrm>
              <a:off x="975"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CPPC</a:t>
              </a:r>
            </a:p>
          </p:txBody>
        </p:sp>
        <p:sp>
          <p:nvSpPr>
            <p:cNvPr id="739345" name="Text Box 21"/>
            <p:cNvSpPr txBox="1">
              <a:spLocks noChangeArrowheads="1"/>
            </p:cNvSpPr>
            <p:nvPr/>
          </p:nvSpPr>
          <p:spPr bwMode="auto">
            <a:xfrm>
              <a:off x="1429"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CPFF</a:t>
              </a:r>
            </a:p>
          </p:txBody>
        </p:sp>
        <p:sp>
          <p:nvSpPr>
            <p:cNvPr id="739346" name="Text Box 22"/>
            <p:cNvSpPr txBox="1">
              <a:spLocks noChangeArrowheads="1"/>
            </p:cNvSpPr>
            <p:nvPr/>
          </p:nvSpPr>
          <p:spPr bwMode="auto">
            <a:xfrm>
              <a:off x="2383"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CPAF</a:t>
              </a:r>
            </a:p>
          </p:txBody>
        </p:sp>
        <p:sp>
          <p:nvSpPr>
            <p:cNvPr id="739347" name="Text Box 23"/>
            <p:cNvSpPr txBox="1">
              <a:spLocks noChangeArrowheads="1"/>
            </p:cNvSpPr>
            <p:nvPr/>
          </p:nvSpPr>
          <p:spPr bwMode="auto">
            <a:xfrm>
              <a:off x="2815"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CPIF</a:t>
              </a:r>
            </a:p>
          </p:txBody>
        </p:sp>
        <p:sp>
          <p:nvSpPr>
            <p:cNvPr id="739348" name="Text Box 24"/>
            <p:cNvSpPr txBox="1">
              <a:spLocks noChangeArrowheads="1"/>
            </p:cNvSpPr>
            <p:nvPr/>
          </p:nvSpPr>
          <p:spPr bwMode="auto">
            <a:xfrm>
              <a:off x="1951"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T&amp;M</a:t>
              </a:r>
            </a:p>
          </p:txBody>
        </p:sp>
        <p:sp>
          <p:nvSpPr>
            <p:cNvPr id="739349" name="Text Box 25"/>
            <p:cNvSpPr txBox="1">
              <a:spLocks noChangeArrowheads="1"/>
            </p:cNvSpPr>
            <p:nvPr/>
          </p:nvSpPr>
          <p:spPr bwMode="auto">
            <a:xfrm>
              <a:off x="3288" y="3657"/>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FPEPA</a:t>
              </a:r>
            </a:p>
          </p:txBody>
        </p:sp>
        <p:sp>
          <p:nvSpPr>
            <p:cNvPr id="739350" name="Text Box 26"/>
            <p:cNvSpPr txBox="1">
              <a:spLocks noChangeArrowheads="1"/>
            </p:cNvSpPr>
            <p:nvPr/>
          </p:nvSpPr>
          <p:spPr bwMode="auto">
            <a:xfrm>
              <a:off x="4332"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a:t>
              </a:r>
            </a:p>
          </p:txBody>
        </p:sp>
        <p:sp>
          <p:nvSpPr>
            <p:cNvPr id="739351" name="Text Box 27"/>
            <p:cNvSpPr txBox="1">
              <a:spLocks noChangeArrowheads="1"/>
            </p:cNvSpPr>
            <p:nvPr/>
          </p:nvSpPr>
          <p:spPr bwMode="auto">
            <a:xfrm>
              <a:off x="3833"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FPIF</a:t>
              </a:r>
            </a:p>
          </p:txBody>
        </p:sp>
      </p:grpSp>
      <p:sp>
        <p:nvSpPr>
          <p:cNvPr id="739331" name="Rectangle 2"/>
          <p:cNvSpPr>
            <a:spLocks noGrp="1" noChangeArrowheads="1"/>
          </p:cNvSpPr>
          <p:nvPr>
            <p:ph type="title"/>
          </p:nvPr>
        </p:nvSpPr>
        <p:spPr>
          <a:xfrm>
            <a:off x="11113" y="0"/>
            <a:ext cx="9132887" cy="808038"/>
          </a:xfrm>
        </p:spPr>
        <p:txBody>
          <a:bodyPr/>
          <a:lstStyle/>
          <a:p>
            <a:r>
              <a:rPr altLang="en-US" b="1"/>
              <a:t>Contract type &amp; Risk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9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442131-33CB-49F2-89E2-818D4E84B304}" type="slidenum">
              <a:rPr lang="en-US" altLang="en-US" sz="1200" smtClean="0">
                <a:solidFill>
                  <a:srgbClr val="898989"/>
                </a:solidFill>
              </a:rPr>
              <a:pPr>
                <a:spcBef>
                  <a:spcPct val="0"/>
                </a:spcBef>
                <a:buFontTx/>
                <a:buNone/>
              </a:pPr>
              <a:t>390</a:t>
            </a:fld>
            <a:endParaRPr lang="en-US" altLang="en-US" sz="1200">
              <a:solidFill>
                <a:srgbClr val="898989"/>
              </a:solidFill>
            </a:endParaRPr>
          </a:p>
        </p:txBody>
      </p:sp>
    </p:spTree>
    <p:extLst>
      <p:ext uri="{BB962C8B-B14F-4D97-AF65-F5344CB8AC3E}">
        <p14:creationId xmlns:p14="http://schemas.microsoft.com/office/powerpoint/2010/main" val="293103957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ext Box 7"/>
          <p:cNvSpPr txBox="1">
            <a:spLocks noChangeArrowheads="1"/>
          </p:cNvSpPr>
          <p:nvPr/>
        </p:nvSpPr>
        <p:spPr bwMode="auto">
          <a:xfrm>
            <a:off x="5314950" y="6400800"/>
            <a:ext cx="136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Arial" panose="020B0604020202020204" pitchFamily="34" charset="0"/>
              </a:rPr>
              <a:t>Continued …</a:t>
            </a:r>
          </a:p>
        </p:txBody>
      </p:sp>
      <p:sp>
        <p:nvSpPr>
          <p:cNvPr id="741379" name="Rectangle 2"/>
          <p:cNvSpPr>
            <a:spLocks noGrp="1" noChangeArrowheads="1"/>
          </p:cNvSpPr>
          <p:nvPr>
            <p:ph type="title"/>
          </p:nvPr>
        </p:nvSpPr>
        <p:spPr>
          <a:xfrm>
            <a:off x="0" y="0"/>
            <a:ext cx="9144000" cy="838200"/>
          </a:xfrm>
        </p:spPr>
        <p:txBody>
          <a:bodyPr/>
          <a:lstStyle/>
          <a:p>
            <a:r>
              <a:rPr altLang="en-US" sz="4800" b="1"/>
              <a:t>Types of Contracts</a:t>
            </a:r>
          </a:p>
        </p:txBody>
      </p:sp>
      <p:sp>
        <p:nvSpPr>
          <p:cNvPr id="6" name="Content Placeholder 5"/>
          <p:cNvSpPr>
            <a:spLocks noGrp="1"/>
          </p:cNvSpPr>
          <p:nvPr>
            <p:ph idx="1"/>
          </p:nvPr>
        </p:nvSpPr>
        <p:spPr>
          <a:xfrm>
            <a:off x="457200" y="990600"/>
            <a:ext cx="8229600" cy="5105400"/>
          </a:xfrm>
        </p:spPr>
        <p:txBody>
          <a:bodyPr/>
          <a:lstStyle/>
          <a:p>
            <a:pPr marL="0" lvl="1" indent="0">
              <a:spcBef>
                <a:spcPct val="50000"/>
              </a:spcBef>
              <a:buClr>
                <a:schemeClr val="tx1"/>
              </a:buClr>
              <a:buFont typeface="Arial" charset="0"/>
              <a:buNone/>
              <a:defRPr/>
            </a:pPr>
            <a:r>
              <a:rPr lang="en-US" b="1" u="sng" dirty="0"/>
              <a:t>T &amp; M </a:t>
            </a:r>
            <a:r>
              <a:rPr lang="en-US" b="1" dirty="0"/>
              <a:t>–</a:t>
            </a:r>
            <a:r>
              <a:rPr lang="en-US" dirty="0"/>
              <a:t> </a:t>
            </a:r>
            <a:r>
              <a:rPr lang="en-US" b="1" dirty="0"/>
              <a:t>Time &amp; Materials</a:t>
            </a:r>
            <a:endParaRPr lang="en-US" dirty="0"/>
          </a:p>
          <a:p>
            <a:pPr marL="0" lvl="1" indent="0">
              <a:spcBef>
                <a:spcPct val="50000"/>
              </a:spcBef>
              <a:buClr>
                <a:schemeClr val="tx1"/>
              </a:buClr>
              <a:buFont typeface="Arial" charset="0"/>
              <a:buNone/>
              <a:defRPr/>
            </a:pPr>
            <a:r>
              <a:rPr lang="en-US" dirty="0"/>
              <a:t>The seller is paid for the amount of time it takes to accomplish the work &amp; also reimbursed for the materials to complete the work</a:t>
            </a:r>
          </a:p>
          <a:p>
            <a:pPr marL="0" lvl="1" indent="0">
              <a:spcBef>
                <a:spcPct val="50000"/>
              </a:spcBef>
              <a:buClr>
                <a:schemeClr val="tx1"/>
              </a:buClr>
              <a:buFont typeface="Arial" charset="0"/>
              <a:buNone/>
              <a:defRPr/>
            </a:pPr>
            <a:endParaRPr lang="en-US" dirty="0"/>
          </a:p>
          <a:p>
            <a:pPr marL="0" lvl="1" indent="0">
              <a:spcBef>
                <a:spcPct val="50000"/>
              </a:spcBef>
              <a:buClr>
                <a:schemeClr val="tx1"/>
              </a:buClr>
              <a:buFont typeface="Arial" charset="0"/>
              <a:buNone/>
              <a:defRPr/>
            </a:pPr>
            <a:r>
              <a:rPr lang="en-US" b="1" u="sng" dirty="0"/>
              <a:t>Unit Price</a:t>
            </a:r>
            <a:r>
              <a:rPr lang="en-US" dirty="0"/>
              <a:t> </a:t>
            </a:r>
            <a:r>
              <a:rPr lang="en-US" b="1" dirty="0"/>
              <a:t>– Fixed Price</a:t>
            </a:r>
          </a:p>
          <a:p>
            <a:pPr marL="0" lvl="1" indent="0">
              <a:spcBef>
                <a:spcPct val="50000"/>
              </a:spcBef>
              <a:buClr>
                <a:schemeClr val="tx1"/>
              </a:buClr>
              <a:buFont typeface="Arial" charset="0"/>
              <a:buNone/>
              <a:defRPr/>
            </a:pPr>
            <a:r>
              <a:rPr lang="en-US" dirty="0"/>
              <a:t>The seller is paid a fixed price for an agreed upon Unit of Supply</a:t>
            </a:r>
          </a:p>
          <a:p>
            <a:pPr lvl="1">
              <a:spcBef>
                <a:spcPct val="50000"/>
              </a:spcBef>
              <a:buClr>
                <a:schemeClr val="tx1"/>
              </a:buClr>
              <a:buFont typeface="Arial" charset="0"/>
              <a:buNone/>
              <a:defRPr/>
            </a:pPr>
            <a:endParaRPr lang="en-US" dirty="0"/>
          </a:p>
          <a:p>
            <a:pPr>
              <a:buFont typeface="Arial" charset="0"/>
              <a:buNone/>
              <a:defRPr/>
            </a:pPr>
            <a:endParaRPr lang="en-US" dirty="0"/>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13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DC24B-6F87-4595-A418-AB0ECADCFCEF}" type="slidenum">
              <a:rPr lang="en-US" altLang="en-US" sz="1200" smtClean="0">
                <a:solidFill>
                  <a:srgbClr val="898989"/>
                </a:solidFill>
              </a:rPr>
              <a:pPr>
                <a:spcBef>
                  <a:spcPct val="0"/>
                </a:spcBef>
                <a:buFontTx/>
                <a:buNone/>
              </a:pPr>
              <a:t>391</a:t>
            </a:fld>
            <a:endParaRPr lang="en-US" altLang="en-US" sz="1200">
              <a:solidFill>
                <a:srgbClr val="898989"/>
              </a:solidFill>
            </a:endParaRPr>
          </a:p>
        </p:txBody>
      </p:sp>
    </p:spTree>
    <p:extLst>
      <p:ext uri="{BB962C8B-B14F-4D97-AF65-F5344CB8AC3E}">
        <p14:creationId xmlns:p14="http://schemas.microsoft.com/office/powerpoint/2010/main" val="260679462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p:cNvSpPr>
            <a:spLocks noGrp="1"/>
          </p:cNvSpPr>
          <p:nvPr>
            <p:ph type="title"/>
          </p:nvPr>
        </p:nvSpPr>
        <p:spPr>
          <a:xfrm>
            <a:off x="0" y="0"/>
            <a:ext cx="9144000" cy="838200"/>
          </a:xfrm>
        </p:spPr>
        <p:txBody>
          <a:bodyPr/>
          <a:lstStyle/>
          <a:p>
            <a:r>
              <a:rPr altLang="en-US" b="1"/>
              <a:t>Types of Contracts- Fix Price Plus</a:t>
            </a:r>
            <a:endParaRPr altLang="en-US"/>
          </a:p>
        </p:txBody>
      </p:sp>
      <p:sp>
        <p:nvSpPr>
          <p:cNvPr id="3" name="Content Placeholder 2"/>
          <p:cNvSpPr>
            <a:spLocks noGrp="1"/>
          </p:cNvSpPr>
          <p:nvPr>
            <p:ph idx="1"/>
          </p:nvPr>
        </p:nvSpPr>
        <p:spPr>
          <a:xfrm>
            <a:off x="457200" y="990600"/>
            <a:ext cx="8229600" cy="5105400"/>
          </a:xfrm>
        </p:spPr>
        <p:txBody>
          <a:bodyPr/>
          <a:lstStyle/>
          <a:p>
            <a:pPr marL="1588" lvl="1" indent="4763"/>
            <a:r>
              <a:rPr lang="en-US" altLang="en-US" sz="2500" u="sng"/>
              <a:t>FFP</a:t>
            </a:r>
            <a:r>
              <a:rPr lang="en-US" altLang="en-US" sz="2500"/>
              <a:t>	– Firm Fixed Price</a:t>
            </a:r>
          </a:p>
          <a:p>
            <a:pPr marL="1588" lvl="1" indent="4763"/>
            <a:r>
              <a:rPr lang="en-US" altLang="en-US" sz="2000"/>
              <a:t>Lump sum/firm Fixed Price. Seller at most risk</a:t>
            </a:r>
          </a:p>
          <a:p>
            <a:pPr marL="1588" indent="4763"/>
            <a:endParaRPr lang="en-US" altLang="en-US" sz="2500" u="sng"/>
          </a:p>
          <a:p>
            <a:pPr marL="1588" indent="4763"/>
            <a:r>
              <a:rPr lang="en-US" altLang="en-US" sz="2500" u="sng"/>
              <a:t>FPIF</a:t>
            </a:r>
            <a:r>
              <a:rPr lang="en-US" altLang="en-US" sz="2500"/>
              <a:t>	– Fixed Price Incentive Fee</a:t>
            </a:r>
          </a:p>
          <a:p>
            <a:pPr marL="1588" indent="4763"/>
            <a:r>
              <a:rPr lang="en-US" altLang="en-US" sz="2000"/>
              <a:t>Most difficult to administer. It contains a number of cost/profit schemes like, cost, target profit, target price, ceiling price and share ratio. if seller maximizes profits, an incentive is offered to reduce costs and improve efficiency price, seller effort. but no profit </a:t>
            </a:r>
          </a:p>
          <a:p>
            <a:pPr marL="1588" indent="4763"/>
            <a:endParaRPr lang="en-US" altLang="en-US" sz="2500" u="sng"/>
          </a:p>
          <a:p>
            <a:pPr marL="1588" indent="4763"/>
            <a:r>
              <a:rPr lang="en-US" altLang="en-US" sz="2500" u="sng"/>
              <a:t>FP-EPA— </a:t>
            </a:r>
            <a:r>
              <a:rPr lang="en-US" altLang="en-US" sz="2500"/>
              <a:t>Fixed Price with Economic Price Adjustment </a:t>
            </a:r>
          </a:p>
          <a:p>
            <a:pPr marL="1588" indent="4763"/>
            <a:r>
              <a:rPr lang="en-US" altLang="en-US" sz="2000"/>
              <a:t>The seller is paid a fixed price. The contract is reviewed at pre-defined intervals in the project for adjustments to the contract price based on certain parameters </a:t>
            </a:r>
            <a:endParaRPr lang="en-US" altLang="en-US" sz="25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342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946901-C223-45C8-A088-3159DB691590}" type="slidenum">
              <a:rPr lang="en-US" altLang="en-US" sz="1200" smtClean="0">
                <a:solidFill>
                  <a:srgbClr val="898989"/>
                </a:solidFill>
              </a:rPr>
              <a:pPr>
                <a:spcBef>
                  <a:spcPct val="0"/>
                </a:spcBef>
                <a:buFontTx/>
                <a:buNone/>
              </a:pPr>
              <a:t>392</a:t>
            </a:fld>
            <a:endParaRPr lang="en-US" altLang="en-US" sz="1200">
              <a:solidFill>
                <a:srgbClr val="898989"/>
              </a:solidFill>
            </a:endParaRPr>
          </a:p>
        </p:txBody>
      </p:sp>
    </p:spTree>
    <p:extLst>
      <p:ext uri="{BB962C8B-B14F-4D97-AF65-F5344CB8AC3E}">
        <p14:creationId xmlns:p14="http://schemas.microsoft.com/office/powerpoint/2010/main" val="278673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ox(in)">
                                      <p:cBhvr>
                                        <p:cTn id="23" dur="500"/>
                                        <p:tgtEl>
                                          <p:spTgt spid="3">
                                            <p:txEl>
                                              <p:pRg st="6" end="6"/>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ox(i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p:cNvSpPr>
            <a:spLocks noGrp="1"/>
          </p:cNvSpPr>
          <p:nvPr>
            <p:ph type="title"/>
          </p:nvPr>
        </p:nvSpPr>
        <p:spPr>
          <a:xfrm>
            <a:off x="0" y="0"/>
            <a:ext cx="9144000" cy="838200"/>
          </a:xfrm>
        </p:spPr>
        <p:txBody>
          <a:bodyPr/>
          <a:lstStyle/>
          <a:p>
            <a:r>
              <a:rPr altLang="en-US" b="1"/>
              <a:t>Types of Contracts- Cost Plus</a:t>
            </a:r>
            <a:endParaRPr altLang="en-US"/>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marL="0" indent="0">
              <a:buFont typeface="Arial" charset="0"/>
              <a:buNone/>
              <a:defRPr/>
            </a:pPr>
            <a:r>
              <a:rPr lang="en-US" u="sng" dirty="0"/>
              <a:t>CPFF— </a:t>
            </a:r>
            <a:r>
              <a:rPr lang="en-US" dirty="0"/>
              <a:t>Cost Plus Fixed Fee </a:t>
            </a:r>
            <a:br>
              <a:rPr lang="en-US" dirty="0"/>
            </a:br>
            <a:r>
              <a:rPr lang="en-US" dirty="0"/>
              <a:t>Not desirable from buyer’s point of view. </a:t>
            </a:r>
            <a:br>
              <a:rPr lang="en-US" dirty="0"/>
            </a:br>
            <a:r>
              <a:rPr lang="en-US" dirty="0"/>
              <a:t>The contractor is reimbursed its cost + a fixed fee </a:t>
            </a:r>
            <a:br>
              <a:rPr lang="en-US" dirty="0"/>
            </a:br>
            <a:endParaRPr lang="en-US" dirty="0"/>
          </a:p>
          <a:p>
            <a:pPr marL="0" indent="0">
              <a:buFont typeface="Arial" charset="0"/>
              <a:buNone/>
              <a:defRPr/>
            </a:pPr>
            <a:r>
              <a:rPr lang="en-US" u="sng" dirty="0"/>
              <a:t>CPAF</a:t>
            </a:r>
            <a:r>
              <a:rPr lang="en-US" dirty="0"/>
              <a:t>-Cost Plus Award Fee </a:t>
            </a:r>
          </a:p>
          <a:p>
            <a:pPr marL="0" indent="0">
              <a:buFont typeface="Arial" charset="0"/>
              <a:buNone/>
              <a:defRPr/>
            </a:pPr>
            <a:r>
              <a:rPr lang="en-US" dirty="0"/>
              <a:t>Not desirable from buyer's point of view. The contractor is influenced to increase costs. </a:t>
            </a:r>
            <a:br>
              <a:rPr lang="en-US" dirty="0"/>
            </a:br>
            <a:endParaRPr lang="en-US" dirty="0"/>
          </a:p>
          <a:p>
            <a:pPr marL="0" indent="0">
              <a:buFont typeface="Arial" charset="0"/>
              <a:buNone/>
              <a:defRPr/>
            </a:pPr>
            <a:r>
              <a:rPr lang="en-US" u="sng" dirty="0"/>
              <a:t>CPIF— </a:t>
            </a:r>
            <a:r>
              <a:rPr lang="en-US" dirty="0"/>
              <a:t>Cost Plus Incentive Fee </a:t>
            </a:r>
          </a:p>
          <a:p>
            <a:pPr marL="0" indent="0">
              <a:buFont typeface="Arial" charset="0"/>
              <a:buNone/>
              <a:defRPr/>
            </a:pPr>
            <a:r>
              <a:rPr lang="en-US" dirty="0"/>
              <a:t>Seller is reimbursed for an agreed upon performance cost along with a pre established fee plus an incentive bonus. The buyer and seller share the uncertainty to a certain degree </a:t>
            </a:r>
            <a:br>
              <a:rPr lang="en-US" dirty="0"/>
            </a:b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547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343C24-7F1D-477C-BABB-E1F2588D7517}" type="slidenum">
              <a:rPr lang="en-US" altLang="en-US" sz="1200" smtClean="0">
                <a:solidFill>
                  <a:srgbClr val="898989"/>
                </a:solidFill>
              </a:rPr>
              <a:pPr>
                <a:spcBef>
                  <a:spcPct val="0"/>
                </a:spcBef>
                <a:buFontTx/>
                <a:buNone/>
              </a:pPr>
              <a:t>393</a:t>
            </a:fld>
            <a:endParaRPr lang="en-US" altLang="en-US" sz="1200">
              <a:solidFill>
                <a:srgbClr val="898989"/>
              </a:solidFill>
            </a:endParaRPr>
          </a:p>
        </p:txBody>
      </p:sp>
    </p:spTree>
    <p:extLst>
      <p:ext uri="{BB962C8B-B14F-4D97-AF65-F5344CB8AC3E}">
        <p14:creationId xmlns:p14="http://schemas.microsoft.com/office/powerpoint/2010/main" val="2491155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3"/>
          <p:cNvSpPr>
            <a:spLocks noGrp="1"/>
          </p:cNvSpPr>
          <p:nvPr>
            <p:ph type="title"/>
          </p:nvPr>
        </p:nvSpPr>
        <p:spPr>
          <a:xfrm>
            <a:off x="0" y="0"/>
            <a:ext cx="9144000" cy="838200"/>
          </a:xfrm>
        </p:spPr>
        <p:txBody>
          <a:bodyPr/>
          <a:lstStyle/>
          <a:p>
            <a:endParaRPr altLang="en-US"/>
          </a:p>
        </p:txBody>
      </p:sp>
      <p:sp>
        <p:nvSpPr>
          <p:cNvPr id="747523" name="Content Placeholder 2"/>
          <p:cNvSpPr>
            <a:spLocks noGrp="1"/>
          </p:cNvSpPr>
          <p:nvPr>
            <p:ph idx="1"/>
          </p:nvPr>
        </p:nvSpPr>
        <p:spPr>
          <a:xfrm>
            <a:off x="457200" y="990600"/>
            <a:ext cx="8229600" cy="5105400"/>
          </a:xfrm>
        </p:spPr>
        <p:txBody>
          <a:bodyPr/>
          <a:lstStyle/>
          <a:p>
            <a:pPr marL="0" indent="0" algn="ctr">
              <a:buFont typeface="Arial" panose="020B0604020202020204" pitchFamily="34" charset="0"/>
              <a:buNone/>
            </a:pPr>
            <a:endParaRPr lang="en-US" altLang="en-US" sz="6600"/>
          </a:p>
          <a:p>
            <a:pPr marL="0" indent="0" algn="ctr">
              <a:buFont typeface="Arial" panose="020B0604020202020204" pitchFamily="34" charset="0"/>
              <a:buNone/>
            </a:pPr>
            <a:r>
              <a:rPr lang="en-US" altLang="en-US" sz="6600"/>
              <a:t>Contract Examples </a:t>
            </a:r>
          </a:p>
          <a:p>
            <a:pPr marL="0" indent="0" algn="ctr">
              <a:buFont typeface="Arial" panose="020B0604020202020204" pitchFamily="34" charset="0"/>
              <a:buNone/>
            </a:pPr>
            <a:r>
              <a:rPr lang="en-US" altLang="en-US" sz="6600"/>
              <a:t>&amp; </a:t>
            </a:r>
          </a:p>
          <a:p>
            <a:pPr marL="0" indent="0" algn="ctr">
              <a:buFont typeface="Arial" panose="020B0604020202020204" pitchFamily="34" charset="0"/>
              <a:buNone/>
            </a:pPr>
            <a:r>
              <a:rPr lang="en-US" altLang="en-US" sz="6600"/>
              <a:t>Exercises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7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8330BA-71E8-42D8-A497-9D1ADCD093F7}" type="slidenum">
              <a:rPr lang="en-US" altLang="en-US" sz="1200" smtClean="0">
                <a:solidFill>
                  <a:srgbClr val="898989"/>
                </a:solidFill>
              </a:rPr>
              <a:pPr>
                <a:spcBef>
                  <a:spcPct val="0"/>
                </a:spcBef>
                <a:buFontTx/>
                <a:buNone/>
              </a:pPr>
              <a:t>394</a:t>
            </a:fld>
            <a:endParaRPr lang="en-US" altLang="en-US" sz="1200">
              <a:solidFill>
                <a:srgbClr val="898989"/>
              </a:solidFill>
            </a:endParaRPr>
          </a:p>
        </p:txBody>
      </p:sp>
    </p:spTree>
    <p:extLst>
      <p:ext uri="{BB962C8B-B14F-4D97-AF65-F5344CB8AC3E}">
        <p14:creationId xmlns:p14="http://schemas.microsoft.com/office/powerpoint/2010/main" val="366321372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p:cNvSpPr txBox="1">
            <a:spLocks noChangeArrowheads="1"/>
          </p:cNvSpPr>
          <p:nvPr/>
        </p:nvSpPr>
        <p:spPr bwMode="auto">
          <a:xfrm>
            <a:off x="457200" y="908050"/>
            <a:ext cx="8291513" cy="5218113"/>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Char char="§"/>
              <a:defRPr/>
            </a:pPr>
            <a:endParaRPr lang="en-US" kern="0" dirty="0">
              <a:latin typeface="+mn-lt"/>
            </a:endParaRPr>
          </a:p>
        </p:txBody>
      </p:sp>
      <p:sp>
        <p:nvSpPr>
          <p:cNvPr id="749571" name="Rectangle 2"/>
          <p:cNvSpPr>
            <a:spLocks noGrp="1" noChangeArrowheads="1"/>
          </p:cNvSpPr>
          <p:nvPr>
            <p:ph type="title"/>
          </p:nvPr>
        </p:nvSpPr>
        <p:spPr>
          <a:xfrm>
            <a:off x="0" y="0"/>
            <a:ext cx="9144000" cy="838200"/>
          </a:xfrm>
        </p:spPr>
        <p:txBody>
          <a:bodyPr/>
          <a:lstStyle/>
          <a:p>
            <a:r>
              <a:rPr altLang="en-US" b="1"/>
              <a:t>Contract type Example: Fixed Price</a:t>
            </a:r>
          </a:p>
        </p:txBody>
      </p:sp>
      <p:sp>
        <p:nvSpPr>
          <p:cNvPr id="5" name="Content Placeholder 4"/>
          <p:cNvSpPr>
            <a:spLocks noGrp="1"/>
          </p:cNvSpPr>
          <p:nvPr>
            <p:ph idx="1"/>
          </p:nvPr>
        </p:nvSpPr>
        <p:spPr>
          <a:xfrm>
            <a:off x="457200" y="990600"/>
            <a:ext cx="8305800" cy="5334000"/>
          </a:xfrm>
        </p:spPr>
        <p:txBody>
          <a:bodyPr/>
          <a:lstStyle/>
          <a:p>
            <a:pPr>
              <a:buFont typeface="Wingdings" pitchFamily="2" charset="2"/>
              <a:buChar char="ü"/>
              <a:defRPr/>
            </a:pPr>
            <a:r>
              <a:rPr lang="en-US" sz="3600" b="1" kern="0" dirty="0"/>
              <a:t>Fixed Price (FP)</a:t>
            </a:r>
          </a:p>
          <a:p>
            <a:pPr lvl="1">
              <a:buFont typeface="Wingdings" pitchFamily="2" charset="2"/>
              <a:buChar char="ü"/>
              <a:defRPr/>
            </a:pPr>
            <a:r>
              <a:rPr lang="en-US" sz="2000" kern="0" dirty="0"/>
              <a:t>Contract = $1,100,000</a:t>
            </a:r>
          </a:p>
          <a:p>
            <a:pPr lvl="1">
              <a:buFont typeface="Wingdings" pitchFamily="2" charset="2"/>
              <a:buChar char="ü"/>
              <a:defRPr/>
            </a:pPr>
            <a:r>
              <a:rPr lang="en-US" sz="2000" kern="0" dirty="0"/>
              <a:t>It is fixed regardless of any other information</a:t>
            </a:r>
          </a:p>
          <a:p>
            <a:pPr>
              <a:buFont typeface="Wingdings" pitchFamily="2" charset="2"/>
              <a:buChar char="ü"/>
              <a:defRPr/>
            </a:pPr>
            <a:endParaRPr lang="en-US" b="1" kern="0" dirty="0"/>
          </a:p>
          <a:p>
            <a:pPr>
              <a:buFont typeface="Wingdings" pitchFamily="2" charset="2"/>
              <a:buChar char="ü"/>
              <a:defRPr/>
            </a:pPr>
            <a:r>
              <a:rPr lang="en-US" b="1" kern="0" dirty="0"/>
              <a:t>Fixed Price Economic Price Adjustment (FPEPA)</a:t>
            </a:r>
          </a:p>
          <a:p>
            <a:pPr lvl="1">
              <a:buFont typeface="Wingdings" pitchFamily="2" charset="2"/>
              <a:buChar char="ü"/>
              <a:defRPr/>
            </a:pPr>
            <a:r>
              <a:rPr lang="en-US" sz="2000" kern="0" dirty="0"/>
              <a:t>Contract = $1,100,000 but a price increase will be allowed in year two based on the U.S. Consumer Price Increase report for year one; or</a:t>
            </a:r>
          </a:p>
          <a:p>
            <a:pPr lvl="1">
              <a:buFont typeface="Wingdings" pitchFamily="2" charset="2"/>
              <a:buChar char="ü"/>
              <a:defRPr/>
            </a:pPr>
            <a:r>
              <a:rPr lang="en-US" sz="2000" kern="0" dirty="0"/>
              <a:t>Contract = $1,100,000 but a price increase will be allowed in year two to account for increases in specific material costs</a:t>
            </a:r>
          </a:p>
          <a:p>
            <a:pPr>
              <a:buFont typeface="Wingdings" pitchFamily="2" charset="2"/>
              <a:buChar char="ü"/>
              <a:defRPr/>
            </a:pP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957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D53BFD-EF13-4B74-B95F-B0E38888DADE}" type="slidenum">
              <a:rPr lang="en-US" altLang="en-US" sz="1200" smtClean="0">
                <a:solidFill>
                  <a:srgbClr val="898989"/>
                </a:solidFill>
              </a:rPr>
              <a:pPr>
                <a:spcBef>
                  <a:spcPct val="0"/>
                </a:spcBef>
                <a:buFontTx/>
                <a:buNone/>
              </a:pPr>
              <a:t>395</a:t>
            </a:fld>
            <a:endParaRPr lang="en-US" altLang="en-US" sz="1200">
              <a:solidFill>
                <a:srgbClr val="898989"/>
              </a:solidFill>
            </a:endParaRPr>
          </a:p>
        </p:txBody>
      </p:sp>
    </p:spTree>
    <p:extLst>
      <p:ext uri="{BB962C8B-B14F-4D97-AF65-F5344CB8AC3E}">
        <p14:creationId xmlns:p14="http://schemas.microsoft.com/office/powerpoint/2010/main" val="338458390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a:defRPr/>
            </a:pPr>
            <a:r>
              <a:rPr kern="0"/>
              <a:t>Fixed Price Incentive Fee (FPIF)</a:t>
            </a:r>
            <a:endParaRPr/>
          </a:p>
        </p:txBody>
      </p:sp>
      <p:sp>
        <p:nvSpPr>
          <p:cNvPr id="19459" name="Content Placeholder 2"/>
          <p:cNvSpPr>
            <a:spLocks noGrp="1"/>
          </p:cNvSpPr>
          <p:nvPr>
            <p:ph idx="1"/>
          </p:nvPr>
        </p:nvSpPr>
        <p:spPr>
          <a:xfrm>
            <a:off x="457200" y="990600"/>
            <a:ext cx="8229600" cy="5105400"/>
          </a:xfrm>
        </p:spPr>
        <p:txBody>
          <a:bodyPr>
            <a:normAutofit fontScale="92500"/>
          </a:bodyPr>
          <a:lstStyle/>
          <a:p>
            <a:pPr marL="174625" indent="-174625">
              <a:buClr>
                <a:schemeClr val="hlink"/>
              </a:buClr>
              <a:defRPr/>
            </a:pPr>
            <a:r>
              <a:rPr lang="en-US" sz="2400" b="1" dirty="0"/>
              <a:t>Simple Case</a:t>
            </a:r>
          </a:p>
          <a:p>
            <a:pPr marL="684213" lvl="1" indent="-342900">
              <a:buClr>
                <a:schemeClr val="hlink"/>
              </a:buClr>
              <a:defRPr/>
            </a:pPr>
            <a:r>
              <a:rPr lang="en-US" sz="2000" dirty="0"/>
              <a:t>Contract = $1,100,000.  For every month early the project is completed, an additional $10,000 is paid to the seller.  For every month late the project is completed a penalty of $20,000 is levied on the seller</a:t>
            </a:r>
          </a:p>
          <a:p>
            <a:pPr marL="684213" lvl="1" indent="-342900">
              <a:buClr>
                <a:schemeClr val="hlink"/>
              </a:buClr>
              <a:defRPr/>
            </a:pPr>
            <a:r>
              <a:rPr lang="en-US" sz="2000" dirty="0"/>
              <a:t>If project is completed 2 months early, Contract = $1,120,000</a:t>
            </a:r>
          </a:p>
          <a:p>
            <a:pPr marL="684213" lvl="1" indent="-342900">
              <a:buClr>
                <a:schemeClr val="hlink"/>
              </a:buClr>
              <a:defRPr/>
            </a:pPr>
            <a:r>
              <a:rPr lang="en-US" sz="2000" dirty="0"/>
              <a:t>If project is completed 2 months late, Contract = $1,060,000</a:t>
            </a:r>
          </a:p>
          <a:p>
            <a:pPr marL="341313" lvl="1" indent="0">
              <a:buClr>
                <a:schemeClr val="hlink"/>
              </a:buClr>
              <a:defRPr/>
            </a:pPr>
            <a:endParaRPr lang="en-US" sz="2000" dirty="0"/>
          </a:p>
          <a:p>
            <a:pPr marL="174625" indent="-174625">
              <a:defRPr/>
            </a:pPr>
            <a:r>
              <a:rPr lang="en-US" sz="2400" b="1" dirty="0"/>
              <a:t>Complex Case</a:t>
            </a:r>
          </a:p>
          <a:p>
            <a:pPr marL="685800" lvl="1">
              <a:defRPr/>
            </a:pPr>
            <a:r>
              <a:rPr lang="en-US" sz="1800" dirty="0"/>
              <a:t>PTA is a point on cost line </a:t>
            </a:r>
            <a:r>
              <a:rPr lang="en-US" sz="1800" dirty="0" err="1"/>
              <a:t>upto</a:t>
            </a:r>
            <a:r>
              <a:rPr lang="en-US" sz="1800" dirty="0"/>
              <a:t> where buyer pays the money for the service which buyer is buying. If Cost is more then PTA Profit starts dipping because customer is not paying any cost. So profits starts dipping and after some profit washes away and seller start making loss.</a:t>
            </a:r>
          </a:p>
          <a:p>
            <a:pPr marL="685800" lvl="1">
              <a:defRPr/>
            </a:pPr>
            <a:r>
              <a:rPr lang="en-US" sz="1800" dirty="0"/>
              <a:t>PTA =</a:t>
            </a:r>
            <a:r>
              <a:rPr lang="en-US" dirty="0"/>
              <a:t> </a:t>
            </a:r>
            <a:r>
              <a:rPr lang="en-US" b="1" dirty="0"/>
              <a:t>[</a:t>
            </a:r>
            <a:r>
              <a:rPr lang="en-US" sz="1800" dirty="0"/>
              <a:t>Ceiling Price - Target Price</a:t>
            </a:r>
            <a:r>
              <a:rPr lang="en-US" b="1" dirty="0"/>
              <a:t>]</a:t>
            </a:r>
            <a:r>
              <a:rPr lang="en-US" sz="1800" dirty="0"/>
              <a:t>/ Buyer's Ratio + Target Cost</a:t>
            </a:r>
          </a:p>
          <a:p>
            <a:pPr marL="574675" lvl="1" indent="-174625">
              <a:defRPr/>
            </a:pPr>
            <a:endParaRPr lang="en-US" sz="1800" dirty="0"/>
          </a:p>
          <a:p>
            <a:pPr marL="400050" lvl="1" indent="0">
              <a:buNone/>
              <a:defRPr/>
            </a:pPr>
            <a:r>
              <a:rPr lang="en-US" sz="1800" b="1" dirty="0"/>
              <a:t>Note: </a:t>
            </a:r>
            <a:r>
              <a:rPr lang="en-US" sz="1800" dirty="0"/>
              <a:t>Target Price = </a:t>
            </a:r>
            <a:r>
              <a:rPr lang="en-US" sz="2000" dirty="0"/>
              <a:t>Target Cost + Target Profit</a:t>
            </a:r>
          </a:p>
          <a:p>
            <a:pPr marL="174625" indent="-174625">
              <a:defRPr/>
            </a:pPr>
            <a:endParaRPr lang="en-US" sz="2000"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516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540F33-282B-4296-8CBE-8DDEFD68B360}" type="slidenum">
              <a:rPr lang="en-US" altLang="en-US" sz="1200" smtClean="0">
                <a:solidFill>
                  <a:srgbClr val="898989"/>
                </a:solidFill>
              </a:rPr>
              <a:pPr>
                <a:spcBef>
                  <a:spcPct val="0"/>
                </a:spcBef>
                <a:buFontTx/>
                <a:buNone/>
              </a:pPr>
              <a:t>396</a:t>
            </a:fld>
            <a:endParaRPr lang="en-US" altLang="en-US" sz="1200">
              <a:solidFill>
                <a:srgbClr val="898989"/>
              </a:solidFill>
            </a:endParaRPr>
          </a:p>
        </p:txBody>
      </p:sp>
    </p:spTree>
    <p:extLst>
      <p:ext uri="{BB962C8B-B14F-4D97-AF65-F5344CB8AC3E}">
        <p14:creationId xmlns:p14="http://schemas.microsoft.com/office/powerpoint/2010/main" val="1392558615"/>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of Total Assumption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284" y="1200467"/>
            <a:ext cx="6981431" cy="5279708"/>
          </a:xfrm>
        </p:spPr>
      </p:pic>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397</a:t>
            </a:fld>
            <a:endParaRPr lang="en-US" altLang="en-US"/>
          </a:p>
        </p:txBody>
      </p:sp>
    </p:spTree>
    <p:extLst>
      <p:ext uri="{BB962C8B-B14F-4D97-AF65-F5344CB8AC3E}">
        <p14:creationId xmlns:p14="http://schemas.microsoft.com/office/powerpoint/2010/main" val="234190693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p:cNvSpPr>
            <a:spLocks noGrp="1"/>
          </p:cNvSpPr>
          <p:nvPr>
            <p:ph type="title"/>
          </p:nvPr>
        </p:nvSpPr>
        <p:spPr>
          <a:xfrm>
            <a:off x="0" y="0"/>
            <a:ext cx="9144000" cy="838200"/>
          </a:xfrm>
        </p:spPr>
        <p:txBody>
          <a:bodyPr/>
          <a:lstStyle/>
          <a:p>
            <a:r>
              <a:rPr altLang="en-US" b="1"/>
              <a:t>CPIF- Complex Case</a:t>
            </a:r>
            <a:endParaRPr altLang="en-US"/>
          </a:p>
        </p:txBody>
      </p:sp>
      <p:sp>
        <p:nvSpPr>
          <p:cNvPr id="3" name="Content Placeholder 2"/>
          <p:cNvSpPr>
            <a:spLocks noGrp="1"/>
          </p:cNvSpPr>
          <p:nvPr>
            <p:ph idx="1"/>
          </p:nvPr>
        </p:nvSpPr>
        <p:spPr>
          <a:xfrm>
            <a:off x="457200" y="990600"/>
            <a:ext cx="8229600" cy="5105400"/>
          </a:xfrm>
        </p:spPr>
        <p:txBody>
          <a:bodyPr>
            <a:normAutofit fontScale="92500" lnSpcReduction="10000"/>
          </a:bodyPr>
          <a:lstStyle/>
          <a:p>
            <a:pPr marL="0" indent="0">
              <a:buNone/>
              <a:defRPr/>
            </a:pPr>
            <a:r>
              <a:rPr lang="en-US" altLang="en-US" sz="1700" b="1" u="sng" dirty="0"/>
              <a:t>Input Data for Question</a:t>
            </a:r>
          </a:p>
          <a:p>
            <a:pPr>
              <a:defRPr/>
            </a:pPr>
            <a:r>
              <a:rPr lang="en-US" altLang="en-US" sz="1400" dirty="0"/>
              <a:t>Target Cost = $ 300,000 (Finish the work in this budget)</a:t>
            </a:r>
          </a:p>
          <a:p>
            <a:pPr>
              <a:defRPr/>
            </a:pPr>
            <a:r>
              <a:rPr lang="en-US" altLang="en-US" sz="1400" dirty="0"/>
              <a:t>Target Profit = $ 50,000 (if seller do then he gets $50,000 for his good work)</a:t>
            </a:r>
          </a:p>
          <a:p>
            <a:pPr>
              <a:defRPr/>
            </a:pPr>
            <a:r>
              <a:rPr lang="en-US" altLang="en-US" sz="1400" dirty="0"/>
              <a:t>Target Price = Target Cost + Target Profit</a:t>
            </a:r>
          </a:p>
          <a:p>
            <a:pPr>
              <a:defRPr/>
            </a:pPr>
            <a:r>
              <a:rPr lang="en-US" altLang="en-US" sz="1400" dirty="0"/>
              <a:t>Ceiling Price = $ 370,000 (Seller will not spend more than in any condition else he has to bare the every extra from his pocket)</a:t>
            </a:r>
          </a:p>
          <a:p>
            <a:pPr>
              <a:defRPr/>
            </a:pPr>
            <a:r>
              <a:rPr lang="en-US" altLang="en-US" sz="1400" dirty="0"/>
              <a:t>Share/Buyer-Seller Ratio = 70/30  (Share the profit or over expense in this ratio until they are below ceiling price)</a:t>
            </a:r>
          </a:p>
          <a:p>
            <a:pPr marL="0" indent="0">
              <a:buNone/>
              <a:defRPr/>
            </a:pPr>
            <a:endParaRPr lang="en-US" altLang="en-US" sz="1600" b="1" dirty="0"/>
          </a:p>
          <a:p>
            <a:pPr marL="0" indent="0">
              <a:buNone/>
              <a:defRPr/>
            </a:pPr>
            <a:r>
              <a:rPr lang="en-US" altLang="en-US" sz="1600" b="1" dirty="0"/>
              <a:t>If actual cost of the project is $335,000 then how much is the profit?</a:t>
            </a:r>
          </a:p>
          <a:p>
            <a:pPr>
              <a:defRPr/>
            </a:pPr>
            <a:endParaRPr lang="en-US" altLang="en-US" sz="1400" b="1" dirty="0"/>
          </a:p>
          <a:p>
            <a:pPr marL="0" indent="0">
              <a:buNone/>
              <a:defRPr/>
            </a:pPr>
            <a:r>
              <a:rPr lang="en-US" altLang="en-US" sz="1700" b="1" u="sng" dirty="0"/>
              <a:t>Calculations</a:t>
            </a:r>
            <a:endParaRPr lang="en-US" altLang="en-US" sz="1400" b="1" u="sng" dirty="0"/>
          </a:p>
          <a:p>
            <a:pPr>
              <a:defRPr/>
            </a:pPr>
            <a:r>
              <a:rPr lang="en-US" altLang="en-US" sz="1400" dirty="0"/>
              <a:t>PTA= ((Ceiling Price – Target Price)/buyer’s Share Ratio) + Target Cost</a:t>
            </a:r>
          </a:p>
          <a:p>
            <a:pPr>
              <a:defRPr/>
            </a:pPr>
            <a:r>
              <a:rPr lang="en-US" altLang="en-US" sz="1400" dirty="0"/>
              <a:t>PTA = (370,000 - 350,000) / .7 + 300,000 =&gt;  328,571</a:t>
            </a:r>
          </a:p>
          <a:p>
            <a:pPr>
              <a:defRPr/>
            </a:pPr>
            <a:r>
              <a:rPr lang="en-US" altLang="en-US" sz="1400" dirty="0"/>
              <a:t>Cost over run above PTA = PTA – Target Cost = 28,571 </a:t>
            </a:r>
          </a:p>
          <a:p>
            <a:pPr>
              <a:defRPr/>
            </a:pPr>
            <a:endParaRPr lang="en-US" altLang="en-US" sz="1400" dirty="0"/>
          </a:p>
          <a:p>
            <a:pPr>
              <a:defRPr/>
            </a:pPr>
            <a:r>
              <a:rPr lang="en-US" altLang="en-US" sz="1400" dirty="0"/>
              <a:t>Between Target Cost and PTA spending (cost) will be split between the parties like this</a:t>
            </a:r>
          </a:p>
          <a:p>
            <a:pPr>
              <a:defRPr/>
            </a:pPr>
            <a:r>
              <a:rPr lang="en-US" altLang="en-US" sz="1400" dirty="0"/>
              <a:t>Buyer's share (70% of 28,571) = 20,000 ,   Seller's share (30% of 28,571) =  8,571</a:t>
            </a:r>
          </a:p>
          <a:p>
            <a:pPr>
              <a:defRPr/>
            </a:pPr>
            <a:r>
              <a:rPr lang="en-US" altLang="en-US" sz="1400" dirty="0"/>
              <a:t>Seller has to pay for extra spending over PTA </a:t>
            </a:r>
            <a:r>
              <a:rPr lang="en-US" altLang="en-US" sz="1400" dirty="0" err="1"/>
              <a:t>ie</a:t>
            </a:r>
            <a:r>
              <a:rPr lang="en-US" altLang="en-US" sz="1400" dirty="0"/>
              <a:t>. Actual Cost- PTA = 335,000 – 328,571 = 6,429</a:t>
            </a:r>
          </a:p>
          <a:p>
            <a:pPr>
              <a:defRPr/>
            </a:pPr>
            <a:endParaRPr lang="en-US" altLang="en-US" sz="1400" dirty="0"/>
          </a:p>
          <a:p>
            <a:pPr>
              <a:defRPr/>
            </a:pPr>
            <a:r>
              <a:rPr lang="en-US" altLang="en-US" sz="1400" dirty="0"/>
              <a:t>Profit will dip by Seller’s Share of Loss + Over Spending above PTA = 8,571 + 6,429 = 15000</a:t>
            </a:r>
          </a:p>
          <a:p>
            <a:pPr>
              <a:defRPr/>
            </a:pPr>
            <a:r>
              <a:rPr lang="en-US" altLang="en-US" sz="1700" b="1" dirty="0"/>
              <a:t>Final Profit = 50,000 – 15,000 = $35,000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36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FF95C4-3BDE-4FFD-BBC2-E16824F59911}" type="slidenum">
              <a:rPr lang="en-US" altLang="en-US" sz="1200" smtClean="0">
                <a:solidFill>
                  <a:srgbClr val="898989"/>
                </a:solidFill>
              </a:rPr>
              <a:pPr>
                <a:spcBef>
                  <a:spcPct val="0"/>
                </a:spcBef>
                <a:buFontTx/>
                <a:buNone/>
              </a:pPr>
              <a:t>398</a:t>
            </a:fld>
            <a:endParaRPr lang="en-US" altLang="en-US" sz="1200">
              <a:solidFill>
                <a:srgbClr val="898989"/>
              </a:solidFill>
            </a:endParaRPr>
          </a:p>
        </p:txBody>
      </p:sp>
    </p:spTree>
    <p:extLst>
      <p:ext uri="{BB962C8B-B14F-4D97-AF65-F5344CB8AC3E}">
        <p14:creationId xmlns:p14="http://schemas.microsoft.com/office/powerpoint/2010/main" val="2747064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u="sng" kern="0" dirty="0"/>
              <a:t>Cost-Plus-Percentage of Cost (CPPC)</a:t>
            </a:r>
          </a:p>
          <a:p>
            <a:pPr lvl="1">
              <a:buFont typeface="Wingdings" pitchFamily="2" charset="2"/>
              <a:buChar char="ü"/>
              <a:defRPr/>
            </a:pPr>
            <a:r>
              <a:rPr lang="en-US" kern="0" dirty="0"/>
              <a:t>Contract = Cost </a:t>
            </a:r>
            <a:r>
              <a:rPr lang="en-US" u="sng" kern="0" dirty="0"/>
              <a:t>plus</a:t>
            </a:r>
            <a:r>
              <a:rPr lang="en-US" kern="0" dirty="0"/>
              <a:t> 12% of costs as fee</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$1,120,000</a:t>
            </a:r>
          </a:p>
          <a:p>
            <a:pPr lvl="2">
              <a:buFont typeface="Wingdings" pitchFamily="2" charset="2"/>
              <a:buChar char="ü"/>
              <a:defRPr/>
            </a:pPr>
            <a:endParaRPr lang="en-US" kern="0" dirty="0"/>
          </a:p>
          <a:p>
            <a:pPr>
              <a:buFont typeface="Wingdings" pitchFamily="2" charset="2"/>
              <a:buChar char="ü"/>
              <a:defRPr/>
            </a:pPr>
            <a:r>
              <a:rPr lang="en-US" u="sng" kern="0" dirty="0"/>
              <a:t>Cost-Plus-Fixed-Fee (CPFF)</a:t>
            </a:r>
          </a:p>
          <a:p>
            <a:pPr lvl="1">
              <a:buFont typeface="Wingdings" pitchFamily="2" charset="2"/>
              <a:buChar char="ü"/>
              <a:defRPr/>
            </a:pPr>
            <a:r>
              <a:rPr lang="en-US" kern="0" dirty="0"/>
              <a:t>Contract = Cost </a:t>
            </a:r>
            <a:r>
              <a:rPr lang="en-US" u="sng" kern="0" dirty="0"/>
              <a:t>plus</a:t>
            </a:r>
            <a:r>
              <a:rPr lang="en-US" kern="0" dirty="0"/>
              <a:t> a fee of $100,000</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$1,100,000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5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C83326-C6FA-4193-A481-94A4F1861583}" type="slidenum">
              <a:rPr lang="en-US" altLang="en-US" sz="1200" smtClean="0">
                <a:solidFill>
                  <a:srgbClr val="898989"/>
                </a:solidFill>
              </a:rPr>
              <a:pPr>
                <a:spcBef>
                  <a:spcPct val="0"/>
                </a:spcBef>
                <a:buFontTx/>
                <a:buNone/>
              </a:pPr>
              <a:t>399</a:t>
            </a:fld>
            <a:endParaRPr lang="en-US" altLang="en-US" sz="1200">
              <a:solidFill>
                <a:srgbClr val="898989"/>
              </a:solidFill>
            </a:endParaRPr>
          </a:p>
        </p:txBody>
      </p:sp>
    </p:spTree>
    <p:extLst>
      <p:ext uri="{BB962C8B-B14F-4D97-AF65-F5344CB8AC3E}">
        <p14:creationId xmlns:p14="http://schemas.microsoft.com/office/powerpoint/2010/main" val="536174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 calcmode="lin" valueType="num">
                                      <p:cBhvr additive="base">
                                        <p:cTn id="2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8435" name="Title 3"/>
          <p:cNvSpPr>
            <a:spLocks noGrp="1"/>
          </p:cNvSpPr>
          <p:nvPr>
            <p:ph type="ctrTitle"/>
          </p:nvPr>
        </p:nvSpPr>
        <p:spPr>
          <a:xfrm>
            <a:off x="533400" y="1828800"/>
            <a:ext cx="7772400" cy="1470025"/>
          </a:xfrm>
        </p:spPr>
        <p:txBody>
          <a:bodyPr/>
          <a:lstStyle/>
          <a:p>
            <a:r>
              <a:rPr altLang="en-US" dirty="0">
                <a:ea typeface="Microsoft YaHei" panose="020B0503020204020204" pitchFamily="34" charset="-122"/>
              </a:rPr>
              <a:t>Project Management Framework</a:t>
            </a:r>
            <a:endParaRPr altLang="en-US" dirty="0"/>
          </a:p>
        </p:txBody>
      </p:sp>
      <p:sp>
        <p:nvSpPr>
          <p:cNvPr id="5" name="Subtitle 4"/>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68D510-3413-48DD-AC66-FFA731F20193}" type="slidenum">
              <a:rPr lang="en-US" altLang="en-US" sz="1200" smtClean="0">
                <a:solidFill>
                  <a:srgbClr val="898989"/>
                </a:solidFill>
              </a:rPr>
              <a:pPr>
                <a:spcBef>
                  <a:spcPct val="0"/>
                </a:spcBef>
                <a:buFontTx/>
                <a:buNone/>
              </a:pPr>
              <a:t>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Elaboration</a:t>
            </a:r>
          </a:p>
        </p:txBody>
      </p:sp>
      <p:sp>
        <p:nvSpPr>
          <p:cNvPr id="5" name="Content Placeholder 4"/>
          <p:cNvSpPr>
            <a:spLocks noGrp="1"/>
          </p:cNvSpPr>
          <p:nvPr>
            <p:ph idx="1"/>
          </p:nvPr>
        </p:nvSpPr>
        <p:spPr/>
        <p:txBody>
          <a:bodyPr/>
          <a:lstStyle/>
          <a:p>
            <a:r>
              <a:rPr lang="en-US" dirty="0"/>
              <a:t>Project scope unfolds during the project execution. Scope of the next phase depends upon the output or success of previous phase.</a:t>
            </a:r>
          </a:p>
          <a:p>
            <a:endParaRPr lang="en-US" dirty="0"/>
          </a:p>
          <a:p>
            <a:r>
              <a:rPr lang="en-US" dirty="0"/>
              <a:t>It is Scope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40</a:t>
            </a:fld>
            <a:endParaRPr lang="en-US" altLang="en-US"/>
          </a:p>
        </p:txBody>
      </p:sp>
    </p:spTree>
    <p:extLst>
      <p:ext uri="{BB962C8B-B14F-4D97-AF65-F5344CB8AC3E}">
        <p14:creationId xmlns:p14="http://schemas.microsoft.com/office/powerpoint/2010/main" val="71797945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sz="2800" b="1" u="sng" kern="0" dirty="0"/>
              <a:t>Cost-Plus-Incentive-Fee (CPIF)</a:t>
            </a:r>
          </a:p>
          <a:p>
            <a:pPr>
              <a:buFont typeface="Wingdings" pitchFamily="2" charset="2"/>
              <a:buChar char="ü"/>
              <a:defRPr/>
            </a:pPr>
            <a:r>
              <a:rPr lang="en-US" sz="1800" b="1" kern="0" dirty="0"/>
              <a:t>If ceiling price is not defined then</a:t>
            </a:r>
          </a:p>
          <a:p>
            <a:pPr>
              <a:buFont typeface="Arial" charset="0"/>
              <a:buNone/>
              <a:defRPr/>
            </a:pPr>
            <a:r>
              <a:rPr lang="en-US" sz="1800" b="1" kern="0" dirty="0"/>
              <a:t>Final payout = Target cost + Fixed fee + Buyer share ratio * (Actual Cost - Target Cost)</a:t>
            </a:r>
          </a:p>
          <a:p>
            <a:pPr>
              <a:buFont typeface="Wingdings" pitchFamily="2" charset="2"/>
              <a:buChar char="ü"/>
              <a:defRPr/>
            </a:pPr>
            <a:endParaRPr lang="en-US" sz="1800" b="1" u="sng" kern="0" dirty="0"/>
          </a:p>
          <a:p>
            <a:pPr>
              <a:buFont typeface="Wingdings" pitchFamily="2" charset="2"/>
              <a:buChar char="ü"/>
              <a:defRPr/>
            </a:pPr>
            <a:r>
              <a:rPr lang="en-US" sz="1800" b="1" kern="0" dirty="0"/>
              <a:t>If ceiling price is defined then</a:t>
            </a:r>
          </a:p>
          <a:p>
            <a:pPr>
              <a:buFont typeface="Arial" charset="0"/>
              <a:buNone/>
              <a:defRPr/>
            </a:pPr>
            <a:r>
              <a:rPr lang="en-US" sz="1800" b="1" dirty="0"/>
              <a:t>Final payout = Target cost + Fixed fee + Buyer share ratio * (Ceiling Price - Target Cost)</a:t>
            </a:r>
          </a:p>
          <a:p>
            <a:pPr lvl="1">
              <a:buFont typeface="Wingdings" pitchFamily="2" charset="2"/>
              <a:buChar char="ü"/>
              <a:defRPr/>
            </a:pPr>
            <a:endParaRPr lang="en-US" sz="1800" kern="0" dirty="0"/>
          </a:p>
          <a:p>
            <a:pPr lvl="1">
              <a:buFont typeface="Wingdings" pitchFamily="2" charset="2"/>
              <a:buChar char="ü"/>
              <a:defRPr/>
            </a:pPr>
            <a:r>
              <a:rPr lang="en-US" sz="1800" kern="0" dirty="0"/>
              <a:t>Fixed fee (Target Profit)  $100,000. Target cost of $1,000,000, the buyer to seller benefit/cost share ratio is 60/40.  Minimum fee is $75,000, Maximum fee is $150,000.</a:t>
            </a:r>
          </a:p>
          <a:p>
            <a:pPr lvl="1">
              <a:buFont typeface="Wingdings" pitchFamily="2" charset="2"/>
              <a:buChar char="ü"/>
              <a:defRPr/>
            </a:pPr>
            <a:r>
              <a:rPr lang="en-US" sz="1800" kern="0" dirty="0"/>
              <a:t>If project is completed at a cost of $900,000, </a:t>
            </a:r>
            <a:r>
              <a:rPr lang="en-US" sz="1800" b="1" u="sng" kern="0" dirty="0"/>
              <a:t>Final Payout</a:t>
            </a:r>
            <a:r>
              <a:rPr lang="en-US" sz="1800" kern="0" dirty="0"/>
              <a:t>= $1,040,000.</a:t>
            </a:r>
          </a:p>
          <a:p>
            <a:pPr lvl="1">
              <a:buFont typeface="Wingdings" pitchFamily="2" charset="2"/>
              <a:buChar char="ü"/>
              <a:defRPr/>
            </a:pPr>
            <a:r>
              <a:rPr lang="en-US" sz="1800" kern="0" dirty="0"/>
              <a:t>If project is completed at a cost of $1,100,000, </a:t>
            </a:r>
            <a:r>
              <a:rPr lang="en-US" sz="1800" b="1" u="sng" kern="0" dirty="0"/>
              <a:t>Final Payout </a:t>
            </a:r>
            <a:r>
              <a:rPr lang="en-US" sz="1800" kern="0" dirty="0"/>
              <a:t>= $1,175,000.</a:t>
            </a:r>
          </a:p>
          <a:p>
            <a:pPr lvl="1">
              <a:buFont typeface="Wingdings" pitchFamily="2" charset="2"/>
              <a:buChar char="ü"/>
              <a:defRPr/>
            </a:pPr>
            <a:endParaRPr lang="en-US" sz="1800" kern="0" dirty="0"/>
          </a:p>
          <a:p>
            <a:pPr marL="57150" indent="0">
              <a:buNone/>
              <a:defRPr/>
            </a:pPr>
            <a:r>
              <a:rPr lang="en-US" sz="2200" kern="0" dirty="0">
                <a:solidFill>
                  <a:srgbClr val="FF0000"/>
                </a:solidFill>
              </a:rPr>
              <a:t>Note: “Target Profit” and “Fixed Fee” are interchangeable words</a:t>
            </a:r>
          </a:p>
          <a:p>
            <a:pPr lvl="1">
              <a:buFont typeface="Wingdings" pitchFamily="2" charset="2"/>
              <a:buChar char="ü"/>
              <a:defRPr/>
            </a:pPr>
            <a:endParaRPr lang="en-US" sz="1800" kern="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94F8DE-112F-492F-A40E-A51BD2494F71}" type="slidenum">
              <a:rPr lang="en-US" altLang="en-US" sz="1200" smtClean="0">
                <a:solidFill>
                  <a:srgbClr val="898989"/>
                </a:solidFill>
              </a:rPr>
              <a:pPr>
                <a:spcBef>
                  <a:spcPct val="0"/>
                </a:spcBef>
                <a:buFontTx/>
                <a:buNone/>
              </a:pPr>
              <a:t>400</a:t>
            </a:fld>
            <a:endParaRPr lang="en-US" altLang="en-US" sz="1200">
              <a:solidFill>
                <a:srgbClr val="898989"/>
              </a:solidFill>
            </a:endParaRPr>
          </a:p>
        </p:txBody>
      </p:sp>
    </p:spTree>
    <p:extLst>
      <p:ext uri="{BB962C8B-B14F-4D97-AF65-F5344CB8AC3E}">
        <p14:creationId xmlns:p14="http://schemas.microsoft.com/office/powerpoint/2010/main" val="2475033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 calcmode="lin" valueType="num">
                                      <p:cBhvr additive="base">
                                        <p:cTn id="4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11" end="11"/>
                                            </p:txEl>
                                          </p:spTgt>
                                        </p:tgtEl>
                                        <p:attrNameLst>
                                          <p:attrName>style.visibility</p:attrName>
                                        </p:attrNameLst>
                                      </p:cBhvr>
                                      <p:to>
                                        <p:strVal val="visible"/>
                                      </p:to>
                                    </p:set>
                                    <p:anim calcmode="lin" valueType="num">
                                      <p:cBhvr additive="base">
                                        <p:cTn id="5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304800" y="1066800"/>
          <a:ext cx="7847013" cy="4987980"/>
        </p:xfrm>
        <a:graphic>
          <a:graphicData uri="http://schemas.openxmlformats.org/drawingml/2006/table">
            <a:tbl>
              <a:tblPr/>
              <a:tblGrid>
                <a:gridCol w="3124021">
                  <a:extLst>
                    <a:ext uri="{9D8B030D-6E8A-4147-A177-3AD203B41FA5}">
                      <a16:colId xmlns:a16="http://schemas.microsoft.com/office/drawing/2014/main" val="20000"/>
                    </a:ext>
                  </a:extLst>
                </a:gridCol>
                <a:gridCol w="1066739">
                  <a:extLst>
                    <a:ext uri="{9D8B030D-6E8A-4147-A177-3AD203B41FA5}">
                      <a16:colId xmlns:a16="http://schemas.microsoft.com/office/drawing/2014/main" val="20001"/>
                    </a:ext>
                  </a:extLst>
                </a:gridCol>
                <a:gridCol w="1447717">
                  <a:extLst>
                    <a:ext uri="{9D8B030D-6E8A-4147-A177-3AD203B41FA5}">
                      <a16:colId xmlns:a16="http://schemas.microsoft.com/office/drawing/2014/main" val="20002"/>
                    </a:ext>
                  </a:extLst>
                </a:gridCol>
                <a:gridCol w="1194460">
                  <a:extLst>
                    <a:ext uri="{9D8B030D-6E8A-4147-A177-3AD203B41FA5}">
                      <a16:colId xmlns:a16="http://schemas.microsoft.com/office/drawing/2014/main" val="20003"/>
                    </a:ext>
                  </a:extLst>
                </a:gridCol>
                <a:gridCol w="1014076">
                  <a:extLst>
                    <a:ext uri="{9D8B030D-6E8A-4147-A177-3AD203B41FA5}">
                      <a16:colId xmlns:a16="http://schemas.microsoft.com/office/drawing/2014/main" val="20004"/>
                    </a:ext>
                  </a:extLst>
                </a:gridCol>
              </a:tblGrid>
              <a:tr h="237966">
                <a:tc gridSpan="5">
                  <a:txBody>
                    <a:bodyPr/>
                    <a:lstStyle/>
                    <a:p>
                      <a:pPr algn="l" fontAlgn="b"/>
                      <a:r>
                        <a:rPr lang="en-US" sz="1500" b="0" i="0" u="none" strike="noStrike" dirty="0">
                          <a:solidFill>
                            <a:srgbClr val="0070C0"/>
                          </a:solidFill>
                          <a:latin typeface="Calibri"/>
                        </a:rPr>
                        <a:t>Final payout = Target cost + Fixed fee + Buyer share ratio * (Actual Cost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966">
                <a:tc gridSpan="5">
                  <a:txBody>
                    <a:bodyPr/>
                    <a:lstStyle/>
                    <a:p>
                      <a:pPr algn="l" fontAlgn="b"/>
                      <a:r>
                        <a:rPr lang="en-US" sz="1500" b="0" i="0" u="none" strike="noStrike" dirty="0">
                          <a:solidFill>
                            <a:srgbClr val="0070C0"/>
                          </a:solidFill>
                          <a:latin typeface="Calibri"/>
                        </a:rPr>
                        <a:t>Final payout = Target cost + Fixed fee + Buyer share ratio * (Ceiling Price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564">
                <a:tc>
                  <a:txBody>
                    <a:bodyPr/>
                    <a:lstStyle/>
                    <a:p>
                      <a:pPr algn="l" fontAlgn="b"/>
                      <a:r>
                        <a:rPr lang="en-US" sz="1500" b="0" i="0" u="none" strike="noStrike">
                          <a:solidFill>
                            <a:srgbClr val="0070C0"/>
                          </a:solidFill>
                          <a:latin typeface="Calibri"/>
                        </a:rPr>
                        <a:t>Minimum Fee: nnn, Maxmum Fee: mmm</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966">
                <a:tc>
                  <a:txBody>
                    <a:bodyPr/>
                    <a:lstStyle/>
                    <a:p>
                      <a:pPr algn="l" fontAlgn="b"/>
                      <a:r>
                        <a:rPr lang="en-US" sz="1500" b="0" i="0" u="none" strike="noStrike">
                          <a:solidFill>
                            <a:srgbClr val="0070C0"/>
                          </a:solidFill>
                          <a:latin typeface="Calibri"/>
                        </a:rPr>
                        <a:t>Min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50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966">
                <a:tc>
                  <a:txBody>
                    <a:bodyPr/>
                    <a:lstStyle/>
                    <a:p>
                      <a:pPr algn="l" fontAlgn="b"/>
                      <a:r>
                        <a:rPr lang="en-US" sz="1500" b="0" i="0" u="none" strike="noStrike">
                          <a:solidFill>
                            <a:srgbClr val="0070C0"/>
                          </a:solidFill>
                          <a:latin typeface="Calibri"/>
                        </a:rPr>
                        <a:t>Max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966">
                <a:tc>
                  <a:txBody>
                    <a:bodyPr/>
                    <a:lstStyle/>
                    <a:p>
                      <a:pPr algn="l" fontAlgn="b"/>
                      <a:r>
                        <a:rPr lang="en-US" sz="1500" b="0" i="0" u="none" strike="noStrike">
                          <a:solidFill>
                            <a:srgbClr val="0070C0"/>
                          </a:solidFill>
                          <a:latin typeface="Calibri"/>
                        </a:rPr>
                        <a:t>Ceiling Price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966">
                <a:tc>
                  <a:txBody>
                    <a:bodyPr/>
                    <a:lstStyle/>
                    <a:p>
                      <a:pPr algn="l" fontAlgn="b"/>
                      <a:r>
                        <a:rPr lang="en-US" sz="1500" b="0" i="0" u="none" strike="noStrike">
                          <a:solidFill>
                            <a:srgbClr val="0070C0"/>
                          </a:solidFill>
                          <a:latin typeface="Calibri"/>
                        </a:rPr>
                        <a:t>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966">
                <a:tc>
                  <a:txBody>
                    <a:bodyPr/>
                    <a:lstStyle/>
                    <a:p>
                      <a:pPr algn="l" fontAlgn="b"/>
                      <a:r>
                        <a:rPr lang="en-US" sz="1500" b="0" i="0" u="none" strike="noStrike">
                          <a:solidFill>
                            <a:srgbClr val="0070C0"/>
                          </a:solidFill>
                          <a:latin typeface="Calibri"/>
                        </a:rPr>
                        <a:t>Fixed Feed (Target 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966">
                <a:tc>
                  <a:txBody>
                    <a:bodyPr/>
                    <a:lstStyle/>
                    <a:p>
                      <a:pPr algn="l" fontAlgn="b"/>
                      <a:r>
                        <a:rPr lang="en-US" sz="1500" b="0" i="0" u="none" strike="noStrike">
                          <a:solidFill>
                            <a:srgbClr val="0070C0"/>
                          </a:solidFill>
                          <a:latin typeface="Calibri"/>
                        </a:rPr>
                        <a:t>Buyer/Seller Benefit/cost sharing</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60% / 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7966">
                <a:tc>
                  <a:txBody>
                    <a:bodyPr/>
                    <a:lstStyle/>
                    <a:p>
                      <a:pPr algn="l" fontAlgn="b"/>
                      <a:r>
                        <a:rPr lang="en-US" sz="15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37966">
                <a:tc>
                  <a:txBody>
                    <a:bodyPr/>
                    <a:lstStyle/>
                    <a:p>
                      <a:pPr algn="l" fontAlgn="b"/>
                      <a:r>
                        <a:rPr lang="en-US" sz="1500" b="0" i="0" u="none" strike="noStrike">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1040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237966">
                <a:tc>
                  <a:txBody>
                    <a:bodyPr/>
                    <a:lstStyle/>
                    <a:p>
                      <a:pPr algn="l" fontAlgn="b"/>
                      <a:r>
                        <a:rPr lang="en-US" sz="1500" b="0" i="0" u="none" strike="noStrike" dirty="0">
                          <a:solidFill>
                            <a:srgbClr val="0070C0"/>
                          </a:solidFill>
                          <a:latin typeface="Calibri"/>
                        </a:rPr>
                        <a:t>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140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7966">
                <a:tc>
                  <a:txBody>
                    <a:bodyPr/>
                    <a:lstStyle/>
                    <a:p>
                      <a:pPr algn="l" fontAlgn="b"/>
                      <a:r>
                        <a:rPr lang="en-US" sz="15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7"/>
                  </a:ext>
                </a:extLst>
              </a:tr>
              <a:tr h="237966">
                <a:tc>
                  <a:txBody>
                    <a:bodyPr/>
                    <a:lstStyle/>
                    <a:p>
                      <a:pPr algn="l" fontAlgn="b"/>
                      <a:r>
                        <a:rPr lang="en-US" sz="1500" b="0" i="0" u="none" strike="noStrike" dirty="0">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1190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8"/>
                  </a:ext>
                </a:extLst>
              </a:tr>
              <a:tr h="237966">
                <a:tc>
                  <a:txBody>
                    <a:bodyPr/>
                    <a:lstStyle/>
                    <a:p>
                      <a:pPr algn="l" fontAlgn="b"/>
                      <a:r>
                        <a:rPr lang="en-US" sz="1500" b="0" i="0" u="none" strike="noStrike">
                          <a:solidFill>
                            <a:srgbClr val="0070C0"/>
                          </a:solidFill>
                          <a:latin typeface="Calibri"/>
                        </a:rPr>
                        <a:t>Profit/Loss</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-70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bl>
          </a:graphicData>
        </a:graphic>
      </p:graphicFrame>
      <p:sp>
        <p:nvSpPr>
          <p:cNvPr id="26746" name="Title 2"/>
          <p:cNvSpPr>
            <a:spLocks noGrp="1"/>
          </p:cNvSpPr>
          <p:nvPr>
            <p:ph type="title"/>
          </p:nvPr>
        </p:nvSpPr>
        <p:spPr>
          <a:xfrm>
            <a:off x="11113" y="0"/>
            <a:ext cx="9132887" cy="808038"/>
          </a:xfrm>
        </p:spPr>
        <p:txBody>
          <a:bodyPr>
            <a:normAutofit fontScale="90000"/>
          </a:bodyPr>
          <a:lstStyle/>
          <a:p>
            <a:pPr>
              <a:defRPr/>
            </a:pPr>
            <a:r>
              <a:rPr sz="5400"/>
              <a:t>CPIF Example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993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5B4F6F-9260-48FF-B6EC-5D0D6D3A7869}" type="slidenum">
              <a:rPr lang="en-US" altLang="en-US" sz="1200" smtClean="0">
                <a:solidFill>
                  <a:srgbClr val="898989"/>
                </a:solidFill>
              </a:rPr>
              <a:pPr>
                <a:spcBef>
                  <a:spcPct val="0"/>
                </a:spcBef>
                <a:buFontTx/>
                <a:buNone/>
              </a:pPr>
              <a:t>401</a:t>
            </a:fld>
            <a:endParaRPr lang="en-US" altLang="en-US" sz="1200">
              <a:solidFill>
                <a:srgbClr val="898989"/>
              </a:solidFill>
            </a:endParaRPr>
          </a:p>
        </p:txBody>
      </p:sp>
    </p:spTree>
    <p:extLst>
      <p:ext uri="{BB962C8B-B14F-4D97-AF65-F5344CB8AC3E}">
        <p14:creationId xmlns:p14="http://schemas.microsoft.com/office/powerpoint/2010/main" val="407555612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a:xfrm>
            <a:off x="0" y="0"/>
            <a:ext cx="9144000" cy="838200"/>
          </a:xfrm>
        </p:spPr>
        <p:txBody>
          <a:bodyPr/>
          <a:lstStyle/>
          <a:p>
            <a:r>
              <a:rPr altLang="en-US" sz="3000" b="1"/>
              <a:t>Contract type Example: Time &amp; Material</a:t>
            </a:r>
          </a:p>
        </p:txBody>
      </p:sp>
      <p:sp>
        <p:nvSpPr>
          <p:cNvPr id="761859" name="Rectangle 7"/>
          <p:cNvSpPr>
            <a:spLocks noGrp="1" noChangeArrowheads="1"/>
          </p:cNvSpPr>
          <p:nvPr>
            <p:ph idx="1"/>
          </p:nvPr>
        </p:nvSpPr>
        <p:spPr>
          <a:xfrm>
            <a:off x="457200" y="990600"/>
            <a:ext cx="8305800" cy="5135563"/>
          </a:xfrm>
        </p:spPr>
        <p:txBody>
          <a:bodyPr/>
          <a:lstStyle/>
          <a:p>
            <a:pPr marL="0" indent="0"/>
            <a:r>
              <a:rPr lang="en-US" altLang="en-US"/>
              <a:t>Contract = Material $1000/CuM of concrete, Labour $200/CuM of concrete</a:t>
            </a:r>
          </a:p>
          <a:p>
            <a:pPr marL="0" indent="0"/>
            <a:endParaRPr lang="en-US" altLang="en-US"/>
          </a:p>
          <a:p>
            <a:pPr marL="0" lvl="1" indent="0"/>
            <a:r>
              <a:rPr lang="en-US" altLang="en-US"/>
              <a:t>If actual quantity 100 CuM then Contract = $120,000</a:t>
            </a:r>
          </a:p>
          <a:p>
            <a:pPr marL="0" lvl="1" indent="0"/>
            <a:endParaRPr lang="en-US" altLang="en-US"/>
          </a:p>
          <a:p>
            <a:pPr marL="0" lvl="1" indent="0"/>
            <a:r>
              <a:rPr lang="en-US" altLang="en-US"/>
              <a:t>If actual quantity 75 CuM then Contract = $90,000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18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CFC849-039E-435B-BDD2-62D948D64F71}" type="slidenum">
              <a:rPr lang="en-US" altLang="en-US" sz="1200" smtClean="0">
                <a:solidFill>
                  <a:srgbClr val="898989"/>
                </a:solidFill>
              </a:rPr>
              <a:pPr>
                <a:spcBef>
                  <a:spcPct val="0"/>
                </a:spcBef>
                <a:buFontTx/>
                <a:buNone/>
              </a:pPr>
              <a:t>402</a:t>
            </a:fld>
            <a:endParaRPr lang="en-US" altLang="en-US" sz="1200">
              <a:solidFill>
                <a:srgbClr val="898989"/>
              </a:solidFill>
            </a:endParaRPr>
          </a:p>
        </p:txBody>
      </p:sp>
    </p:spTree>
    <p:extLst>
      <p:ext uri="{BB962C8B-B14F-4D97-AF65-F5344CB8AC3E}">
        <p14:creationId xmlns:p14="http://schemas.microsoft.com/office/powerpoint/2010/main" val="16243618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6" name="Content Placeholder 5"/>
          <p:cNvSpPr>
            <a:spLocks noGrp="1"/>
          </p:cNvSpPr>
          <p:nvPr>
            <p:ph idx="1"/>
          </p:nvPr>
        </p:nvSpPr>
        <p:spPr>
          <a:xfrm>
            <a:off x="457200" y="990600"/>
            <a:ext cx="8229600" cy="5105400"/>
          </a:xfrm>
        </p:spPr>
        <p:txBody>
          <a:bodyPr/>
          <a:lstStyle/>
          <a:p>
            <a:pPr marL="0" lvl="1" indent="0">
              <a:defRPr/>
            </a:pPr>
            <a:r>
              <a:rPr lang="en-US" b="1" dirty="0"/>
              <a:t>Performing the promises in the contract between seller and buyer</a:t>
            </a:r>
          </a:p>
          <a:p>
            <a:pPr marL="914400" lvl="1" indent="-457200">
              <a:spcBef>
                <a:spcPct val="50000"/>
              </a:spcBef>
              <a:buClr>
                <a:schemeClr val="bg1"/>
              </a:buClr>
              <a:buFont typeface="Wingdings" pitchFamily="2" charset="2"/>
              <a:buChar char="v"/>
              <a:defRPr/>
            </a:pPr>
            <a:endParaRPr lang="en-US" dirty="0"/>
          </a:p>
          <a:p>
            <a:pPr marL="0" lvl="1" indent="0">
              <a:spcBef>
                <a:spcPct val="50000"/>
              </a:spcBef>
              <a:buClr>
                <a:schemeClr val="bg1"/>
              </a:buClr>
              <a:buFont typeface="Arial" charset="0"/>
              <a:buNone/>
              <a:defRPr/>
            </a:pPr>
            <a:r>
              <a:rPr lang="en-US" dirty="0"/>
              <a:t>Essential elements of a contract</a:t>
            </a:r>
          </a:p>
          <a:p>
            <a:pPr marL="341313" lvl="2" indent="-341313">
              <a:spcBef>
                <a:spcPct val="50000"/>
              </a:spcBef>
              <a:buFont typeface="Wingdings" pitchFamily="2" charset="2"/>
              <a:buChar char="ü"/>
              <a:defRPr/>
            </a:pPr>
            <a:r>
              <a:rPr lang="en-US" dirty="0"/>
              <a:t>Offer – clearly stated in a manner that can be understood by a reasonable person</a:t>
            </a:r>
          </a:p>
          <a:p>
            <a:pPr marL="341313" lvl="2" indent="-341313">
              <a:spcBef>
                <a:spcPct val="50000"/>
              </a:spcBef>
              <a:buFont typeface="Wingdings" pitchFamily="2" charset="2"/>
              <a:buChar char="ü"/>
              <a:defRPr/>
            </a:pPr>
            <a:r>
              <a:rPr lang="en-US" dirty="0"/>
              <a:t>Contract must be between competent persons (mental state, age)</a:t>
            </a:r>
          </a:p>
          <a:p>
            <a:pPr marL="341313" lvl="2" indent="-341313">
              <a:spcBef>
                <a:spcPct val="50000"/>
              </a:spcBef>
              <a:buFont typeface="Wingdings" pitchFamily="2" charset="2"/>
              <a:buChar char="ü"/>
              <a:defRPr/>
            </a:pPr>
            <a:r>
              <a:rPr lang="en-US" dirty="0"/>
              <a:t>Contract must have lawful objectives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3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2C62A0-361F-4DCF-9327-F79B40139335}" type="slidenum">
              <a:rPr lang="en-US" altLang="en-US" sz="1200" smtClean="0">
                <a:solidFill>
                  <a:srgbClr val="898989"/>
                </a:solidFill>
              </a:rPr>
              <a:pPr>
                <a:spcBef>
                  <a:spcPct val="0"/>
                </a:spcBef>
                <a:buFontTx/>
                <a:buNone/>
              </a:pPr>
              <a:t>403</a:t>
            </a:fld>
            <a:endParaRPr lang="en-US" altLang="en-US" sz="1200">
              <a:solidFill>
                <a:srgbClr val="898989"/>
              </a:solidFill>
            </a:endParaRPr>
          </a:p>
        </p:txBody>
      </p:sp>
    </p:spTree>
    <p:extLst>
      <p:ext uri="{BB962C8B-B14F-4D97-AF65-F5344CB8AC3E}">
        <p14:creationId xmlns:p14="http://schemas.microsoft.com/office/powerpoint/2010/main" val="334761386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765955" name="Content Placeholder 4"/>
          <p:cNvSpPr>
            <a:spLocks noGrp="1"/>
          </p:cNvSpPr>
          <p:nvPr>
            <p:ph idx="1"/>
          </p:nvPr>
        </p:nvSpPr>
        <p:spPr>
          <a:xfrm>
            <a:off x="457200" y="990600"/>
            <a:ext cx="8305800" cy="5135563"/>
          </a:xfrm>
        </p:spPr>
        <p:txBody>
          <a:bodyPr/>
          <a:lstStyle/>
          <a:p>
            <a:pPr marL="463550" lvl="1" indent="-463550">
              <a:lnSpc>
                <a:spcPct val="150000"/>
              </a:lnSpc>
              <a:spcBef>
                <a:spcPct val="50000"/>
              </a:spcBef>
              <a:buFont typeface="Wingdings" panose="05000000000000000000" pitchFamily="2" charset="2"/>
              <a:buChar char="ü"/>
            </a:pPr>
            <a:r>
              <a:rPr lang="en-US" altLang="en-US"/>
              <a:t>Acceptance by the buyer, based on genuine assent of both parties</a:t>
            </a:r>
          </a:p>
          <a:p>
            <a:pPr marL="463550" lvl="1" indent="-463550">
              <a:lnSpc>
                <a:spcPct val="150000"/>
              </a:lnSpc>
              <a:spcBef>
                <a:spcPct val="50000"/>
              </a:spcBef>
              <a:buFont typeface="Wingdings" panose="05000000000000000000" pitchFamily="2" charset="2"/>
              <a:buChar char="ü"/>
            </a:pPr>
            <a:r>
              <a:rPr lang="en-US" altLang="en-US"/>
              <a:t>Consideration – Most important part of the contract. It means something of value is received by the seller in exchange for meeting the promise</a:t>
            </a:r>
          </a:p>
          <a:p>
            <a:pPr marL="463550" lvl="1" indent="-463550">
              <a:lnSpc>
                <a:spcPct val="150000"/>
              </a:lnSpc>
              <a:spcBef>
                <a:spcPct val="50000"/>
              </a:spcBef>
              <a:buFont typeface="Wingdings" panose="05000000000000000000" pitchFamily="2" charset="2"/>
              <a:buChar char="ü"/>
            </a:pPr>
            <a:r>
              <a:rPr lang="en-US" altLang="en-US"/>
              <a:t>Follows all laws where the contract execution occurs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5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1E92E4-A8DF-488D-AD7A-14E51C286839}" type="slidenum">
              <a:rPr lang="en-US" altLang="en-US" sz="1200" smtClean="0">
                <a:solidFill>
                  <a:srgbClr val="898989"/>
                </a:solidFill>
              </a:rPr>
              <a:pPr>
                <a:spcBef>
                  <a:spcPct val="0"/>
                </a:spcBef>
                <a:buFontTx/>
                <a:buNone/>
              </a:pPr>
              <a:t>404</a:t>
            </a:fld>
            <a:endParaRPr lang="en-US" altLang="en-US" sz="1200">
              <a:solidFill>
                <a:srgbClr val="898989"/>
              </a:solidFill>
            </a:endParaRPr>
          </a:p>
        </p:txBody>
      </p:sp>
    </p:spTree>
    <p:extLst>
      <p:ext uri="{BB962C8B-B14F-4D97-AF65-F5344CB8AC3E}">
        <p14:creationId xmlns:p14="http://schemas.microsoft.com/office/powerpoint/2010/main" val="343181680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0965" name="Content Placeholder 4"/>
          <p:cNvSpPr>
            <a:spLocks noGrp="1"/>
          </p:cNvSpPr>
          <p:nvPr>
            <p:ph idx="1"/>
          </p:nvPr>
        </p:nvSpPr>
        <p:spPr/>
        <p:txBody>
          <a:bodyPr>
            <a:normAutofit fontScale="85000" lnSpcReduction="20000"/>
          </a:bodyPr>
          <a:lstStyle/>
          <a:p>
            <a:pPr>
              <a:defRPr/>
            </a:pPr>
            <a:r>
              <a:rPr lang="en-US" dirty="0"/>
              <a:t>Acronyms</a:t>
            </a:r>
          </a:p>
          <a:p>
            <a:pPr lvl="1">
              <a:defRPr/>
            </a:pPr>
            <a:r>
              <a:rPr lang="en-US" dirty="0"/>
              <a:t>IFB- Invitation for Bid, </a:t>
            </a:r>
          </a:p>
          <a:p>
            <a:pPr lvl="1">
              <a:defRPr/>
            </a:pPr>
            <a:r>
              <a:rPr lang="en-US" dirty="0"/>
              <a:t>RFB- Request for Bid, </a:t>
            </a:r>
          </a:p>
          <a:p>
            <a:pPr lvl="1">
              <a:defRPr/>
            </a:pPr>
            <a:r>
              <a:rPr lang="en-US" dirty="0"/>
              <a:t>LOI- Letter of Intent, </a:t>
            </a:r>
          </a:p>
          <a:p>
            <a:pPr lvl="1">
              <a:defRPr/>
            </a:pPr>
            <a:r>
              <a:rPr lang="en-US" dirty="0"/>
              <a:t>RFQ- Request for Quotation</a:t>
            </a:r>
          </a:p>
          <a:p>
            <a:pPr lvl="1">
              <a:defRPr/>
            </a:pPr>
            <a:r>
              <a:rPr lang="en-US" dirty="0"/>
              <a:t>RFP- Request for Proposal</a:t>
            </a:r>
          </a:p>
          <a:p>
            <a:pPr>
              <a:defRPr/>
            </a:pPr>
            <a:r>
              <a:rPr lang="en-US" dirty="0"/>
              <a:t>IFB or RFB/P :</a:t>
            </a:r>
          </a:p>
          <a:p>
            <a:pPr lvl="1">
              <a:defRPr/>
            </a:pPr>
            <a:r>
              <a:rPr lang="en-US" dirty="0"/>
              <a:t>Single Price, </a:t>
            </a:r>
          </a:p>
          <a:p>
            <a:pPr lvl="1">
              <a:defRPr/>
            </a:pPr>
            <a:r>
              <a:rPr lang="en-US" dirty="0"/>
              <a:t>High $ Value  </a:t>
            </a:r>
          </a:p>
          <a:p>
            <a:pPr>
              <a:defRPr/>
            </a:pPr>
            <a:r>
              <a:rPr lang="en-US" dirty="0"/>
              <a:t>RFQ used : </a:t>
            </a:r>
          </a:p>
          <a:p>
            <a:pPr lvl="1">
              <a:defRPr/>
            </a:pPr>
            <a:r>
              <a:rPr lang="en-US" dirty="0"/>
              <a:t>Per Item/Hour Price,  </a:t>
            </a:r>
          </a:p>
          <a:p>
            <a:pPr lvl="1">
              <a:defRPr/>
            </a:pPr>
            <a:r>
              <a:rPr lang="en-US" dirty="0"/>
              <a:t>Lower $ Value,  </a:t>
            </a:r>
          </a:p>
          <a:p>
            <a:pPr lvl="1">
              <a:defRPr/>
            </a:pPr>
            <a:r>
              <a:rPr lang="en-US" dirty="0"/>
              <a:t>May be used to develop info in RFP.</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8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C44E29-BCFA-43AA-B810-EEDFD1F01FBD}" type="slidenum">
              <a:rPr lang="en-US" altLang="en-US" sz="1200" smtClean="0">
                <a:solidFill>
                  <a:srgbClr val="898989"/>
                </a:solidFill>
              </a:rPr>
              <a:pPr>
                <a:spcBef>
                  <a:spcPct val="0"/>
                </a:spcBef>
                <a:buFontTx/>
                <a:buNone/>
              </a:pPr>
              <a:t>405</a:t>
            </a:fld>
            <a:endParaRPr lang="en-US" altLang="en-US" sz="1200">
              <a:solidFill>
                <a:srgbClr val="898989"/>
              </a:solidFill>
            </a:endParaRPr>
          </a:p>
        </p:txBody>
      </p:sp>
    </p:spTree>
    <p:extLst>
      <p:ext uri="{BB962C8B-B14F-4D97-AF65-F5344CB8AC3E}">
        <p14:creationId xmlns:p14="http://schemas.microsoft.com/office/powerpoint/2010/main" val="2061309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anim calcmode="lin" valueType="num">
                                      <p:cBhvr additive="base">
                                        <p:cTn id="7" dur="500" fill="hold"/>
                                        <p:tgtEl>
                                          <p:spTgt spid="4096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5">
                                            <p:txEl>
                                              <p:pRg st="1" end="1"/>
                                            </p:txEl>
                                          </p:spTgt>
                                        </p:tgtEl>
                                        <p:attrNameLst>
                                          <p:attrName>style.visibility</p:attrName>
                                        </p:attrNameLst>
                                      </p:cBhvr>
                                      <p:to>
                                        <p:strVal val="visible"/>
                                      </p:to>
                                    </p:set>
                                    <p:anim calcmode="lin" valueType="num">
                                      <p:cBhvr additive="base">
                                        <p:cTn id="11" dur="500" fill="hold"/>
                                        <p:tgtEl>
                                          <p:spTgt spid="4096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96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965">
                                            <p:txEl>
                                              <p:pRg st="2" end="2"/>
                                            </p:txEl>
                                          </p:spTgt>
                                        </p:tgtEl>
                                        <p:attrNameLst>
                                          <p:attrName>style.visibility</p:attrName>
                                        </p:attrNameLst>
                                      </p:cBhvr>
                                      <p:to>
                                        <p:strVal val="visible"/>
                                      </p:to>
                                    </p:set>
                                    <p:anim calcmode="lin" valueType="num">
                                      <p:cBhvr additive="base">
                                        <p:cTn id="15" dur="500" fill="hold"/>
                                        <p:tgtEl>
                                          <p:spTgt spid="4096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6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965">
                                            <p:txEl>
                                              <p:pRg st="3" end="3"/>
                                            </p:txEl>
                                          </p:spTgt>
                                        </p:tgtEl>
                                        <p:attrNameLst>
                                          <p:attrName>style.visibility</p:attrName>
                                        </p:attrNameLst>
                                      </p:cBhvr>
                                      <p:to>
                                        <p:strVal val="visible"/>
                                      </p:to>
                                    </p:set>
                                    <p:anim calcmode="lin" valueType="num">
                                      <p:cBhvr additive="base">
                                        <p:cTn id="19" dur="500" fill="hold"/>
                                        <p:tgtEl>
                                          <p:spTgt spid="4096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965">
                                            <p:txEl>
                                              <p:pRg st="4" end="4"/>
                                            </p:txEl>
                                          </p:spTgt>
                                        </p:tgtEl>
                                        <p:attrNameLst>
                                          <p:attrName>style.visibility</p:attrName>
                                        </p:attrNameLst>
                                      </p:cBhvr>
                                      <p:to>
                                        <p:strVal val="visible"/>
                                      </p:to>
                                    </p:set>
                                    <p:anim calcmode="lin" valueType="num">
                                      <p:cBhvr additive="base">
                                        <p:cTn id="23" dur="500" fill="hold"/>
                                        <p:tgtEl>
                                          <p:spTgt spid="4096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96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965">
                                            <p:txEl>
                                              <p:pRg st="5" end="5"/>
                                            </p:txEl>
                                          </p:spTgt>
                                        </p:tgtEl>
                                        <p:attrNameLst>
                                          <p:attrName>style.visibility</p:attrName>
                                        </p:attrNameLst>
                                      </p:cBhvr>
                                      <p:to>
                                        <p:strVal val="visible"/>
                                      </p:to>
                                    </p:set>
                                    <p:anim calcmode="lin" valueType="num">
                                      <p:cBhvr additive="base">
                                        <p:cTn id="27" dur="500" fill="hold"/>
                                        <p:tgtEl>
                                          <p:spTgt spid="4096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096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965">
                                            <p:txEl>
                                              <p:pRg st="6" end="6"/>
                                            </p:txEl>
                                          </p:spTgt>
                                        </p:tgtEl>
                                        <p:attrNameLst>
                                          <p:attrName>style.visibility</p:attrName>
                                        </p:attrNameLst>
                                      </p:cBhvr>
                                      <p:to>
                                        <p:strVal val="visible"/>
                                      </p:to>
                                    </p:set>
                                    <p:anim calcmode="lin" valueType="num">
                                      <p:cBhvr additive="base">
                                        <p:cTn id="33" dur="500" fill="hold"/>
                                        <p:tgtEl>
                                          <p:spTgt spid="4096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96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0965">
                                            <p:txEl>
                                              <p:pRg st="7" end="7"/>
                                            </p:txEl>
                                          </p:spTgt>
                                        </p:tgtEl>
                                        <p:attrNameLst>
                                          <p:attrName>style.visibility</p:attrName>
                                        </p:attrNameLst>
                                      </p:cBhvr>
                                      <p:to>
                                        <p:strVal val="visible"/>
                                      </p:to>
                                    </p:set>
                                    <p:anim calcmode="lin" valueType="num">
                                      <p:cBhvr additive="base">
                                        <p:cTn id="37" dur="500" fill="hold"/>
                                        <p:tgtEl>
                                          <p:spTgt spid="4096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96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0965">
                                            <p:txEl>
                                              <p:pRg st="8" end="8"/>
                                            </p:txEl>
                                          </p:spTgt>
                                        </p:tgtEl>
                                        <p:attrNameLst>
                                          <p:attrName>style.visibility</p:attrName>
                                        </p:attrNameLst>
                                      </p:cBhvr>
                                      <p:to>
                                        <p:strVal val="visible"/>
                                      </p:to>
                                    </p:set>
                                    <p:anim calcmode="lin" valueType="num">
                                      <p:cBhvr additive="base">
                                        <p:cTn id="41" dur="500" fill="hold"/>
                                        <p:tgtEl>
                                          <p:spTgt spid="4096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096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965">
                                            <p:txEl>
                                              <p:pRg st="9" end="9"/>
                                            </p:txEl>
                                          </p:spTgt>
                                        </p:tgtEl>
                                        <p:attrNameLst>
                                          <p:attrName>style.visibility</p:attrName>
                                        </p:attrNameLst>
                                      </p:cBhvr>
                                      <p:to>
                                        <p:strVal val="visible"/>
                                      </p:to>
                                    </p:set>
                                    <p:anim calcmode="lin" valueType="num">
                                      <p:cBhvr additive="base">
                                        <p:cTn id="47" dur="500" fill="hold"/>
                                        <p:tgtEl>
                                          <p:spTgt spid="4096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096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965">
                                            <p:txEl>
                                              <p:pRg st="10" end="10"/>
                                            </p:txEl>
                                          </p:spTgt>
                                        </p:tgtEl>
                                        <p:attrNameLst>
                                          <p:attrName>style.visibility</p:attrName>
                                        </p:attrNameLst>
                                      </p:cBhvr>
                                      <p:to>
                                        <p:strVal val="visible"/>
                                      </p:to>
                                    </p:set>
                                    <p:anim calcmode="lin" valueType="num">
                                      <p:cBhvr additive="base">
                                        <p:cTn id="51" dur="500" fill="hold"/>
                                        <p:tgtEl>
                                          <p:spTgt spid="4096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096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0965">
                                            <p:txEl>
                                              <p:pRg st="11" end="11"/>
                                            </p:txEl>
                                          </p:spTgt>
                                        </p:tgtEl>
                                        <p:attrNameLst>
                                          <p:attrName>style.visibility</p:attrName>
                                        </p:attrNameLst>
                                      </p:cBhvr>
                                      <p:to>
                                        <p:strVal val="visible"/>
                                      </p:to>
                                    </p:set>
                                    <p:anim calcmode="lin" valueType="num">
                                      <p:cBhvr additive="base">
                                        <p:cTn id="55" dur="500" fill="hold"/>
                                        <p:tgtEl>
                                          <p:spTgt spid="4096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0965">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965">
                                            <p:txEl>
                                              <p:pRg st="12" end="12"/>
                                            </p:txEl>
                                          </p:spTgt>
                                        </p:tgtEl>
                                        <p:attrNameLst>
                                          <p:attrName>style.visibility</p:attrName>
                                        </p:attrNameLst>
                                      </p:cBhvr>
                                      <p:to>
                                        <p:strVal val="visible"/>
                                      </p:to>
                                    </p:set>
                                    <p:anim calcmode="lin" valueType="num">
                                      <p:cBhvr additive="base">
                                        <p:cTn id="59" dur="500" fill="hold"/>
                                        <p:tgtEl>
                                          <p:spTgt spid="40965">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096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build="p"/>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 name="Content Placeholder 3"/>
          <p:cNvSpPr>
            <a:spLocks noGrp="1"/>
          </p:cNvSpPr>
          <p:nvPr>
            <p:ph idx="1"/>
          </p:nvPr>
        </p:nvSpPr>
        <p:spPr/>
        <p:txBody>
          <a:bodyPr>
            <a:normAutofit fontScale="85000" lnSpcReduction="10000"/>
          </a:bodyPr>
          <a:lstStyle/>
          <a:p>
            <a:pPr>
              <a:buFont typeface="Wingdings" pitchFamily="2" charset="2"/>
              <a:buChar char="ü"/>
              <a:defRPr/>
            </a:pPr>
            <a:r>
              <a:rPr lang="en-US" dirty="0"/>
              <a:t>T&amp; M Used when you must begin work immediately without a procurement statement of work</a:t>
            </a:r>
          </a:p>
          <a:p>
            <a:pPr>
              <a:buFont typeface="Wingdings" pitchFamily="2" charset="2"/>
              <a:buChar char="ü"/>
              <a:defRPr/>
            </a:pPr>
            <a:r>
              <a:rPr lang="en-US" dirty="0"/>
              <a:t>If seller need to do more work in cost plus fixed fee contract then he should negotiate to change in contract. Otherwise seller will not get more than fixed fee, no matter how much he works.</a:t>
            </a:r>
          </a:p>
          <a:p>
            <a:pPr>
              <a:buFont typeface="Wingdings" pitchFamily="2" charset="2"/>
              <a:buChar char="ü"/>
              <a:defRPr/>
            </a:pPr>
            <a:r>
              <a:rPr lang="en-US" dirty="0"/>
              <a:t>An IFB is typically a request for a sealed document that lists the seller’s firm price to complete the detailed work.</a:t>
            </a:r>
          </a:p>
          <a:p>
            <a:pPr>
              <a:buFont typeface="Wingdings" pitchFamily="2" charset="2"/>
              <a:buChar char="ü"/>
              <a:defRPr/>
            </a:pPr>
            <a:r>
              <a:rPr lang="en-US" dirty="0"/>
              <a:t>A letter of intent is not binding in a court of law, it does make the seller feel more comfortable about expending funds before a contract is signed.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0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B9B46DB-938E-47B0-AEB6-B9EE4BDEC406}" type="slidenum">
              <a:rPr lang="en-US" altLang="en-US" sz="1200" smtClean="0">
                <a:solidFill>
                  <a:srgbClr val="898989"/>
                </a:solidFill>
              </a:rPr>
              <a:pPr>
                <a:spcBef>
                  <a:spcPct val="0"/>
                </a:spcBef>
                <a:buFontTx/>
                <a:buNone/>
              </a:pPr>
              <a:t>406</a:t>
            </a:fld>
            <a:endParaRPr lang="en-US" altLang="en-US" sz="1200">
              <a:solidFill>
                <a:srgbClr val="898989"/>
              </a:solidFill>
            </a:endParaRPr>
          </a:p>
        </p:txBody>
      </p:sp>
    </p:spTree>
    <p:extLst>
      <p:ext uri="{BB962C8B-B14F-4D97-AF65-F5344CB8AC3E}">
        <p14:creationId xmlns:p14="http://schemas.microsoft.com/office/powerpoint/2010/main" val="33927526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3"/>
          <p:cNvSpPr>
            <a:spLocks noGrp="1"/>
          </p:cNvSpPr>
          <p:nvPr>
            <p:ph type="title"/>
          </p:nvPr>
        </p:nvSpPr>
        <p:spPr>
          <a:xfrm>
            <a:off x="0" y="0"/>
            <a:ext cx="9144000" cy="838200"/>
          </a:xfrm>
        </p:spPr>
        <p:txBody>
          <a:bodyPr/>
          <a:lstStyle/>
          <a:p>
            <a:r>
              <a:rPr altLang="en-US"/>
              <a:t>Contract Change Control System (CCCS)</a:t>
            </a:r>
          </a:p>
        </p:txBody>
      </p:sp>
      <p:sp>
        <p:nvSpPr>
          <p:cNvPr id="24579" name="Content Placeholder 4"/>
          <p:cNvSpPr>
            <a:spLocks noGrp="1"/>
          </p:cNvSpPr>
          <p:nvPr>
            <p:ph idx="1"/>
          </p:nvPr>
        </p:nvSpPr>
        <p:spPr>
          <a:xfrm>
            <a:off x="457200" y="990600"/>
            <a:ext cx="8229600" cy="5105400"/>
          </a:xfrm>
        </p:spPr>
        <p:txBody>
          <a:bodyPr/>
          <a:lstStyle/>
          <a:p>
            <a:pPr marL="463550" indent="-463550">
              <a:buFont typeface="Wingdings" panose="05000000000000000000" pitchFamily="2" charset="2"/>
              <a:buChar char="ü"/>
            </a:pPr>
            <a:r>
              <a:rPr lang="en-US" altLang="en-US" sz="3000"/>
              <a:t>CCCS is a process for modifying the contract.</a:t>
            </a:r>
          </a:p>
          <a:p>
            <a:pPr marL="463550" indent="-463550">
              <a:buFont typeface="Wingdings" panose="05000000000000000000" pitchFamily="2" charset="2"/>
              <a:buChar char="ü"/>
            </a:pPr>
            <a:r>
              <a:rPr lang="en-US" altLang="en-US" sz="3000"/>
              <a:t>Contract change control system (CCCS) is part of integrated change control system</a:t>
            </a:r>
          </a:p>
          <a:p>
            <a:pPr marL="463550" indent="-463550">
              <a:buFont typeface="Wingdings" panose="05000000000000000000" pitchFamily="2" charset="2"/>
              <a:buChar char="ü"/>
            </a:pPr>
            <a:r>
              <a:rPr lang="en-US" altLang="en-US" sz="3000"/>
              <a:t>PM should focus on Buyer Seller relationship </a:t>
            </a:r>
          </a:p>
          <a:p>
            <a:pPr marL="463550" indent="-463550">
              <a:buFont typeface="Wingdings" panose="05000000000000000000" pitchFamily="2" charset="2"/>
              <a:buChar char="ü"/>
            </a:pPr>
            <a:r>
              <a:rPr lang="en-US" altLang="en-US" sz="3000"/>
              <a:t>Following are part of CCCS</a:t>
            </a:r>
          </a:p>
          <a:p>
            <a:pPr marL="914400" lvl="1" indent="-457200">
              <a:buFont typeface="Calibri" panose="020F0502020204030204" pitchFamily="34" charset="0"/>
              <a:buAutoNum type="arabicPeriod"/>
            </a:pPr>
            <a:r>
              <a:rPr lang="en-US" altLang="en-US" sz="2400"/>
              <a:t>Paperwork</a:t>
            </a:r>
          </a:p>
          <a:p>
            <a:pPr marL="914400" lvl="1" indent="-457200">
              <a:buFont typeface="Calibri" panose="020F0502020204030204" pitchFamily="34" charset="0"/>
              <a:buAutoNum type="arabicPeriod"/>
            </a:pPr>
            <a:r>
              <a:rPr lang="en-US" altLang="en-US" sz="2400"/>
              <a:t>Tracking Systems</a:t>
            </a:r>
          </a:p>
          <a:p>
            <a:pPr marL="914400" lvl="1" indent="-457200">
              <a:buFont typeface="Calibri" panose="020F0502020204030204" pitchFamily="34" charset="0"/>
              <a:buAutoNum type="arabicPeriod"/>
            </a:pPr>
            <a:r>
              <a:rPr lang="en-US" altLang="en-US" sz="2400"/>
              <a:t>Dispute resolution processes</a:t>
            </a:r>
          </a:p>
          <a:p>
            <a:pPr marL="914400" lvl="1" indent="-457200">
              <a:buFont typeface="Calibri" panose="020F0502020204030204" pitchFamily="34" charset="0"/>
              <a:buAutoNum type="arabicPeriod"/>
            </a:pPr>
            <a:r>
              <a:rPr lang="en-US" altLang="en-US" sz="2400"/>
              <a:t>Approval Levels necessary for authorizing changes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2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47A97A-4278-4F3C-8256-90F3E0BD33C7}" type="slidenum">
              <a:rPr lang="en-US" altLang="en-US" sz="1200" smtClean="0">
                <a:solidFill>
                  <a:srgbClr val="898989"/>
                </a:solidFill>
              </a:rPr>
              <a:pPr>
                <a:spcBef>
                  <a:spcPct val="0"/>
                </a:spcBef>
                <a:buFontTx/>
                <a:buNone/>
              </a:pPr>
              <a:t>407</a:t>
            </a:fld>
            <a:endParaRPr lang="en-US" altLang="en-US" sz="1200">
              <a:solidFill>
                <a:srgbClr val="898989"/>
              </a:solidFill>
            </a:endParaRPr>
          </a:p>
        </p:txBody>
      </p:sp>
    </p:spTree>
    <p:extLst>
      <p:ext uri="{BB962C8B-B14F-4D97-AF65-F5344CB8AC3E}">
        <p14:creationId xmlns:p14="http://schemas.microsoft.com/office/powerpoint/2010/main" val="35080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5" dur="500"/>
                                        <p:tgtEl>
                                          <p:spTgt spid="24579">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8" dur="500"/>
                                        <p:tgtEl>
                                          <p:spTgt spid="24579">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31" dur="500"/>
                                        <p:tgtEl>
                                          <p:spTgt spid="24579">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579">
                                            <p:txEl>
                                              <p:pRg st="7" end="7"/>
                                            </p:txEl>
                                          </p:spTgt>
                                        </p:tgtEl>
                                        <p:attrNameLst>
                                          <p:attrName>style.visibility</p:attrName>
                                        </p:attrNameLst>
                                      </p:cBhvr>
                                      <p:to>
                                        <p:strVal val="visible"/>
                                      </p:to>
                                    </p:set>
                                    <p:animEffect transition="in" filter="blinds(horizontal)">
                                      <p:cBhvr>
                                        <p:cTn id="34"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414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02938F-873B-49A0-B1D5-B404BB65C5AF}" type="slidenum">
              <a:rPr lang="en-US" altLang="en-US" sz="1200" smtClean="0">
                <a:solidFill>
                  <a:srgbClr val="898989"/>
                </a:solidFill>
              </a:rPr>
              <a:pPr>
                <a:spcBef>
                  <a:spcPct val="0"/>
                </a:spcBef>
                <a:buFontTx/>
                <a:buNone/>
              </a:pPr>
              <a:t>408</a:t>
            </a:fld>
            <a:endParaRPr lang="en-US" altLang="en-US" sz="1200">
              <a:solidFill>
                <a:srgbClr val="898989"/>
              </a:solidFill>
            </a:endParaRPr>
          </a:p>
        </p:txBody>
      </p:sp>
    </p:spTree>
    <p:extLst>
      <p:ext uri="{BB962C8B-B14F-4D97-AF65-F5344CB8AC3E}">
        <p14:creationId xmlns:p14="http://schemas.microsoft.com/office/powerpoint/2010/main" val="294413149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p:cNvSpPr>
            <a:spLocks noGrp="1"/>
          </p:cNvSpPr>
          <p:nvPr>
            <p:ph type="ctrTitle"/>
          </p:nvPr>
        </p:nvSpPr>
        <p:spPr/>
        <p:txBody>
          <a:bodyPr/>
          <a:lstStyle/>
          <a:p>
            <a:r>
              <a:rPr altLang="en-US"/>
              <a:t>Project Stakeholder Management</a:t>
            </a:r>
          </a:p>
        </p:txBody>
      </p:sp>
      <p:sp>
        <p:nvSpPr>
          <p:cNvPr id="4" name="Subtitle 3"/>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6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3387B-F472-4F08-82CF-09571A8FCEC3}" type="slidenum">
              <a:rPr lang="en-US" altLang="en-US" sz="1200" smtClean="0">
                <a:solidFill>
                  <a:srgbClr val="898989"/>
                </a:solidFill>
              </a:rPr>
              <a:pPr>
                <a:spcBef>
                  <a:spcPct val="0"/>
                </a:spcBef>
                <a:buFontTx/>
                <a:buNone/>
              </a:pPr>
              <a:t>409</a:t>
            </a:fld>
            <a:endParaRPr lang="en-US" altLang="en-US" sz="1200">
              <a:solidFill>
                <a:srgbClr val="898989"/>
              </a:solidFill>
            </a:endParaRPr>
          </a:p>
        </p:txBody>
      </p:sp>
    </p:spTree>
    <p:extLst>
      <p:ext uri="{BB962C8B-B14F-4D97-AF65-F5344CB8AC3E}">
        <p14:creationId xmlns:p14="http://schemas.microsoft.com/office/powerpoint/2010/main" val="1129735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5" name="Content Placeholder 4"/>
          <p:cNvSpPr>
            <a:spLocks noGrp="1"/>
          </p:cNvSpPr>
          <p:nvPr>
            <p:ph idx="1"/>
          </p:nvPr>
        </p:nvSpPr>
        <p:spPr/>
        <p:txBody>
          <a:bodyPr/>
          <a:lstStyle/>
          <a:p>
            <a:r>
              <a:rPr lang="en-US" dirty="0"/>
              <a:t>Activities of any deliverable can be known when we know what need to delivered.</a:t>
            </a:r>
          </a:p>
          <a:p>
            <a:r>
              <a:rPr lang="en-US" dirty="0"/>
              <a:t>Attribute of the activities can be known only when we know what are the activities and what is deliverable.</a:t>
            </a:r>
          </a:p>
          <a:p>
            <a:r>
              <a:rPr lang="en-US" dirty="0"/>
              <a:t>It is Time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41</a:t>
            </a:fld>
            <a:endParaRPr lang="en-US" altLang="en-US"/>
          </a:p>
        </p:txBody>
      </p:sp>
    </p:spTree>
    <p:extLst>
      <p:ext uri="{BB962C8B-B14F-4D97-AF65-F5344CB8AC3E}">
        <p14:creationId xmlns:p14="http://schemas.microsoft.com/office/powerpoint/2010/main" val="242356081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3797300"/>
          </a:xfrm>
        </p:spPr>
        <p:txBody>
          <a:bodyPr>
            <a:spAutoFit/>
          </a:bodyPr>
          <a:lstStyle/>
          <a:p>
            <a:pPr marL="971550" lvl="1" indent="-514350">
              <a:lnSpc>
                <a:spcPct val="200000"/>
              </a:lnSpc>
              <a:buFont typeface="+mj-lt"/>
              <a:buAutoNum type="arabicPeriod" startAt="44"/>
              <a:defRPr/>
            </a:pPr>
            <a:r>
              <a:rPr lang="en-US" dirty="0"/>
              <a:t>Identify Stakeholders [INITIATING]</a:t>
            </a:r>
          </a:p>
          <a:p>
            <a:pPr marL="914400" lvl="1" indent="-457200">
              <a:lnSpc>
                <a:spcPct val="200000"/>
              </a:lnSpc>
              <a:buFont typeface="Calibri" pitchFamily="34" charset="0"/>
              <a:buAutoNum type="arabicPeriod" startAt="44"/>
              <a:defRPr/>
            </a:pPr>
            <a:r>
              <a:rPr lang="en-US" dirty="0"/>
              <a:t>Plan Stakeholder Management [PLANNING]</a:t>
            </a:r>
          </a:p>
          <a:p>
            <a:pPr marL="914400" lvl="1" indent="-457200">
              <a:lnSpc>
                <a:spcPct val="200000"/>
              </a:lnSpc>
              <a:buFont typeface="Calibri" pitchFamily="34" charset="0"/>
              <a:buAutoNum type="arabicPeriod" startAt="44"/>
              <a:defRPr/>
            </a:pPr>
            <a:r>
              <a:rPr lang="en-US" dirty="0"/>
              <a:t>Manage Stakeholder Engagement [EXECUTING]</a:t>
            </a:r>
          </a:p>
          <a:p>
            <a:pPr marL="914400" lvl="1" indent="-457200">
              <a:lnSpc>
                <a:spcPct val="200000"/>
              </a:lnSpc>
              <a:buFont typeface="Calibri" pitchFamily="34" charset="0"/>
              <a:buAutoNum type="arabicPeriod" startAt="44"/>
              <a:defRPr/>
            </a:pPr>
            <a:r>
              <a:rPr lang="en-US" dirty="0"/>
              <a:t>Control Stakeholder Engagements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11AE5A-AB1D-4A3D-93EF-C6B6B9769736}" type="slidenum">
              <a:rPr lang="en-US" altLang="en-US" sz="1200" smtClean="0">
                <a:solidFill>
                  <a:srgbClr val="898989"/>
                </a:solidFill>
              </a:rPr>
              <a:pPr>
                <a:spcBef>
                  <a:spcPct val="0"/>
                </a:spcBef>
                <a:buFontTx/>
                <a:buNone/>
              </a:pPr>
              <a:t>410</a:t>
            </a:fld>
            <a:endParaRPr lang="en-US" altLang="en-US" sz="1200">
              <a:solidFill>
                <a:srgbClr val="898989"/>
              </a:solidFill>
            </a:endParaRPr>
          </a:p>
        </p:txBody>
      </p:sp>
    </p:spTree>
    <p:extLst>
      <p:ext uri="{BB962C8B-B14F-4D97-AF65-F5344CB8AC3E}">
        <p14:creationId xmlns:p14="http://schemas.microsoft.com/office/powerpoint/2010/main" val="138331073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2"/>
          <p:cNvSpPr>
            <a:spLocks noGrp="1"/>
          </p:cNvSpPr>
          <p:nvPr>
            <p:ph type="title"/>
          </p:nvPr>
        </p:nvSpPr>
        <p:spPr>
          <a:xfrm>
            <a:off x="11113" y="0"/>
            <a:ext cx="9132887" cy="808038"/>
          </a:xfrm>
        </p:spPr>
        <p:txBody>
          <a:bodyPr/>
          <a:lstStyle/>
          <a:p>
            <a:r>
              <a:rPr altLang="en-US" dirty="0"/>
              <a:t>4</a:t>
            </a:r>
            <a:r>
              <a:rPr lang="en-US" altLang="en-US" dirty="0"/>
              <a:t>6</a:t>
            </a:r>
            <a:r>
              <a:rPr altLang="en-US" dirty="0"/>
              <a:t>. Identify Stakeholders</a:t>
            </a:r>
          </a:p>
        </p:txBody>
      </p:sp>
      <p:sp>
        <p:nvSpPr>
          <p:cNvPr id="9219" name="Content Placeholder 3"/>
          <p:cNvSpPr>
            <a:spLocks noGrp="1"/>
          </p:cNvSpPr>
          <p:nvPr>
            <p:ph idx="1"/>
          </p:nvPr>
        </p:nvSpPr>
        <p:spPr/>
        <p:txBody>
          <a:bodyPr/>
          <a:lstStyle/>
          <a:p>
            <a:pPr marL="0" indent="0">
              <a:buFont typeface="Arial" panose="020B0604020202020204" pitchFamily="34" charset="0"/>
              <a:buNone/>
              <a:defRPr/>
            </a:pPr>
            <a:r>
              <a:rPr lang="en-US" altLang="en-US" b="1" u="sng" dirty="0"/>
              <a:t>Identifying</a:t>
            </a:r>
            <a:r>
              <a:rPr lang="en-US" altLang="en-US" b="1" dirty="0"/>
              <a:t> all </a:t>
            </a:r>
            <a:r>
              <a:rPr lang="en-US" altLang="en-US" b="1" u="sng" dirty="0"/>
              <a:t>people, group or organizations </a:t>
            </a:r>
            <a:r>
              <a:rPr lang="en-US" altLang="en-US" b="1" dirty="0"/>
              <a:t>that could be impacted by the project and </a:t>
            </a:r>
            <a:r>
              <a:rPr lang="en-US" altLang="en-US" b="1" u="sng" dirty="0"/>
              <a:t>documenting relevant information</a:t>
            </a:r>
            <a:r>
              <a:rPr lang="en-US" altLang="en-US" b="1" dirty="0"/>
              <a:t> regarding their interests, involvement and impact on project success.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02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CC4C50-1309-44BF-A0A1-F330BD9AC88A}" type="slidenum">
              <a:rPr lang="en-US" altLang="en-US" sz="1200" smtClean="0">
                <a:solidFill>
                  <a:srgbClr val="898989"/>
                </a:solidFill>
              </a:rPr>
              <a:pPr>
                <a:spcBef>
                  <a:spcPct val="0"/>
                </a:spcBef>
                <a:buFontTx/>
                <a:buNone/>
              </a:pPr>
              <a:t>411</a:t>
            </a:fld>
            <a:endParaRPr lang="en-US" altLang="en-US" sz="1200">
              <a:solidFill>
                <a:srgbClr val="898989"/>
              </a:solidFill>
            </a:endParaRPr>
          </a:p>
        </p:txBody>
      </p:sp>
    </p:spTree>
    <p:extLst>
      <p:ext uri="{BB962C8B-B14F-4D97-AF65-F5344CB8AC3E}">
        <p14:creationId xmlns:p14="http://schemas.microsoft.com/office/powerpoint/2010/main" val="4416026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40"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Questionnaires and 	surveys</a:t>
            </a:r>
          </a:p>
          <a:p>
            <a:pPr lvl="1"/>
            <a:r>
              <a:rPr lang="en-US" dirty="0"/>
              <a:t>• Brainstorming</a:t>
            </a:r>
          </a:p>
          <a:p>
            <a:r>
              <a:rPr lang="en-US" dirty="0"/>
              <a:t>.3 Data analysis</a:t>
            </a:r>
          </a:p>
          <a:p>
            <a:pPr lvl="1"/>
            <a:r>
              <a:rPr lang="en-US" dirty="0"/>
              <a:t>• Stakeholder analysis</a:t>
            </a:r>
          </a:p>
          <a:p>
            <a:pPr lvl="1"/>
            <a:r>
              <a:rPr lang="en-US" dirty="0"/>
              <a:t>• Document analysis</a:t>
            </a:r>
          </a:p>
          <a:p>
            <a:r>
              <a:rPr lang="en-US" dirty="0"/>
              <a:t>.4 Data representation</a:t>
            </a:r>
          </a:p>
          <a:p>
            <a:pPr lvl="1"/>
            <a:r>
              <a:rPr lang="en-US" dirty="0"/>
              <a:t>• Stakeholder 	mapping/ 	representation</a:t>
            </a:r>
          </a:p>
          <a:p>
            <a:r>
              <a:rPr lang="en-US" dirty="0"/>
              <a:t>.5 Meetings</a:t>
            </a:r>
            <a:endParaRPr lang="en-US" altLang="en-US" dirty="0"/>
          </a:p>
        </p:txBody>
      </p:sp>
      <p:sp>
        <p:nvSpPr>
          <p:cNvPr id="782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Stakeholders</a:t>
            </a:r>
          </a:p>
        </p:txBody>
      </p:sp>
      <p:sp>
        <p:nvSpPr>
          <p:cNvPr id="782339" name="Content Placeholder 4"/>
          <p:cNvSpPr>
            <a:spLocks noGrp="1"/>
          </p:cNvSpPr>
          <p:nvPr>
            <p:ph sz="quarter" idx="12"/>
          </p:nvPr>
        </p:nvSpPr>
        <p:spPr>
          <a:xfrm>
            <a:off x="457199" y="1211262"/>
            <a:ext cx="2819399" cy="5113338"/>
          </a:xfrm>
        </p:spPr>
        <p:txBody>
          <a:bodyPr/>
          <a:lstStyle/>
          <a:p>
            <a:r>
              <a:rPr lang="en-US" sz="1800" dirty="0"/>
              <a:t>.1 Project charter</a:t>
            </a:r>
          </a:p>
          <a:p>
            <a:r>
              <a:rPr lang="en-US" sz="1800" dirty="0"/>
              <a:t>.2 Business documents</a:t>
            </a:r>
          </a:p>
          <a:p>
            <a:pPr lvl="1"/>
            <a:r>
              <a:rPr lang="en-US" sz="1600" dirty="0"/>
              <a:t>• Business case</a:t>
            </a:r>
          </a:p>
          <a:p>
            <a:pPr lvl="1"/>
            <a:r>
              <a:rPr lang="en-US" sz="1600" dirty="0"/>
              <a:t>• Benefits management plan</a:t>
            </a:r>
          </a:p>
          <a:p>
            <a:r>
              <a:rPr lang="en-US" sz="1800" dirty="0"/>
              <a:t>.3 PMP</a:t>
            </a:r>
          </a:p>
          <a:p>
            <a:pPr lvl="1"/>
            <a:r>
              <a:rPr lang="en-US" sz="1600" dirty="0"/>
              <a:t>• </a:t>
            </a:r>
            <a:r>
              <a:rPr lang="en-US" sz="1600" dirty="0" err="1"/>
              <a:t>CoMP</a:t>
            </a:r>
            <a:r>
              <a:rPr lang="en-US" sz="1600" dirty="0"/>
              <a:t>, </a:t>
            </a:r>
            <a:r>
              <a:rPr lang="en-US" sz="1600" dirty="0" err="1"/>
              <a:t>StEP</a:t>
            </a:r>
            <a:endParaRPr lang="en-US" sz="1600" dirty="0"/>
          </a:p>
          <a:p>
            <a:r>
              <a:rPr lang="en-US" sz="1800" dirty="0"/>
              <a:t>.4 Project documents</a:t>
            </a:r>
          </a:p>
          <a:p>
            <a:pPr lvl="1"/>
            <a:r>
              <a:rPr lang="en-US" sz="1600" dirty="0"/>
              <a:t>• Change log</a:t>
            </a:r>
          </a:p>
          <a:p>
            <a:pPr lvl="1"/>
            <a:r>
              <a:rPr lang="en-US" sz="1600" dirty="0"/>
              <a:t>• Issue log</a:t>
            </a:r>
          </a:p>
          <a:p>
            <a:pPr lvl="1"/>
            <a:r>
              <a:rPr lang="en-US" sz="1600" dirty="0"/>
              <a:t>• Req. documentation</a:t>
            </a:r>
          </a:p>
          <a:p>
            <a:r>
              <a:rPr lang="en-US" sz="1800" dirty="0"/>
              <a:t>.5 Agreements</a:t>
            </a:r>
          </a:p>
          <a:p>
            <a:r>
              <a:rPr lang="en-US" sz="1800" dirty="0"/>
              <a:t>.6 EEFs</a:t>
            </a:r>
          </a:p>
          <a:p>
            <a:r>
              <a:rPr lang="en-US" sz="1800" dirty="0"/>
              <a:t>.7 OPAs</a:t>
            </a:r>
            <a:endParaRPr lang="en-US" altLang="en-US" sz="1800" dirty="0"/>
          </a:p>
        </p:txBody>
      </p:sp>
      <p:sp>
        <p:nvSpPr>
          <p:cNvPr id="782341" name="Text Placeholder 6"/>
          <p:cNvSpPr>
            <a:spLocks noGrp="1"/>
          </p:cNvSpPr>
          <p:nvPr>
            <p:ph type="body" sz="quarter" idx="14"/>
          </p:nvPr>
        </p:nvSpPr>
        <p:spPr/>
        <p:txBody>
          <a:bodyPr/>
          <a:lstStyle/>
          <a:p>
            <a:r>
              <a:rPr lang="en-US" sz="1600" dirty="0"/>
              <a:t>.1 Stakeholder register</a:t>
            </a:r>
          </a:p>
          <a:p>
            <a:r>
              <a:rPr lang="en-US" sz="1600" dirty="0"/>
              <a:t>.2 Change requests</a:t>
            </a:r>
          </a:p>
          <a:p>
            <a:r>
              <a:rPr lang="en-US" sz="1600" dirty="0"/>
              <a:t>.3 PMP updates</a:t>
            </a:r>
          </a:p>
          <a:p>
            <a:pPr lvl="1"/>
            <a:r>
              <a:rPr lang="en-US" sz="1400" dirty="0"/>
              <a:t>• </a:t>
            </a:r>
            <a:r>
              <a:rPr lang="en-US" sz="1400" dirty="0" err="1"/>
              <a:t>ReqMP</a:t>
            </a:r>
            <a:r>
              <a:rPr lang="en-US" sz="1400" dirty="0"/>
              <a:t>, </a:t>
            </a:r>
            <a:r>
              <a:rPr lang="en-US" sz="1400" dirty="0" err="1"/>
              <a:t>CoMP</a:t>
            </a:r>
            <a:r>
              <a:rPr lang="en-US" sz="1400" dirty="0"/>
              <a:t>, RMP, </a:t>
            </a:r>
            <a:r>
              <a:rPr lang="en-US" sz="1400" dirty="0" err="1"/>
              <a:t>StEP</a:t>
            </a:r>
            <a:endParaRPr lang="en-US" sz="1400" dirty="0"/>
          </a:p>
          <a:p>
            <a:r>
              <a:rPr lang="en-US" sz="1600" dirty="0"/>
              <a:t>.4 Project documents 	updates</a:t>
            </a:r>
          </a:p>
          <a:p>
            <a:pPr lvl="1"/>
            <a:r>
              <a:rPr lang="en-US" sz="1400" dirty="0"/>
              <a:t>• Assumption log</a:t>
            </a:r>
          </a:p>
          <a:p>
            <a:pPr lvl="1"/>
            <a:r>
              <a:rPr lang="en-US" sz="1400" dirty="0"/>
              <a:t>• Issue log</a:t>
            </a:r>
          </a:p>
          <a:p>
            <a:pPr lvl="1"/>
            <a:r>
              <a:rPr lang="en-US" sz="1400" dirty="0"/>
              <a:t>• Risk register</a:t>
            </a:r>
            <a:endParaRPr lang="en-US" altLang="en-US" sz="1400" dirty="0"/>
          </a:p>
        </p:txBody>
      </p:sp>
      <p:sp>
        <p:nvSpPr>
          <p:cNvPr id="78234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8234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INIT</a:t>
            </a:r>
          </a:p>
        </p:txBody>
      </p:sp>
      <p:sp>
        <p:nvSpPr>
          <p:cNvPr id="782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175E8F-735B-4953-AF05-1431175CE6EC}" type="slidenum">
              <a:rPr lang="en-US" altLang="en-US" sz="1200" smtClean="0">
                <a:solidFill>
                  <a:srgbClr val="898989"/>
                </a:solidFill>
              </a:rPr>
              <a:pPr>
                <a:spcBef>
                  <a:spcPct val="0"/>
                </a:spcBef>
                <a:buFontTx/>
                <a:buNone/>
              </a:pPr>
              <a:t>412</a:t>
            </a:fld>
            <a:endParaRPr lang="en-US" altLang="en-US" sz="1200">
              <a:solidFill>
                <a:srgbClr val="898989"/>
              </a:solidFill>
            </a:endParaRPr>
          </a:p>
        </p:txBody>
      </p:sp>
    </p:spTree>
    <p:extLst>
      <p:ext uri="{BB962C8B-B14F-4D97-AF65-F5344CB8AC3E}">
        <p14:creationId xmlns:p14="http://schemas.microsoft.com/office/powerpoint/2010/main" val="199516909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31788" y="1009650"/>
          <a:ext cx="8396287" cy="5141913"/>
        </p:xfrm>
        <a:graphic>
          <a:graphicData uri="http://schemas.openxmlformats.org/drawingml/2006/table">
            <a:tbl>
              <a:tblPr/>
              <a:tblGrid>
                <a:gridCol w="1678580">
                  <a:extLst>
                    <a:ext uri="{9D8B030D-6E8A-4147-A177-3AD203B41FA5}">
                      <a16:colId xmlns:a16="http://schemas.microsoft.com/office/drawing/2014/main" val="20000"/>
                    </a:ext>
                  </a:extLst>
                </a:gridCol>
                <a:gridCol w="1800412">
                  <a:extLst>
                    <a:ext uri="{9D8B030D-6E8A-4147-A177-3AD203B41FA5}">
                      <a16:colId xmlns:a16="http://schemas.microsoft.com/office/drawing/2014/main" val="20001"/>
                    </a:ext>
                  </a:extLst>
                </a:gridCol>
                <a:gridCol w="1248783">
                  <a:extLst>
                    <a:ext uri="{9D8B030D-6E8A-4147-A177-3AD203B41FA5}">
                      <a16:colId xmlns:a16="http://schemas.microsoft.com/office/drawing/2014/main" val="20002"/>
                    </a:ext>
                  </a:extLst>
                </a:gridCol>
                <a:gridCol w="1164178">
                  <a:extLst>
                    <a:ext uri="{9D8B030D-6E8A-4147-A177-3AD203B41FA5}">
                      <a16:colId xmlns:a16="http://schemas.microsoft.com/office/drawing/2014/main" val="20003"/>
                    </a:ext>
                  </a:extLst>
                </a:gridCol>
                <a:gridCol w="1028807">
                  <a:extLst>
                    <a:ext uri="{9D8B030D-6E8A-4147-A177-3AD203B41FA5}">
                      <a16:colId xmlns:a16="http://schemas.microsoft.com/office/drawing/2014/main" val="20004"/>
                    </a:ext>
                  </a:extLst>
                </a:gridCol>
                <a:gridCol w="1475527">
                  <a:extLst>
                    <a:ext uri="{9D8B030D-6E8A-4147-A177-3AD203B41FA5}">
                      <a16:colId xmlns:a16="http://schemas.microsoft.com/office/drawing/2014/main" val="20005"/>
                    </a:ext>
                  </a:extLst>
                </a:gridCol>
              </a:tblGrid>
              <a:tr h="299849">
                <a:tc>
                  <a:txBody>
                    <a:bodyPr/>
                    <a:lstStyle/>
                    <a:p>
                      <a:pPr algn="l" fontAlgn="b"/>
                      <a:r>
                        <a:rPr lang="en-US" sz="1200" b="0" i="0" u="none" strike="noStrike" dirty="0">
                          <a:solidFill>
                            <a:srgbClr val="000000"/>
                          </a:solidFill>
                          <a:latin typeface="Berlin Sans FB"/>
                        </a:rPr>
                        <a:t> </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b"/>
                      <a:r>
                        <a:rPr lang="en-US" sz="1800" b="0" i="0" u="none" strike="noStrike" dirty="0">
                          <a:solidFill>
                            <a:srgbClr val="000000"/>
                          </a:solidFill>
                          <a:latin typeface="Berlin Sans FB"/>
                        </a:rPr>
                        <a:t>Stakeholders</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378">
                <a:tc>
                  <a:txBody>
                    <a:bodyPr/>
                    <a:lstStyle/>
                    <a:p>
                      <a:pPr algn="l" fontAlgn="t"/>
                      <a:r>
                        <a:rPr lang="en-US" sz="1200" b="0" i="0" u="none" strike="noStrike">
                          <a:solidFill>
                            <a:srgbClr val="000000"/>
                          </a:solidFill>
                          <a:latin typeface="Berlin Sans FB"/>
                        </a:rPr>
                        <a:t> </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Ahmed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Susan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Erik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Mark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David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1034">
                <a:tc>
                  <a:txBody>
                    <a:bodyPr/>
                    <a:lstStyle/>
                    <a:p>
                      <a:pPr algn="l" fontAlgn="t"/>
                      <a:r>
                        <a:rPr lang="en-US" sz="1200" b="0" i="0" u="none" strike="noStrike">
                          <a:solidFill>
                            <a:srgbClr val="000000"/>
                          </a:solidFill>
                          <a:latin typeface="Berlin Sans FB"/>
                        </a:rPr>
                        <a:t>Organization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Internal Senior Management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Hardware Vendor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manager for other internal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7931">
                <a:tc>
                  <a:txBody>
                    <a:bodyPr/>
                    <a:lstStyle/>
                    <a:p>
                      <a:pPr algn="l" fontAlgn="t"/>
                      <a:r>
                        <a:rPr lang="en-US" sz="1200" b="0" i="0" u="none" strike="noStrike">
                          <a:solidFill>
                            <a:srgbClr val="000000"/>
                          </a:solidFill>
                          <a:latin typeface="Berlin Sans FB"/>
                        </a:rPr>
                        <a:t>Role on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Sponsor of project and one of the compnay's founder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DBA sequencing expert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Lead Programmer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Supplies some istrument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Competing for company resources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46550">
                <a:tc>
                  <a:txBody>
                    <a:bodyPr/>
                    <a:lstStyle/>
                    <a:p>
                      <a:pPr algn="l" fontAlgn="t"/>
                      <a:r>
                        <a:rPr lang="en-US" sz="1200" b="0" i="0" u="none" strike="noStrike">
                          <a:solidFill>
                            <a:srgbClr val="000000"/>
                          </a:solidFill>
                          <a:latin typeface="Berlin Sans FB"/>
                        </a:rPr>
                        <a:t>Unique Facts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Demanding, likes details, business focus, stanford MBA</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smart, Ph.D. in biology, easy to work with, has a toddler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Best Programmer I know, weird sense of humor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Start-up company, he knows we can make him rich if this works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Nice guy, one of oldest people at company, has 3 kids in college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78">
                <a:tc>
                  <a:txBody>
                    <a:bodyPr/>
                    <a:lstStyle/>
                    <a:p>
                      <a:pPr algn="l" fontAlgn="t"/>
                      <a:r>
                        <a:rPr lang="en-US" sz="1200" b="0" i="0" u="none" strike="noStrike">
                          <a:solidFill>
                            <a:srgbClr val="000000"/>
                          </a:solidFill>
                          <a:latin typeface="Berlin Sans FB"/>
                        </a:rPr>
                        <a:t>Level of interest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7931">
                <a:tc>
                  <a:txBody>
                    <a:bodyPr/>
                    <a:lstStyle/>
                    <a:p>
                      <a:pPr algn="l" fontAlgn="t"/>
                      <a:r>
                        <a:rPr lang="en-US" sz="1200" b="0" i="0" u="none" strike="noStrike">
                          <a:solidFill>
                            <a:srgbClr val="000000"/>
                          </a:solidFill>
                          <a:latin typeface="Berlin Sans FB"/>
                        </a:rPr>
                        <a:t>Level of Influence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 can call the shots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SME, critical to success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 hard to replace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other vendors available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75862">
                <a:tc>
                  <a:txBody>
                    <a:bodyPr/>
                    <a:lstStyle/>
                    <a:p>
                      <a:pPr algn="l" fontAlgn="t"/>
                      <a:r>
                        <a:rPr lang="en-US" sz="1200" b="0" i="0" u="none" strike="noStrike">
                          <a:solidFill>
                            <a:srgbClr val="000000"/>
                          </a:solidFill>
                          <a:latin typeface="Berlin Sans FB"/>
                        </a:rPr>
                        <a:t>Suggestions on managing relationship</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informed, let him lead conversations, do as he says and quickly</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Make sure she reviews specifications and leads testing; can do some work from home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him happy so he stays; emphasize stock options; likes mexican food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Give him enough leads time to deliver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latin typeface="Berlin Sans FB"/>
                        </a:rPr>
                        <a:t>He knows his project takes a back seat to this one, but can learn from him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84447" name="Rectangle 27"/>
          <p:cNvSpPr>
            <a:spLocks noGrp="1" noChangeArrowheads="1"/>
          </p:cNvSpPr>
          <p:nvPr>
            <p:ph type="title"/>
          </p:nvPr>
        </p:nvSpPr>
        <p:spPr>
          <a:xfrm>
            <a:off x="0" y="0"/>
            <a:ext cx="9132888" cy="808038"/>
          </a:xfrm>
        </p:spPr>
        <p:txBody>
          <a:bodyPr/>
          <a:lstStyle/>
          <a:p>
            <a:r>
              <a:rPr altLang="en-US" sz="36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44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7590EE-6C28-4DEC-BBAB-FC59096E5A67}" type="slidenum">
              <a:rPr lang="en-US" altLang="en-US" sz="1200" smtClean="0">
                <a:solidFill>
                  <a:srgbClr val="898989"/>
                </a:solidFill>
              </a:rPr>
              <a:pPr>
                <a:spcBef>
                  <a:spcPct val="0"/>
                </a:spcBef>
                <a:buFontTx/>
                <a:buNone/>
              </a:pPr>
              <a:t>413</a:t>
            </a:fld>
            <a:endParaRPr lang="en-US" altLang="en-US" sz="1200">
              <a:solidFill>
                <a:srgbClr val="898989"/>
              </a:solidFill>
            </a:endParaRPr>
          </a:p>
        </p:txBody>
      </p:sp>
    </p:spTree>
    <p:extLst>
      <p:ext uri="{BB962C8B-B14F-4D97-AF65-F5344CB8AC3E}">
        <p14:creationId xmlns:p14="http://schemas.microsoft.com/office/powerpoint/2010/main" val="1731393508"/>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15913" y="1574800"/>
          <a:ext cx="8528051" cy="3187701"/>
        </p:xfrm>
        <a:graphic>
          <a:graphicData uri="http://schemas.openxmlformats.org/drawingml/2006/table">
            <a:tbl>
              <a:tblPr/>
              <a:tblGrid>
                <a:gridCol w="1483100">
                  <a:extLst>
                    <a:ext uri="{9D8B030D-6E8A-4147-A177-3AD203B41FA5}">
                      <a16:colId xmlns:a16="http://schemas.microsoft.com/office/drawing/2014/main" val="20000"/>
                    </a:ext>
                  </a:extLst>
                </a:gridCol>
                <a:gridCol w="2017340">
                  <a:extLst>
                    <a:ext uri="{9D8B030D-6E8A-4147-A177-3AD203B41FA5}">
                      <a16:colId xmlns:a16="http://schemas.microsoft.com/office/drawing/2014/main" val="20001"/>
                    </a:ext>
                  </a:extLst>
                </a:gridCol>
                <a:gridCol w="2017340">
                  <a:extLst>
                    <a:ext uri="{9D8B030D-6E8A-4147-A177-3AD203B41FA5}">
                      <a16:colId xmlns:a16="http://schemas.microsoft.com/office/drawing/2014/main" val="20002"/>
                    </a:ext>
                  </a:extLst>
                </a:gridCol>
                <a:gridCol w="3010271">
                  <a:extLst>
                    <a:ext uri="{9D8B030D-6E8A-4147-A177-3AD203B41FA5}">
                      <a16:colId xmlns:a16="http://schemas.microsoft.com/office/drawing/2014/main" val="20003"/>
                    </a:ext>
                  </a:extLst>
                </a:gridCol>
              </a:tblGrid>
              <a:tr h="1126794">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a:t>
                      </a:r>
                      <a:endParaRPr lang="en-US" sz="1800" dirty="0">
                        <a:solidFill>
                          <a:schemeClr val="tx1"/>
                        </a:solidFill>
                        <a:latin typeface="Times New Roman"/>
                        <a:ea typeface="Times New Roman"/>
                        <a:cs typeface="Times New Roman"/>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 Interest(s) in the Project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Assessment of Impact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Potential Strategies for Gaining Support or Reducing Obstacles</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0527">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86461" name="Rectangle 27"/>
          <p:cNvSpPr>
            <a:spLocks noGrp="1" noChangeArrowheads="1"/>
          </p:cNvSpPr>
          <p:nvPr>
            <p:ph type="title"/>
          </p:nvPr>
        </p:nvSpPr>
        <p:spPr>
          <a:xfrm>
            <a:off x="11113" y="0"/>
            <a:ext cx="9132887" cy="808038"/>
          </a:xfrm>
        </p:spPr>
        <p:txBody>
          <a:bodyPr/>
          <a:lstStyle/>
          <a:p>
            <a:r>
              <a:rPr altLang="en-US" sz="30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64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5903E9-6248-44FB-84E7-E0DA9917F36E}" type="slidenum">
              <a:rPr lang="en-US" altLang="en-US" sz="1200" smtClean="0">
                <a:solidFill>
                  <a:srgbClr val="898989"/>
                </a:solidFill>
              </a:rPr>
              <a:pPr>
                <a:spcBef>
                  <a:spcPct val="0"/>
                </a:spcBef>
                <a:buFontTx/>
                <a:buNone/>
              </a:pPr>
              <a:t>414</a:t>
            </a:fld>
            <a:endParaRPr lang="en-US" altLang="en-US" sz="1200">
              <a:solidFill>
                <a:srgbClr val="898989"/>
              </a:solidFill>
            </a:endParaRPr>
          </a:p>
        </p:txBody>
      </p:sp>
    </p:spTree>
    <p:extLst>
      <p:ext uri="{BB962C8B-B14F-4D97-AF65-F5344CB8AC3E}">
        <p14:creationId xmlns:p14="http://schemas.microsoft.com/office/powerpoint/2010/main" val="5075308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p:cNvSpPr>
            <a:spLocks noGrp="1"/>
          </p:cNvSpPr>
          <p:nvPr>
            <p:ph type="title"/>
          </p:nvPr>
        </p:nvSpPr>
        <p:spPr>
          <a:xfrm>
            <a:off x="11113" y="0"/>
            <a:ext cx="9132887" cy="808038"/>
          </a:xfrm>
        </p:spPr>
        <p:txBody>
          <a:bodyPr/>
          <a:lstStyle/>
          <a:p>
            <a:r>
              <a:rPr altLang="en-US" sz="2800"/>
              <a:t>Power/Interest Grid with stakeholders</a:t>
            </a:r>
          </a:p>
        </p:txBody>
      </p:sp>
      <p:pic>
        <p:nvPicPr>
          <p:cNvPr id="788483" name="Picture 12" descr="file:///D:/D%20-%20CD%203/Project%20Management/Project%20Communiactions%20Management/Stakeholder%20Management/Stakeholder%20Analysis%20%26%20Stakeholder%20Management%20-%20Winning%20support%20for%20your%20project,June17'06_files/stakeholdergrid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24000" y="1066800"/>
            <a:ext cx="5562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484" name="Text Box 17"/>
          <p:cNvSpPr txBox="1">
            <a:spLocks noChangeArrowheads="1"/>
          </p:cNvSpPr>
          <p:nvPr/>
        </p:nvSpPr>
        <p:spPr bwMode="auto">
          <a:xfrm>
            <a:off x="2743200" y="22860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solidFill>
                <a:srgbClr val="FFFF00"/>
              </a:solidFill>
              <a:latin typeface="Arial" panose="020B0604020202020204" pitchFamily="34" charset="0"/>
            </a:endParaRPr>
          </a:p>
        </p:txBody>
      </p:sp>
      <p:sp>
        <p:nvSpPr>
          <p:cNvPr id="788485" name="Rectangle 29"/>
          <p:cNvSpPr>
            <a:spLocks noChangeArrowheads="1"/>
          </p:cNvSpPr>
          <p:nvPr/>
        </p:nvSpPr>
        <p:spPr bwMode="auto">
          <a:xfrm>
            <a:off x="4724400" y="5029200"/>
            <a:ext cx="1600200" cy="762000"/>
          </a:xfrm>
          <a:prstGeom prst="rect">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6" name="Text Box 30"/>
          <p:cNvSpPr txBox="1">
            <a:spLocks noChangeArrowheads="1"/>
          </p:cNvSpPr>
          <p:nvPr/>
        </p:nvSpPr>
        <p:spPr bwMode="auto">
          <a:xfrm>
            <a:off x="5029200" y="5257800"/>
            <a:ext cx="1066800" cy="400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Arial" panose="020B0604020202020204" pitchFamily="34" charset="0"/>
              </a:rPr>
              <a:t>Vendor</a:t>
            </a:r>
          </a:p>
        </p:txBody>
      </p:sp>
      <p:sp>
        <p:nvSpPr>
          <p:cNvPr id="788487" name="Rectangle 32"/>
          <p:cNvSpPr>
            <a:spLocks noChangeArrowheads="1"/>
          </p:cNvSpPr>
          <p:nvPr/>
        </p:nvSpPr>
        <p:spPr bwMode="auto">
          <a:xfrm>
            <a:off x="4800600" y="2743200"/>
            <a:ext cx="1600200" cy="838200"/>
          </a:xfrm>
          <a:prstGeom prst="rect">
            <a:avLst/>
          </a:prstGeom>
          <a:solidFill>
            <a:srgbClr val="FF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8" name="Text Box 34"/>
          <p:cNvSpPr txBox="1">
            <a:spLocks noChangeArrowheads="1"/>
          </p:cNvSpPr>
          <p:nvPr/>
        </p:nvSpPr>
        <p:spPr bwMode="auto">
          <a:xfrm>
            <a:off x="5029200" y="2819400"/>
            <a:ext cx="12192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Arial" panose="020B0604020202020204" pitchFamily="34" charset="0"/>
              </a:rPr>
              <a:t>Sponsor, Team</a:t>
            </a:r>
          </a:p>
        </p:txBody>
      </p:sp>
      <p:sp>
        <p:nvSpPr>
          <p:cNvPr id="788489" name="Rectangle 35"/>
          <p:cNvSpPr>
            <a:spLocks noChangeArrowheads="1"/>
          </p:cNvSpPr>
          <p:nvPr/>
        </p:nvSpPr>
        <p:spPr bwMode="auto">
          <a:xfrm>
            <a:off x="2438400" y="2667000"/>
            <a:ext cx="1905000" cy="914400"/>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0" name="Rectangle 36"/>
          <p:cNvSpPr>
            <a:spLocks noChangeArrowheads="1"/>
          </p:cNvSpPr>
          <p:nvPr/>
        </p:nvSpPr>
        <p:spPr bwMode="auto">
          <a:xfrm>
            <a:off x="2667000" y="2743200"/>
            <a:ext cx="14478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Regulatory Authorities</a:t>
            </a:r>
          </a:p>
        </p:txBody>
      </p:sp>
      <p:sp>
        <p:nvSpPr>
          <p:cNvPr id="788491" name="Rectangle 37"/>
          <p:cNvSpPr>
            <a:spLocks noChangeArrowheads="1"/>
          </p:cNvSpPr>
          <p:nvPr/>
        </p:nvSpPr>
        <p:spPr bwMode="auto">
          <a:xfrm>
            <a:off x="2514600" y="5029200"/>
            <a:ext cx="1828800" cy="838200"/>
          </a:xfrm>
          <a:prstGeom prst="rect">
            <a:avLst/>
          </a:prstGeom>
          <a:solidFill>
            <a:srgbClr val="FFFF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2" name="Text Box 38"/>
          <p:cNvSpPr txBox="1">
            <a:spLocks noChangeArrowheads="1"/>
          </p:cNvSpPr>
          <p:nvPr/>
        </p:nvSpPr>
        <p:spPr bwMode="auto">
          <a:xfrm>
            <a:off x="2819400" y="5105400"/>
            <a:ext cx="12954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Individual Citizens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84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74BF7AA-DE34-43EA-B7C8-FA37FBE0CD23}" type="slidenum">
              <a:rPr lang="en-US" altLang="en-US" sz="1200" smtClean="0">
                <a:solidFill>
                  <a:srgbClr val="898989"/>
                </a:solidFill>
              </a:rPr>
              <a:pPr>
                <a:spcBef>
                  <a:spcPct val="0"/>
                </a:spcBef>
                <a:buFontTx/>
                <a:buNone/>
              </a:pPr>
              <a:t>415</a:t>
            </a:fld>
            <a:endParaRPr lang="en-US" altLang="en-US" sz="1200">
              <a:solidFill>
                <a:srgbClr val="898989"/>
              </a:solidFill>
            </a:endParaRPr>
          </a:p>
        </p:txBody>
      </p:sp>
    </p:spTree>
    <p:extLst>
      <p:ext uri="{BB962C8B-B14F-4D97-AF65-F5344CB8AC3E}">
        <p14:creationId xmlns:p14="http://schemas.microsoft.com/office/powerpoint/2010/main" val="239834509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2"/>
          <p:cNvSpPr>
            <a:spLocks noGrp="1"/>
          </p:cNvSpPr>
          <p:nvPr>
            <p:ph type="title"/>
          </p:nvPr>
        </p:nvSpPr>
        <p:spPr>
          <a:xfrm>
            <a:off x="11113" y="0"/>
            <a:ext cx="9132887" cy="808038"/>
          </a:xfrm>
        </p:spPr>
        <p:txBody>
          <a:bodyPr/>
          <a:lstStyle/>
          <a:p>
            <a:r>
              <a:rPr altLang="en-US" dirty="0"/>
              <a:t>4</a:t>
            </a:r>
            <a:r>
              <a:rPr lang="en-US" altLang="en-US" dirty="0"/>
              <a:t>7</a:t>
            </a:r>
            <a:r>
              <a:rPr altLang="en-US" dirty="0"/>
              <a:t>. Plan Stakeholder Management</a:t>
            </a:r>
          </a:p>
        </p:txBody>
      </p:sp>
      <p:sp>
        <p:nvSpPr>
          <p:cNvPr id="790531" name="Content Placeholder 3"/>
          <p:cNvSpPr>
            <a:spLocks noGrp="1"/>
          </p:cNvSpPr>
          <p:nvPr>
            <p:ph idx="1"/>
          </p:nvPr>
        </p:nvSpPr>
        <p:spPr>
          <a:xfrm>
            <a:off x="441960" y="2438400"/>
            <a:ext cx="8229600" cy="3763963"/>
          </a:xfrm>
        </p:spPr>
        <p:txBody>
          <a:bodyPr/>
          <a:lstStyle/>
          <a:p>
            <a:pPr marL="0" indent="0">
              <a:buFont typeface="Arial" panose="020B0604020202020204" pitchFamily="34" charset="0"/>
              <a:buNone/>
            </a:pPr>
            <a:r>
              <a:rPr lang="en-US" altLang="en-US" dirty="0"/>
              <a:t>Developing appropriate management strategies to effectively engage stakeholders throughout the project lifecycle</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0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3786289-BFEB-4CC0-95BF-B856F0A67EEC}" type="slidenum">
              <a:rPr lang="en-US" altLang="en-US" sz="1200" smtClean="0">
                <a:solidFill>
                  <a:srgbClr val="898989"/>
                </a:solidFill>
              </a:rPr>
              <a:pPr>
                <a:spcBef>
                  <a:spcPct val="0"/>
                </a:spcBef>
                <a:buFontTx/>
                <a:buNone/>
              </a:pPr>
              <a:t>416</a:t>
            </a:fld>
            <a:endParaRPr lang="en-US" altLang="en-US" sz="1200">
              <a:solidFill>
                <a:srgbClr val="898989"/>
              </a:solidFill>
            </a:endParaRPr>
          </a:p>
        </p:txBody>
      </p:sp>
    </p:spTree>
    <p:extLst>
      <p:ext uri="{BB962C8B-B14F-4D97-AF65-F5344CB8AC3E}">
        <p14:creationId xmlns:p14="http://schemas.microsoft.com/office/powerpoint/2010/main" val="117525764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0"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Benchmarking</a:t>
            </a:r>
          </a:p>
          <a:p>
            <a:r>
              <a:rPr lang="en-US" sz="1800" dirty="0"/>
              <a:t>.3 Data analysis</a:t>
            </a:r>
          </a:p>
          <a:p>
            <a:pPr lvl="1"/>
            <a:r>
              <a:rPr lang="en-US" sz="1600" dirty="0"/>
              <a:t>• Assumption and 	constraint analysis</a:t>
            </a:r>
          </a:p>
          <a:p>
            <a:pPr lvl="1"/>
            <a:r>
              <a:rPr lang="en-US" sz="1600" dirty="0"/>
              <a:t>• Root cause analysis</a:t>
            </a:r>
          </a:p>
          <a:p>
            <a:r>
              <a:rPr lang="en-US" sz="1800" dirty="0"/>
              <a:t>.4 Decision making</a:t>
            </a:r>
          </a:p>
          <a:p>
            <a:pPr lvl="1"/>
            <a:r>
              <a:rPr lang="en-US" sz="1600" dirty="0"/>
              <a:t>• Prioritization/ranking</a:t>
            </a:r>
          </a:p>
          <a:p>
            <a:r>
              <a:rPr lang="en-US" sz="1800" dirty="0"/>
              <a:t>.5 Data representation</a:t>
            </a:r>
          </a:p>
          <a:p>
            <a:pPr lvl="1"/>
            <a:r>
              <a:rPr lang="en-US" sz="1600" dirty="0"/>
              <a:t>• Mind mapping</a:t>
            </a:r>
          </a:p>
          <a:p>
            <a:pPr lvl="1"/>
            <a:r>
              <a:rPr lang="en-US" sz="1600" dirty="0"/>
              <a:t>• Stakeholder 	engagement 	assessment matrix</a:t>
            </a:r>
          </a:p>
          <a:p>
            <a:r>
              <a:rPr lang="en-US" sz="1800" dirty="0"/>
              <a:t>.6 Meetings</a:t>
            </a:r>
            <a:endParaRPr lang="en-US" altLang="en-US" sz="1800" dirty="0"/>
          </a:p>
        </p:txBody>
      </p:sp>
      <p:sp>
        <p:nvSpPr>
          <p:cNvPr id="7925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Stakeholders Management</a:t>
            </a:r>
          </a:p>
        </p:txBody>
      </p:sp>
      <p:sp>
        <p:nvSpPr>
          <p:cNvPr id="792579" name="Content Placeholder 4"/>
          <p:cNvSpPr>
            <a:spLocks noGrp="1"/>
          </p:cNvSpPr>
          <p:nvPr>
            <p:ph sz="quarter" idx="12"/>
          </p:nvPr>
        </p:nvSpPr>
        <p:spPr/>
        <p:txBody>
          <a:bodyPr/>
          <a:lstStyle/>
          <a:p>
            <a:r>
              <a:rPr lang="en-US" dirty="0"/>
              <a:t>.1 Project charter</a:t>
            </a:r>
          </a:p>
          <a:p>
            <a:r>
              <a:rPr lang="en-US" dirty="0"/>
              <a:t>.2 PMP</a:t>
            </a:r>
          </a:p>
          <a:p>
            <a:pPr lvl="1"/>
            <a:r>
              <a:rPr lang="en-US" dirty="0"/>
              <a:t>• </a:t>
            </a:r>
            <a:r>
              <a:rPr lang="en-US" dirty="0" err="1"/>
              <a:t>ResMP</a:t>
            </a:r>
            <a:r>
              <a:rPr lang="en-US" dirty="0"/>
              <a:t>, • </a:t>
            </a:r>
            <a:r>
              <a:rPr lang="en-US" dirty="0" err="1"/>
              <a:t>CoMP</a:t>
            </a:r>
            <a:r>
              <a:rPr lang="en-US" dirty="0"/>
              <a:t>, • RMP</a:t>
            </a:r>
          </a:p>
          <a:p>
            <a:r>
              <a:rPr lang="en-US" dirty="0"/>
              <a:t>.3 Project documents</a:t>
            </a:r>
          </a:p>
          <a:p>
            <a:pPr lvl="1"/>
            <a:r>
              <a:rPr lang="en-US" dirty="0"/>
              <a:t>• Assumption log</a:t>
            </a:r>
          </a:p>
          <a:p>
            <a:pPr lvl="1"/>
            <a:r>
              <a:rPr lang="en-US" dirty="0"/>
              <a:t>• Change log</a:t>
            </a:r>
          </a:p>
          <a:p>
            <a:pPr lvl="1"/>
            <a:r>
              <a:rPr lang="en-US" dirty="0"/>
              <a:t>• Issue log</a:t>
            </a:r>
          </a:p>
          <a:p>
            <a:pPr lvl="1"/>
            <a:r>
              <a:rPr lang="en-US" dirty="0"/>
              <a:t>• Project schedule</a:t>
            </a:r>
          </a:p>
          <a:p>
            <a:pPr lvl="1"/>
            <a:r>
              <a:rPr lang="en-US" dirty="0"/>
              <a:t>• RR, • SR</a:t>
            </a:r>
          </a:p>
          <a:p>
            <a:r>
              <a:rPr lang="en-US" dirty="0"/>
              <a:t>.4 Agreements</a:t>
            </a:r>
          </a:p>
          <a:p>
            <a:r>
              <a:rPr lang="en-US" dirty="0"/>
              <a:t>.5 EEFs</a:t>
            </a:r>
          </a:p>
          <a:p>
            <a:r>
              <a:rPr lang="en-US" dirty="0"/>
              <a:t>.6 OPAs</a:t>
            </a:r>
            <a:endParaRPr lang="en-US" altLang="en-US" dirty="0"/>
          </a:p>
        </p:txBody>
      </p:sp>
      <p:sp>
        <p:nvSpPr>
          <p:cNvPr id="792581" name="Text Placeholder 6"/>
          <p:cNvSpPr>
            <a:spLocks noGrp="1"/>
          </p:cNvSpPr>
          <p:nvPr>
            <p:ph type="body" sz="quarter" idx="14"/>
          </p:nvPr>
        </p:nvSpPr>
        <p:spPr/>
        <p:txBody>
          <a:bodyPr/>
          <a:lstStyle/>
          <a:p>
            <a:r>
              <a:rPr lang="en-US" dirty="0"/>
              <a:t>.1 Stakeholder 	engagement plan</a:t>
            </a:r>
            <a:endParaRPr lang="en-US" altLang="en-US" dirty="0"/>
          </a:p>
        </p:txBody>
      </p:sp>
      <p:sp>
        <p:nvSpPr>
          <p:cNvPr id="79258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258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925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ACE500-B6BF-471D-AFDF-9E204052EDFE}" type="slidenum">
              <a:rPr lang="en-US" altLang="en-US" sz="1200" smtClean="0">
                <a:solidFill>
                  <a:srgbClr val="898989"/>
                </a:solidFill>
              </a:rPr>
              <a:pPr>
                <a:spcBef>
                  <a:spcPct val="0"/>
                </a:spcBef>
                <a:buFontTx/>
                <a:buNone/>
              </a:pPr>
              <a:t>417</a:t>
            </a:fld>
            <a:endParaRPr lang="en-US" altLang="en-US" sz="1200">
              <a:solidFill>
                <a:srgbClr val="898989"/>
              </a:solidFill>
            </a:endParaRPr>
          </a:p>
        </p:txBody>
      </p:sp>
    </p:spTree>
    <p:extLst>
      <p:ext uri="{BB962C8B-B14F-4D97-AF65-F5344CB8AC3E}">
        <p14:creationId xmlns:p14="http://schemas.microsoft.com/office/powerpoint/2010/main" val="18615636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2"/>
          <p:cNvSpPr>
            <a:spLocks noGrp="1"/>
          </p:cNvSpPr>
          <p:nvPr>
            <p:ph type="title"/>
          </p:nvPr>
        </p:nvSpPr>
        <p:spPr>
          <a:xfrm>
            <a:off x="11113" y="0"/>
            <a:ext cx="9132887" cy="808038"/>
          </a:xfrm>
        </p:spPr>
        <p:txBody>
          <a:bodyPr/>
          <a:lstStyle/>
          <a:p>
            <a:r>
              <a:rPr altLang="en-US" dirty="0"/>
              <a:t>4</a:t>
            </a:r>
            <a:r>
              <a:rPr lang="en-US" altLang="en-US" dirty="0"/>
              <a:t>8</a:t>
            </a:r>
            <a:r>
              <a:rPr altLang="en-US" dirty="0"/>
              <a:t>. Manage Stakeholder Engagements</a:t>
            </a:r>
          </a:p>
        </p:txBody>
      </p:sp>
      <p:sp>
        <p:nvSpPr>
          <p:cNvPr id="16387" name="Content Placeholder 3"/>
          <p:cNvSpPr>
            <a:spLocks noGrp="1"/>
          </p:cNvSpPr>
          <p:nvPr>
            <p:ph idx="1"/>
          </p:nvPr>
        </p:nvSpPr>
        <p:spPr/>
        <p:txBody>
          <a:bodyPr/>
          <a:lstStyle/>
          <a:p>
            <a:pPr marL="0" indent="0">
              <a:buFont typeface="Arial" panose="020B0604020202020204" pitchFamily="34" charset="0"/>
              <a:buNone/>
              <a:defRPr/>
            </a:pPr>
            <a:r>
              <a:rPr lang="en-US" altLang="en-US" b="1" dirty="0"/>
              <a:t>Process of communicating and working with stakeholders to meet their needs and addressing issues as they occur.</a:t>
            </a:r>
          </a:p>
          <a:p>
            <a:pPr>
              <a:defRPr/>
            </a:pPr>
            <a:endParaRPr lang="en-US" altLang="en-US" dirty="0"/>
          </a:p>
        </p:txBody>
      </p:sp>
      <p:pic>
        <p:nvPicPr>
          <p:cNvPr id="794628" name="Picture 4" descr="D:\Works\Training-Material\My Pictures\PM-Images\communica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4705350"/>
            <a:ext cx="31289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46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38DE30-E6AE-4EC5-965D-0167D8192E35}" type="slidenum">
              <a:rPr lang="en-US" altLang="en-US" sz="1200" smtClean="0">
                <a:solidFill>
                  <a:srgbClr val="898989"/>
                </a:solidFill>
              </a:rPr>
              <a:pPr>
                <a:spcBef>
                  <a:spcPct val="0"/>
                </a:spcBef>
                <a:buFontTx/>
                <a:buNone/>
              </a:pPr>
              <a:t>418</a:t>
            </a:fld>
            <a:endParaRPr lang="en-US" altLang="en-US" sz="1200">
              <a:solidFill>
                <a:srgbClr val="898989"/>
              </a:solidFill>
            </a:endParaRPr>
          </a:p>
        </p:txBody>
      </p:sp>
    </p:spTree>
    <p:extLst>
      <p:ext uri="{BB962C8B-B14F-4D97-AF65-F5344CB8AC3E}">
        <p14:creationId xmlns:p14="http://schemas.microsoft.com/office/powerpoint/2010/main" val="228276233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6" name="Text Placeholder 5"/>
          <p:cNvSpPr>
            <a:spLocks noGrp="1"/>
          </p:cNvSpPr>
          <p:nvPr>
            <p:ph type="body" sz="quarter" idx="13"/>
          </p:nvPr>
        </p:nvSpPr>
        <p:spPr>
          <a:xfrm>
            <a:off x="3429000" y="1211262"/>
            <a:ext cx="2667000" cy="5113338"/>
          </a:xfrm>
        </p:spPr>
        <p:txBody>
          <a:bodyPr/>
          <a:lstStyle/>
          <a:p>
            <a:r>
              <a:rPr lang="en-US" sz="1800" dirty="0"/>
              <a:t>.1 Expert judgment</a:t>
            </a:r>
          </a:p>
          <a:p>
            <a:r>
              <a:rPr lang="en-US" sz="1800" dirty="0"/>
              <a:t>.2 Communication skills</a:t>
            </a:r>
          </a:p>
          <a:p>
            <a:pPr lvl="1"/>
            <a:r>
              <a:rPr lang="en-US" sz="1600" dirty="0"/>
              <a:t>• Feedback</a:t>
            </a:r>
          </a:p>
          <a:p>
            <a:r>
              <a:rPr lang="en-US" sz="1800" dirty="0"/>
              <a:t>.3 Interpersonal and 	team skills</a:t>
            </a:r>
          </a:p>
          <a:p>
            <a:pPr lvl="1"/>
            <a:r>
              <a:rPr lang="en-US" sz="1600" dirty="0"/>
              <a:t>• Conflict management</a:t>
            </a:r>
          </a:p>
          <a:p>
            <a:pPr lvl="1"/>
            <a:r>
              <a:rPr lang="en-US" sz="1600" dirty="0"/>
              <a:t>• Cultural awareness</a:t>
            </a:r>
          </a:p>
          <a:p>
            <a:pPr lvl="1"/>
            <a:r>
              <a:rPr lang="en-US" sz="1600" dirty="0"/>
              <a:t>• Negotiation</a:t>
            </a:r>
          </a:p>
          <a:p>
            <a:pPr lvl="1"/>
            <a:r>
              <a:rPr lang="en-US" sz="1600" dirty="0"/>
              <a:t>• Observation/ 	conversation</a:t>
            </a:r>
          </a:p>
          <a:p>
            <a:pPr lvl="1"/>
            <a:r>
              <a:rPr lang="en-US" sz="1600" dirty="0"/>
              <a:t>• Political awareness</a:t>
            </a:r>
          </a:p>
          <a:p>
            <a:r>
              <a:rPr lang="en-US" sz="1800" dirty="0"/>
              <a:t>.4 Ground rules</a:t>
            </a:r>
          </a:p>
          <a:p>
            <a:r>
              <a:rPr lang="en-US" sz="1800" dirty="0"/>
              <a:t>.5 Meetings</a:t>
            </a:r>
            <a:endParaRPr lang="en-US" altLang="en-US" sz="1800" dirty="0"/>
          </a:p>
        </p:txBody>
      </p:sp>
      <p:sp>
        <p:nvSpPr>
          <p:cNvPr id="7966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Manage Stakeholders Engagements</a:t>
            </a:r>
          </a:p>
        </p:txBody>
      </p:sp>
      <p:sp>
        <p:nvSpPr>
          <p:cNvPr id="796675" name="Content Placeholder 4"/>
          <p:cNvSpPr>
            <a:spLocks noGrp="1"/>
          </p:cNvSpPr>
          <p:nvPr>
            <p:ph sz="quarter" idx="12"/>
          </p:nvPr>
        </p:nvSpPr>
        <p:spPr/>
        <p:txBody>
          <a:bodyPr/>
          <a:lstStyle/>
          <a:p>
            <a:r>
              <a:rPr lang="en-US" sz="2400" dirty="0"/>
              <a:t>.1 PMP</a:t>
            </a:r>
          </a:p>
          <a:p>
            <a:pPr lvl="1"/>
            <a:r>
              <a:rPr lang="en-US" sz="2000" dirty="0"/>
              <a:t>• </a:t>
            </a:r>
            <a:r>
              <a:rPr lang="en-US" sz="2000" dirty="0" err="1"/>
              <a:t>CoMP</a:t>
            </a:r>
            <a:r>
              <a:rPr lang="en-US" sz="2000" dirty="0"/>
              <a:t>, RMP, </a:t>
            </a:r>
            <a:r>
              <a:rPr lang="en-US" sz="2000" dirty="0" err="1"/>
              <a:t>StEP</a:t>
            </a:r>
            <a:endParaRPr lang="en-US" sz="2000" dirty="0"/>
          </a:p>
          <a:p>
            <a:pPr lvl="1"/>
            <a:r>
              <a:rPr lang="en-US" sz="2000" dirty="0"/>
              <a:t>• Change 	management plan</a:t>
            </a:r>
          </a:p>
          <a:p>
            <a:r>
              <a:rPr lang="en-US" sz="2400" dirty="0"/>
              <a:t>.2 Project documents</a:t>
            </a:r>
          </a:p>
          <a:p>
            <a:pPr lvl="1"/>
            <a:r>
              <a:rPr lang="en-US" sz="2000" dirty="0"/>
              <a:t>• Change log</a:t>
            </a:r>
          </a:p>
          <a:p>
            <a:pPr lvl="1"/>
            <a:r>
              <a:rPr lang="en-US" sz="2000" dirty="0"/>
              <a:t>• Issue log</a:t>
            </a:r>
          </a:p>
          <a:p>
            <a:pPr lvl="1"/>
            <a:r>
              <a:rPr lang="en-US" sz="2000" dirty="0"/>
              <a:t>• Lessons learned 	register</a:t>
            </a:r>
          </a:p>
          <a:p>
            <a:pPr lvl="1"/>
            <a:r>
              <a:rPr lang="en-US" sz="2000" dirty="0"/>
              <a:t>• Stakeholder register</a:t>
            </a:r>
          </a:p>
          <a:p>
            <a:r>
              <a:rPr lang="en-US" sz="2400" dirty="0"/>
              <a:t>.3 EEFs</a:t>
            </a:r>
          </a:p>
          <a:p>
            <a:r>
              <a:rPr lang="en-US" sz="2400" dirty="0"/>
              <a:t>.4 OPAs</a:t>
            </a:r>
            <a:endParaRPr lang="en-US" altLang="en-US" sz="2400" dirty="0"/>
          </a:p>
        </p:txBody>
      </p:sp>
      <p:sp>
        <p:nvSpPr>
          <p:cNvPr id="796677"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Change log</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79667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66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966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2F777D-19D4-47C4-A57A-B49EF000D531}" type="slidenum">
              <a:rPr lang="en-US" altLang="en-US" sz="1200" smtClean="0">
                <a:solidFill>
                  <a:srgbClr val="898989"/>
                </a:solidFill>
              </a:rPr>
              <a:pPr>
                <a:spcBef>
                  <a:spcPct val="0"/>
                </a:spcBef>
                <a:buFontTx/>
                <a:buNone/>
              </a:pPr>
              <a:t>419</a:t>
            </a:fld>
            <a:endParaRPr lang="en-US" altLang="en-US" sz="1200">
              <a:solidFill>
                <a:srgbClr val="898989"/>
              </a:solidFill>
            </a:endParaRPr>
          </a:p>
        </p:txBody>
      </p:sp>
    </p:spTree>
    <p:extLst>
      <p:ext uri="{BB962C8B-B14F-4D97-AF65-F5344CB8AC3E}">
        <p14:creationId xmlns:p14="http://schemas.microsoft.com/office/powerpoint/2010/main" val="3435848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Documents</a:t>
            </a:r>
          </a:p>
        </p:txBody>
      </p:sp>
      <p:sp>
        <p:nvSpPr>
          <p:cNvPr id="5" name="Content Placeholder 4"/>
          <p:cNvSpPr>
            <a:spLocks noGrp="1"/>
          </p:cNvSpPr>
          <p:nvPr>
            <p:ph idx="1"/>
          </p:nvPr>
        </p:nvSpPr>
        <p:spPr/>
        <p:txBody>
          <a:bodyPr/>
          <a:lstStyle/>
          <a:p>
            <a:r>
              <a:rPr lang="en-US" dirty="0"/>
              <a:t>Documents being managed by the project team to perform the project</a:t>
            </a:r>
          </a:p>
          <a:p>
            <a:r>
              <a:rPr lang="en-US" dirty="0"/>
              <a:t>Document provided by customers, vendors, government agencies, management</a:t>
            </a:r>
          </a:p>
          <a:p>
            <a:r>
              <a:rPr lang="en-US" dirty="0"/>
              <a:t>Documents which are prepared by the team like Design Related, Requirement Related, Issue Register, Risk Register, Change Log</a:t>
            </a:r>
          </a:p>
          <a:p>
            <a:r>
              <a:rPr lang="en-US" dirty="0"/>
              <a:t>All document must be managed using some Configuration Management Tool.</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42</a:t>
            </a:fld>
            <a:endParaRPr lang="en-US" altLang="en-US"/>
          </a:p>
        </p:txBody>
      </p:sp>
    </p:spTree>
    <p:extLst>
      <p:ext uri="{BB962C8B-B14F-4D97-AF65-F5344CB8AC3E}">
        <p14:creationId xmlns:p14="http://schemas.microsoft.com/office/powerpoint/2010/main" val="168186827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itle 7"/>
          <p:cNvSpPr>
            <a:spLocks noGrp="1"/>
          </p:cNvSpPr>
          <p:nvPr>
            <p:ph type="title"/>
          </p:nvPr>
        </p:nvSpPr>
        <p:spPr>
          <a:xfrm>
            <a:off x="0" y="0"/>
            <a:ext cx="9144000" cy="838200"/>
          </a:xfrm>
        </p:spPr>
        <p:txBody>
          <a:bodyPr/>
          <a:lstStyle/>
          <a:p>
            <a:r>
              <a:rPr altLang="en-US"/>
              <a:t>Interpersonal Skills</a:t>
            </a:r>
          </a:p>
        </p:txBody>
      </p:sp>
      <p:sp>
        <p:nvSpPr>
          <p:cNvPr id="9" name="Content Placeholder 8"/>
          <p:cNvSpPr>
            <a:spLocks noGrp="1"/>
          </p:cNvSpPr>
          <p:nvPr>
            <p:ph idx="1"/>
          </p:nvPr>
        </p:nvSpPr>
        <p:spPr>
          <a:xfrm>
            <a:off x="457200" y="990600"/>
            <a:ext cx="8229600" cy="5105400"/>
          </a:xfrm>
        </p:spPr>
        <p:txBody>
          <a:bodyPr>
            <a:normAutofit fontScale="92500" lnSpcReduction="10000"/>
          </a:bodyPr>
          <a:lstStyle/>
          <a:p>
            <a:pPr marL="0" indent="0">
              <a:buFont typeface="Arial" panose="020B0604020202020204" pitchFamily="34" charset="0"/>
              <a:buNone/>
              <a:defRPr/>
            </a:pPr>
            <a:r>
              <a:rPr lang="en-US" sz="3300" dirty="0"/>
              <a:t>A project manager works with team. He need to ensure that stakeholders are aligned with project. The skills which helps him in managing group of people…</a:t>
            </a:r>
          </a:p>
          <a:p>
            <a:pPr marL="514350" indent="-514350">
              <a:buFont typeface="+mj-lt"/>
              <a:buAutoNum type="arabicPeriod"/>
              <a:defRPr/>
            </a:pPr>
            <a:r>
              <a:rPr lang="en-US" sz="2600" dirty="0"/>
              <a:t>Leadership</a:t>
            </a:r>
          </a:p>
          <a:p>
            <a:pPr marL="514350" indent="-514350">
              <a:buFont typeface="+mj-lt"/>
              <a:buAutoNum type="arabicPeriod"/>
              <a:defRPr/>
            </a:pPr>
            <a:r>
              <a:rPr lang="en-US" sz="2600" dirty="0"/>
              <a:t>Team Building</a:t>
            </a:r>
          </a:p>
          <a:p>
            <a:pPr marL="514350" indent="-514350">
              <a:buFont typeface="+mj-lt"/>
              <a:buAutoNum type="arabicPeriod"/>
              <a:defRPr/>
            </a:pPr>
            <a:r>
              <a:rPr lang="en-US" sz="2600" dirty="0"/>
              <a:t>Motivation</a:t>
            </a:r>
          </a:p>
          <a:p>
            <a:pPr marL="514350" indent="-514350">
              <a:buFont typeface="+mj-lt"/>
              <a:buAutoNum type="arabicPeriod"/>
              <a:defRPr/>
            </a:pPr>
            <a:r>
              <a:rPr lang="en-US" sz="2600" dirty="0"/>
              <a:t>Communication</a:t>
            </a:r>
          </a:p>
          <a:p>
            <a:pPr marL="514350" indent="-514350">
              <a:buFont typeface="+mj-lt"/>
              <a:buAutoNum type="arabicPeriod"/>
              <a:defRPr/>
            </a:pPr>
            <a:r>
              <a:rPr lang="en-US" sz="2600" dirty="0"/>
              <a:t>Influencing</a:t>
            </a:r>
          </a:p>
          <a:p>
            <a:pPr marL="514350" indent="-514350">
              <a:buFont typeface="+mj-lt"/>
              <a:buAutoNum type="arabicPeriod"/>
              <a:defRPr/>
            </a:pPr>
            <a:r>
              <a:rPr lang="en-US" sz="2600" dirty="0"/>
              <a:t>Decision Making</a:t>
            </a:r>
          </a:p>
          <a:p>
            <a:pPr marL="514350" indent="-514350">
              <a:buFont typeface="+mj-lt"/>
              <a:buAutoNum type="arabicPeriod"/>
              <a:defRPr/>
            </a:pPr>
            <a:r>
              <a:rPr lang="en-US" sz="2600" dirty="0"/>
              <a:t>Political &amp; Cultural Awareness</a:t>
            </a:r>
          </a:p>
          <a:p>
            <a:pPr marL="514350" indent="-514350">
              <a:buFont typeface="+mj-lt"/>
              <a:buAutoNum type="arabicPeriod"/>
              <a:defRPr/>
            </a:pPr>
            <a:r>
              <a:rPr lang="en-US" sz="2600" dirty="0"/>
              <a:t>Negotiation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87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3D5F18-5CCC-4CA8-8CD4-0DB6E9929F47}" type="slidenum">
              <a:rPr lang="en-US" altLang="en-US" sz="1200" smtClean="0">
                <a:solidFill>
                  <a:srgbClr val="898989"/>
                </a:solidFill>
              </a:rPr>
              <a:pPr>
                <a:spcBef>
                  <a:spcPct val="0"/>
                </a:spcBef>
                <a:buFontTx/>
                <a:buNone/>
              </a:pPr>
              <a:t>420</a:t>
            </a:fld>
            <a:endParaRPr lang="en-US" altLang="en-US" sz="1200">
              <a:solidFill>
                <a:srgbClr val="898989"/>
              </a:solidFill>
            </a:endParaRPr>
          </a:p>
        </p:txBody>
      </p:sp>
    </p:spTree>
    <p:extLst>
      <p:ext uri="{BB962C8B-B14F-4D97-AF65-F5344CB8AC3E}">
        <p14:creationId xmlns:p14="http://schemas.microsoft.com/office/powerpoint/2010/main" val="4870048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itle 7"/>
          <p:cNvSpPr>
            <a:spLocks noGrp="1"/>
          </p:cNvSpPr>
          <p:nvPr>
            <p:ph type="title"/>
          </p:nvPr>
        </p:nvSpPr>
        <p:spPr>
          <a:xfrm>
            <a:off x="0" y="0"/>
            <a:ext cx="9144000" cy="838200"/>
          </a:xfrm>
        </p:spPr>
        <p:txBody>
          <a:bodyPr/>
          <a:lstStyle/>
          <a:p>
            <a:r>
              <a:rPr altLang="en-US"/>
              <a:t>Management Skills</a:t>
            </a:r>
          </a:p>
        </p:txBody>
      </p:sp>
      <p:sp>
        <p:nvSpPr>
          <p:cNvPr id="800771" name="Content Placeholder 8"/>
          <p:cNvSpPr>
            <a:spLocks noGrp="1"/>
          </p:cNvSpPr>
          <p:nvPr>
            <p:ph idx="1"/>
          </p:nvPr>
        </p:nvSpPr>
        <p:spPr>
          <a:xfrm>
            <a:off x="457200" y="990600"/>
            <a:ext cx="8229600" cy="5105400"/>
          </a:xfrm>
        </p:spPr>
        <p:txBody>
          <a:bodyPr/>
          <a:lstStyle/>
          <a:p>
            <a:pPr marL="514350" indent="-514350">
              <a:buFont typeface="Calibri" panose="020F0502020204030204" pitchFamily="34" charset="0"/>
              <a:buAutoNum type="arabicPeriod"/>
            </a:pPr>
            <a:r>
              <a:rPr lang="en-US" altLang="en-US"/>
              <a:t>Presentation Skills</a:t>
            </a:r>
          </a:p>
          <a:p>
            <a:pPr marL="514350" indent="-514350">
              <a:buFont typeface="Calibri" panose="020F0502020204030204" pitchFamily="34" charset="0"/>
              <a:buAutoNum type="arabicPeriod"/>
            </a:pPr>
            <a:r>
              <a:rPr lang="en-US" altLang="en-US"/>
              <a:t>Negotiating Skills</a:t>
            </a:r>
          </a:p>
          <a:p>
            <a:pPr marL="514350" indent="-514350">
              <a:buFont typeface="Calibri" panose="020F0502020204030204" pitchFamily="34" charset="0"/>
              <a:buAutoNum type="arabicPeriod"/>
            </a:pPr>
            <a:r>
              <a:rPr lang="en-US" altLang="en-US"/>
              <a:t>Writing Skills </a:t>
            </a:r>
          </a:p>
          <a:p>
            <a:pPr marL="514350" indent="-514350">
              <a:buFont typeface="Calibri" panose="020F0502020204030204" pitchFamily="34" charset="0"/>
              <a:buAutoNum type="arabicPeriod"/>
            </a:pPr>
            <a:r>
              <a:rPr lang="en-US" altLang="en-US"/>
              <a:t>Public Speaking Skills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0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A6A14C-D7F6-44E8-B395-4D611E5B2D06}" type="slidenum">
              <a:rPr lang="en-US" altLang="en-US" sz="1200" smtClean="0">
                <a:solidFill>
                  <a:srgbClr val="898989"/>
                </a:solidFill>
              </a:rPr>
              <a:pPr>
                <a:spcBef>
                  <a:spcPct val="0"/>
                </a:spcBef>
                <a:buFontTx/>
                <a:buNone/>
              </a:pPr>
              <a:t>421</a:t>
            </a:fld>
            <a:endParaRPr lang="en-US" altLang="en-US" sz="1200">
              <a:solidFill>
                <a:srgbClr val="898989"/>
              </a:solidFill>
            </a:endParaRPr>
          </a:p>
        </p:txBody>
      </p:sp>
    </p:spTree>
    <p:extLst>
      <p:ext uri="{BB962C8B-B14F-4D97-AF65-F5344CB8AC3E}">
        <p14:creationId xmlns:p14="http://schemas.microsoft.com/office/powerpoint/2010/main" val="209810164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2"/>
          <p:cNvSpPr>
            <a:spLocks noGrp="1"/>
          </p:cNvSpPr>
          <p:nvPr>
            <p:ph type="title"/>
          </p:nvPr>
        </p:nvSpPr>
        <p:spPr>
          <a:xfrm>
            <a:off x="11113" y="0"/>
            <a:ext cx="9132887" cy="808038"/>
          </a:xfrm>
        </p:spPr>
        <p:txBody>
          <a:bodyPr/>
          <a:lstStyle/>
          <a:p>
            <a:r>
              <a:rPr altLang="en-US" dirty="0"/>
              <a:t>4</a:t>
            </a:r>
            <a:r>
              <a:rPr lang="en-US" altLang="en-US" dirty="0"/>
              <a:t>9</a:t>
            </a:r>
            <a:r>
              <a:rPr altLang="en-US" dirty="0"/>
              <a:t>. </a:t>
            </a:r>
            <a:r>
              <a:rPr lang="en-US" altLang="en-US" dirty="0"/>
              <a:t>Monitor</a:t>
            </a:r>
            <a:r>
              <a:rPr altLang="en-US" dirty="0"/>
              <a:t> Stakeholder Engagements</a:t>
            </a:r>
          </a:p>
        </p:txBody>
      </p:sp>
      <p:sp>
        <p:nvSpPr>
          <p:cNvPr id="802819" name="Content Placeholder 3"/>
          <p:cNvSpPr>
            <a:spLocks noGrp="1"/>
          </p:cNvSpPr>
          <p:nvPr>
            <p:ph idx="1"/>
          </p:nvPr>
        </p:nvSpPr>
        <p:spPr/>
        <p:txBody>
          <a:bodyPr/>
          <a:lstStyle/>
          <a:p>
            <a:pPr marL="0" indent="0">
              <a:buFont typeface="Arial" panose="020B0604020202020204" pitchFamily="34" charset="0"/>
              <a:buNone/>
            </a:pPr>
            <a:r>
              <a:rPr lang="en-US" altLang="en-US"/>
              <a:t>Monitoring overall project stakeholder relationships and adjusting strategies and plans to engage stakeholders.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2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3EE92A-A87B-4D15-A425-9E17482F95BC}" type="slidenum">
              <a:rPr lang="en-US" altLang="en-US" sz="1200" smtClean="0">
                <a:solidFill>
                  <a:srgbClr val="898989"/>
                </a:solidFill>
              </a:rPr>
              <a:pPr>
                <a:spcBef>
                  <a:spcPct val="0"/>
                </a:spcBef>
                <a:buFontTx/>
                <a:buNone/>
              </a:pPr>
              <a:t>422</a:t>
            </a:fld>
            <a:endParaRPr lang="en-US" altLang="en-US" sz="1200">
              <a:solidFill>
                <a:srgbClr val="898989"/>
              </a:solidFill>
            </a:endParaRPr>
          </a:p>
        </p:txBody>
      </p:sp>
    </p:spTree>
    <p:extLst>
      <p:ext uri="{BB962C8B-B14F-4D97-AF65-F5344CB8AC3E}">
        <p14:creationId xmlns:p14="http://schemas.microsoft.com/office/powerpoint/2010/main" val="155679232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8" name="Text Placeholder 5"/>
          <p:cNvSpPr>
            <a:spLocks noGrp="1"/>
          </p:cNvSpPr>
          <p:nvPr>
            <p:ph type="body" sz="quarter" idx="13"/>
          </p:nvPr>
        </p:nvSpPr>
        <p:spPr/>
        <p:txBody>
          <a:bodyPr/>
          <a:lstStyle/>
          <a:p>
            <a:r>
              <a:rPr lang="en-US" sz="1600" dirty="0"/>
              <a:t>.1 Data analysis</a:t>
            </a:r>
          </a:p>
          <a:p>
            <a:pPr lvl="1"/>
            <a:r>
              <a:rPr lang="en-US" sz="1100" dirty="0"/>
              <a:t>• Alternatives analysis, • Root cause analysis, • Stakeholder analysis</a:t>
            </a:r>
          </a:p>
          <a:p>
            <a:r>
              <a:rPr lang="en-US" sz="1600" dirty="0"/>
              <a:t>.2 Decision making</a:t>
            </a:r>
          </a:p>
          <a:p>
            <a:pPr lvl="1"/>
            <a:r>
              <a:rPr lang="en-US" sz="1100" dirty="0"/>
              <a:t>• Multicriteria decision</a:t>
            </a:r>
          </a:p>
          <a:p>
            <a:pPr lvl="1"/>
            <a:r>
              <a:rPr lang="en-US" sz="1100" dirty="0"/>
              <a:t>Analysis, • Voting</a:t>
            </a:r>
          </a:p>
          <a:p>
            <a:r>
              <a:rPr lang="en-US" sz="1600" dirty="0"/>
              <a:t>.3 Data representation</a:t>
            </a:r>
          </a:p>
          <a:p>
            <a:pPr lvl="1"/>
            <a:r>
              <a:rPr lang="en-US" sz="1100" dirty="0"/>
              <a:t>• Stakeholder engagement 	</a:t>
            </a:r>
            <a:r>
              <a:rPr lang="en-US" sz="1600" dirty="0"/>
              <a:t>assessment matrix</a:t>
            </a:r>
          </a:p>
          <a:p>
            <a:r>
              <a:rPr lang="en-US" sz="1600" dirty="0"/>
              <a:t>.4 Communication skills</a:t>
            </a:r>
          </a:p>
          <a:p>
            <a:pPr lvl="1"/>
            <a:r>
              <a:rPr lang="en-US" sz="1100" dirty="0"/>
              <a:t>• Feedback, • Presentations</a:t>
            </a:r>
          </a:p>
          <a:p>
            <a:r>
              <a:rPr lang="en-US" sz="1600" dirty="0"/>
              <a:t>.5 Interpersonal and team 	skills</a:t>
            </a:r>
          </a:p>
          <a:p>
            <a:pPr lvl="1"/>
            <a:r>
              <a:rPr lang="en-US" sz="1100" dirty="0"/>
              <a:t>• Active listening, • Cultural awareness, • Leadership</a:t>
            </a:r>
          </a:p>
          <a:p>
            <a:pPr lvl="1"/>
            <a:r>
              <a:rPr lang="en-US" sz="1100" dirty="0"/>
              <a:t>• Networking, • Political awareness</a:t>
            </a:r>
          </a:p>
          <a:p>
            <a:r>
              <a:rPr lang="en-US" sz="1600" dirty="0"/>
              <a:t>.6 Meetings</a:t>
            </a:r>
            <a:endParaRPr lang="en-US" altLang="en-US" sz="1600" dirty="0"/>
          </a:p>
        </p:txBody>
      </p:sp>
      <p:sp>
        <p:nvSpPr>
          <p:cNvPr id="8048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Stakeholder Engagements</a:t>
            </a:r>
          </a:p>
        </p:txBody>
      </p:sp>
      <p:sp>
        <p:nvSpPr>
          <p:cNvPr id="804867" name="Content Placeholder 4"/>
          <p:cNvSpPr>
            <a:spLocks noGrp="1"/>
          </p:cNvSpPr>
          <p:nvPr>
            <p:ph sz="quarter" idx="12"/>
          </p:nvPr>
        </p:nvSpPr>
        <p:spPr/>
        <p:txBody>
          <a:bodyPr/>
          <a:lstStyle/>
          <a:p>
            <a:r>
              <a:rPr lang="en-US" dirty="0"/>
              <a:t>.1 PMP</a:t>
            </a:r>
          </a:p>
          <a:p>
            <a:pPr lvl="1"/>
            <a:r>
              <a:rPr lang="en-US" dirty="0"/>
              <a:t>• </a:t>
            </a:r>
            <a:r>
              <a:rPr lang="en-US" dirty="0" err="1"/>
              <a:t>ResMP</a:t>
            </a:r>
            <a:r>
              <a:rPr lang="en-US" dirty="0"/>
              <a:t>, • </a:t>
            </a:r>
            <a:r>
              <a:rPr lang="en-US" dirty="0" err="1"/>
              <a:t>CoMP</a:t>
            </a:r>
            <a:r>
              <a:rPr lang="en-US" dirty="0"/>
              <a:t>, • </a:t>
            </a:r>
            <a:r>
              <a:rPr lang="en-US" dirty="0" err="1"/>
              <a:t>StEP</a:t>
            </a:r>
            <a:endParaRPr lang="en-US" dirty="0"/>
          </a:p>
          <a:p>
            <a:r>
              <a:rPr lang="en-US" dirty="0"/>
              <a:t>.2 Project documents</a:t>
            </a:r>
          </a:p>
          <a:p>
            <a:pPr lvl="1"/>
            <a:r>
              <a:rPr lang="en-US" dirty="0"/>
              <a:t>• Issue log</a:t>
            </a:r>
          </a:p>
          <a:p>
            <a:pPr lvl="1"/>
            <a:r>
              <a:rPr lang="en-US" dirty="0"/>
              <a:t>• Lessons learned 	register</a:t>
            </a:r>
          </a:p>
          <a:p>
            <a:pPr lvl="1"/>
            <a:r>
              <a:rPr lang="en-US" dirty="0"/>
              <a:t>• Project 	communications</a:t>
            </a:r>
          </a:p>
          <a:p>
            <a:pPr lvl="1"/>
            <a:r>
              <a:rPr lang="en-US" dirty="0"/>
              <a:t>• Risk register</a:t>
            </a:r>
          </a:p>
          <a:p>
            <a:pPr lvl="1"/>
            <a:r>
              <a:rPr lang="en-US" dirty="0"/>
              <a:t>• Stakeholder register</a:t>
            </a:r>
          </a:p>
          <a:p>
            <a:r>
              <a:rPr lang="en-US" dirty="0"/>
              <a:t>.3 Work performance 	data</a:t>
            </a:r>
          </a:p>
          <a:p>
            <a:r>
              <a:rPr lang="en-US" dirty="0"/>
              <a:t>.4 EEFs</a:t>
            </a:r>
          </a:p>
          <a:p>
            <a:r>
              <a:rPr lang="en-US" dirty="0"/>
              <a:t>.5 OPAs</a:t>
            </a:r>
            <a:endParaRPr lang="en-US" altLang="en-US" dirty="0"/>
          </a:p>
        </p:txBody>
      </p:sp>
      <p:sp>
        <p:nvSpPr>
          <p:cNvPr id="804869" name="Text Placeholder 6"/>
          <p:cNvSpPr>
            <a:spLocks noGrp="1"/>
          </p:cNvSpPr>
          <p:nvPr>
            <p:ph type="body" sz="quarter" idx="14"/>
          </p:nvPr>
        </p:nvSpPr>
        <p:spPr/>
        <p:txBody>
          <a:bodyPr/>
          <a:lstStyle/>
          <a:p>
            <a:r>
              <a:rPr lang="en-US" dirty="0"/>
              <a:t>.1 Work performance 	information</a:t>
            </a:r>
          </a:p>
          <a:p>
            <a:r>
              <a:rPr lang="en-US" dirty="0"/>
              <a:t>.2 Change requests</a:t>
            </a:r>
          </a:p>
          <a:p>
            <a:r>
              <a:rPr lang="en-US" dirty="0"/>
              <a:t>.3 PMP updates</a:t>
            </a:r>
          </a:p>
          <a:p>
            <a:pPr lvl="1"/>
            <a:r>
              <a:rPr lang="en-US" dirty="0"/>
              <a:t>• </a:t>
            </a:r>
            <a:r>
              <a:rPr lang="en-US" dirty="0" err="1"/>
              <a:t>ResMP</a:t>
            </a:r>
            <a:r>
              <a:rPr lang="en-US" dirty="0"/>
              <a:t>, • </a:t>
            </a:r>
            <a:r>
              <a:rPr lang="en-US" dirty="0" err="1"/>
              <a:t>CoMP</a:t>
            </a:r>
            <a:r>
              <a:rPr lang="en-US" dirty="0"/>
              <a:t>, </a:t>
            </a:r>
          </a:p>
          <a:p>
            <a:pPr lvl="1"/>
            <a:r>
              <a:rPr lang="en-US" dirty="0"/>
              <a:t>• </a:t>
            </a:r>
            <a:r>
              <a:rPr lang="en-US" dirty="0" err="1"/>
              <a:t>Stakeholer</a:t>
            </a:r>
            <a:r>
              <a:rPr lang="en-US" dirty="0"/>
              <a:t> EP</a:t>
            </a:r>
          </a:p>
          <a:p>
            <a:r>
              <a:rPr lang="en-US" dirty="0"/>
              <a:t>.4 Project documents 	updates</a:t>
            </a:r>
          </a:p>
          <a:p>
            <a:pPr lvl="1"/>
            <a:r>
              <a:rPr lang="en-US" dirty="0"/>
              <a:t>• Issue log</a:t>
            </a:r>
          </a:p>
          <a:p>
            <a:pPr lvl="1"/>
            <a:r>
              <a:rPr lang="en-US" dirty="0"/>
              <a:t>• Lessons learned 	register</a:t>
            </a:r>
          </a:p>
          <a:p>
            <a:pPr lvl="1"/>
            <a:r>
              <a:rPr lang="en-US" dirty="0"/>
              <a:t>• RR, • SR</a:t>
            </a:r>
            <a:endParaRPr lang="en-US" altLang="en-US" dirty="0"/>
          </a:p>
        </p:txBody>
      </p:sp>
      <p:sp>
        <p:nvSpPr>
          <p:cNvPr id="8048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8048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8048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9C30D4-2DD5-4116-9BE8-E107A34C9F77}" type="slidenum">
              <a:rPr lang="en-US" altLang="en-US" sz="1200" smtClean="0">
                <a:solidFill>
                  <a:srgbClr val="898989"/>
                </a:solidFill>
              </a:rPr>
              <a:pPr>
                <a:spcBef>
                  <a:spcPct val="0"/>
                </a:spcBef>
                <a:buFontTx/>
                <a:buNone/>
              </a:pPr>
              <a:t>423</a:t>
            </a:fld>
            <a:endParaRPr lang="en-US" altLang="en-US" sz="1200">
              <a:solidFill>
                <a:srgbClr val="898989"/>
              </a:solidFill>
            </a:endParaRPr>
          </a:p>
        </p:txBody>
      </p:sp>
    </p:spTree>
    <p:extLst>
      <p:ext uri="{BB962C8B-B14F-4D97-AF65-F5344CB8AC3E}">
        <p14:creationId xmlns:p14="http://schemas.microsoft.com/office/powerpoint/2010/main" val="172421055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69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D1FAAA-B218-4DB9-9E71-74164FE0B55E}" type="slidenum">
              <a:rPr lang="en-US" altLang="en-US" sz="1200" smtClean="0">
                <a:solidFill>
                  <a:srgbClr val="898989"/>
                </a:solidFill>
              </a:rPr>
              <a:pPr>
                <a:spcBef>
                  <a:spcPct val="0"/>
                </a:spcBef>
                <a:buFontTx/>
                <a:buNone/>
              </a:pPr>
              <a:t>424</a:t>
            </a:fld>
            <a:endParaRPr lang="en-US" altLang="en-US" sz="1200">
              <a:solidFill>
                <a:srgbClr val="898989"/>
              </a:solidFill>
            </a:endParaRPr>
          </a:p>
        </p:txBody>
      </p:sp>
    </p:spTree>
    <p:extLst>
      <p:ext uri="{BB962C8B-B14F-4D97-AF65-F5344CB8AC3E}">
        <p14:creationId xmlns:p14="http://schemas.microsoft.com/office/powerpoint/2010/main" val="109461545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ext Box 1"/>
          <p:cNvSpPr txBox="1">
            <a:spLocks noChangeArrowheads="1"/>
          </p:cNvSpPr>
          <p:nvPr/>
        </p:nvSpPr>
        <p:spPr bwMode="auto">
          <a:xfrm>
            <a:off x="3352800" y="914400"/>
            <a:ext cx="53340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4400">
                <a:solidFill>
                  <a:srgbClr val="000000"/>
                </a:solidFill>
                <a:latin typeface="Arial" panose="020B0604020202020204" pitchFamily="34" charset="0"/>
              </a:rPr>
              <a:t>Professional</a:t>
            </a:r>
          </a:p>
          <a:p>
            <a:pPr eaLnBrk="1" hangingPunct="1">
              <a:spcBef>
                <a:spcPct val="0"/>
              </a:spcBef>
              <a:buFontTx/>
              <a:buNone/>
            </a:pPr>
            <a:r>
              <a:rPr lang="en-US" altLang="en-US" sz="4400">
                <a:solidFill>
                  <a:srgbClr val="000000"/>
                </a:solidFill>
                <a:latin typeface="Arial" panose="020B0604020202020204" pitchFamily="34" charset="0"/>
              </a:rPr>
              <a:t>Responsibility</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		As</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Integrated part of</a:t>
            </a:r>
          </a:p>
          <a:p>
            <a:pPr eaLnBrk="1" hangingPunct="1">
              <a:spcBef>
                <a:spcPct val="0"/>
              </a:spcBef>
              <a:buFontTx/>
              <a:buNone/>
            </a:pPr>
            <a:r>
              <a:rPr lang="en-US" altLang="en-US" sz="4400">
                <a:solidFill>
                  <a:srgbClr val="000000"/>
                </a:solidFill>
                <a:latin typeface="Arial" panose="020B0604020202020204" pitchFamily="34" charset="0"/>
              </a:rPr>
              <a:t>Complete project </a:t>
            </a:r>
          </a:p>
          <a:p>
            <a:pPr eaLnBrk="1" hangingPunct="1">
              <a:spcBef>
                <a:spcPct val="0"/>
              </a:spcBef>
              <a:buFontTx/>
              <a:buNone/>
            </a:pPr>
            <a:r>
              <a:rPr lang="en-US" altLang="en-US" sz="4400">
                <a:solidFill>
                  <a:srgbClr val="000000"/>
                </a:solidFill>
                <a:latin typeface="Arial" panose="020B0604020202020204" pitchFamily="34" charset="0"/>
              </a:rPr>
              <a:t>life cycle</a:t>
            </a:r>
          </a:p>
        </p:txBody>
      </p:sp>
      <p:pic>
        <p:nvPicPr>
          <p:cNvPr id="808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295400"/>
            <a:ext cx="2609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08964" name="Title 3"/>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8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57C47B-09AA-49DD-8837-3578F11D3ED1}" type="slidenum">
              <a:rPr lang="en-US" altLang="en-US" sz="1200" smtClean="0">
                <a:solidFill>
                  <a:srgbClr val="898989"/>
                </a:solidFill>
              </a:rPr>
              <a:pPr>
                <a:spcBef>
                  <a:spcPct val="0"/>
                </a:spcBef>
                <a:buFontTx/>
                <a:buNone/>
              </a:pPr>
              <a:t>425</a:t>
            </a:fld>
            <a:endParaRPr lang="en-US" altLang="en-US" sz="1200">
              <a:solidFill>
                <a:srgbClr val="898989"/>
              </a:solidFill>
            </a:endParaRPr>
          </a:p>
        </p:txBody>
      </p:sp>
    </p:spTree>
    <p:extLst>
      <p:ext uri="{BB962C8B-B14F-4D97-AF65-F5344CB8AC3E}">
        <p14:creationId xmlns:p14="http://schemas.microsoft.com/office/powerpoint/2010/main" val="17854358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426</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99" y="1524000"/>
            <a:ext cx="8559801" cy="3810000"/>
          </a:xfrm>
          <a:prstGeom prst="rect">
            <a:avLst/>
          </a:prstGeom>
        </p:spPr>
      </p:pic>
    </p:spTree>
    <p:extLst>
      <p:ext uri="{BB962C8B-B14F-4D97-AF65-F5344CB8AC3E}">
        <p14:creationId xmlns:p14="http://schemas.microsoft.com/office/powerpoint/2010/main" val="218497816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010" name="Picture 3" descr="imagesCAMRLK9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113" y="952500"/>
            <a:ext cx="221615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1" name="Picture 4" descr="imagesCAGAA4ZV.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2525" y="4043363"/>
            <a:ext cx="26241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2" name="Picture 5" descr="imagesCA7JFRT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6188" y="534988"/>
            <a:ext cx="2435225"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3" name="Picture 6" descr="imagesCABAYM9X.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87325"/>
            <a:ext cx="262096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4" name="Picture 7" descr="imagesCA02X4ZF.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0688" y="3441700"/>
            <a:ext cx="2322512"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5" name="Picture 8" descr="imagesCATYX8E3.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03525" y="2743200"/>
            <a:ext cx="21717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6" name="Picture 9" descr="imagesCAPMGF10.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94225" y="3163888"/>
            <a:ext cx="254317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7" name="Picture 10" descr="imagesCAREOPRI.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410325" y="1870075"/>
            <a:ext cx="228282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8" name="Picture 12" descr="imagesCAWFJHEQ.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38275" y="4227513"/>
            <a:ext cx="29368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1019" name="Title 10"/>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1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588292-E464-486A-88A6-C845AF6A2E46}" type="slidenum">
              <a:rPr lang="en-US" altLang="en-US" sz="1200" smtClean="0">
                <a:solidFill>
                  <a:srgbClr val="898989"/>
                </a:solidFill>
              </a:rPr>
              <a:pPr>
                <a:spcBef>
                  <a:spcPct val="0"/>
                </a:spcBef>
                <a:buFontTx/>
                <a:buNone/>
              </a:pPr>
              <a:t>427</a:t>
            </a:fld>
            <a:endParaRPr lang="en-US" altLang="en-US" sz="1200">
              <a:solidFill>
                <a:srgbClr val="898989"/>
              </a:solidFill>
            </a:endParaRPr>
          </a:p>
        </p:txBody>
      </p:sp>
    </p:spTree>
    <p:extLst>
      <p:ext uri="{BB962C8B-B14F-4D97-AF65-F5344CB8AC3E}">
        <p14:creationId xmlns:p14="http://schemas.microsoft.com/office/powerpoint/2010/main" val="196845649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058" name="Picture 3" descr="imagesCAZY3DR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59" name="Picture 4" descr="imagesCA602V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0" name="Picture 5" descr="imagesCAW0HS0I.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1" name="Picture 6" descr="imagesCAGSXM8P.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3062" name="Title 5"/>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306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F32B28-1DBD-4D88-9D20-30AE6911FB67}" type="slidenum">
              <a:rPr lang="en-US" altLang="en-US" sz="1200" smtClean="0">
                <a:solidFill>
                  <a:srgbClr val="898989"/>
                </a:solidFill>
              </a:rPr>
              <a:pPr>
                <a:spcBef>
                  <a:spcPct val="0"/>
                </a:spcBef>
                <a:buFontTx/>
                <a:buNone/>
              </a:pPr>
              <a:t>428</a:t>
            </a:fld>
            <a:endParaRPr lang="en-US" altLang="en-US" sz="1200">
              <a:solidFill>
                <a:srgbClr val="898989"/>
              </a:solidFill>
            </a:endParaRPr>
          </a:p>
        </p:txBody>
      </p:sp>
    </p:spTree>
    <p:extLst>
      <p:ext uri="{BB962C8B-B14F-4D97-AF65-F5344CB8AC3E}">
        <p14:creationId xmlns:p14="http://schemas.microsoft.com/office/powerpoint/2010/main" val="16385253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5"/>
          <p:cNvSpPr>
            <a:spLocks noGrp="1"/>
          </p:cNvSpPr>
          <p:nvPr>
            <p:ph type="title"/>
          </p:nvPr>
        </p:nvSpPr>
        <p:spPr>
          <a:xfrm>
            <a:off x="0" y="0"/>
            <a:ext cx="9144000" cy="838200"/>
          </a:xfrm>
        </p:spPr>
        <p:txBody>
          <a:bodyPr/>
          <a:lstStyle/>
          <a:p>
            <a:r>
              <a:rPr altLang="en-US"/>
              <a:t>Honesty</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Honesty is our duty to understand the truth and act in a Truthful manner both in our communication and in our conduct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earnestly seek to understand the truth</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are truthful in our communications  and conduct  and provide in timely manner</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make commitments and promises in good faith ( implied &amp; explicit)</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on or condone behavior that is designated to deceive others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in dishonest behavior with the intention of personal gain or at the expense of other.</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5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5AF2DF-74C5-4AAD-B806-740EF7FE9B1A}" type="slidenum">
              <a:rPr lang="en-US" altLang="en-US" sz="1200" smtClean="0">
                <a:solidFill>
                  <a:srgbClr val="898989"/>
                </a:solidFill>
              </a:rPr>
              <a:pPr>
                <a:spcBef>
                  <a:spcPct val="0"/>
                </a:spcBef>
                <a:buFontTx/>
                <a:buNone/>
              </a:pPr>
              <a:t>429</a:t>
            </a:fld>
            <a:endParaRPr lang="en-US" altLang="en-US" sz="1200">
              <a:solidFill>
                <a:srgbClr val="898989"/>
              </a:solidFill>
            </a:endParaRPr>
          </a:p>
        </p:txBody>
      </p:sp>
    </p:spTree>
    <p:extLst>
      <p:ext uri="{BB962C8B-B14F-4D97-AF65-F5344CB8AC3E}">
        <p14:creationId xmlns:p14="http://schemas.microsoft.com/office/powerpoint/2010/main" val="16924538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p>
        </p:txBody>
      </p:sp>
      <p:sp>
        <p:nvSpPr>
          <p:cNvPr id="5" name="Content Placeholder 4"/>
          <p:cNvSpPr>
            <a:spLocks noGrp="1"/>
          </p:cNvSpPr>
          <p:nvPr>
            <p:ph idx="1"/>
          </p:nvPr>
        </p:nvSpPr>
        <p:spPr/>
        <p:txBody>
          <a:bodyPr/>
          <a:lstStyle/>
          <a:p>
            <a:r>
              <a:rPr lang="en-US" dirty="0"/>
              <a:t>Project Management Plan includes</a:t>
            </a:r>
          </a:p>
          <a:p>
            <a:pPr lvl="1"/>
            <a:r>
              <a:rPr lang="en-US" dirty="0"/>
              <a:t>All Subsidiary Plan (Configuration, Cost, Risk etc)</a:t>
            </a:r>
          </a:p>
          <a:p>
            <a:pPr lvl="1"/>
            <a:r>
              <a:rPr lang="en-US" dirty="0"/>
              <a:t>All Baselines Related to Project</a:t>
            </a:r>
          </a:p>
          <a:p>
            <a:pPr lvl="1"/>
            <a:r>
              <a:rPr lang="en-US" dirty="0"/>
              <a:t>Project Management Methodology</a:t>
            </a:r>
          </a:p>
          <a:p>
            <a:pPr lvl="1"/>
            <a:r>
              <a:rPr lang="en-US" dirty="0"/>
              <a:t>Project Lifecycle and Project Phases</a:t>
            </a:r>
          </a:p>
          <a:p>
            <a:pPr lvl="1"/>
            <a:r>
              <a:rPr lang="en-US" dirty="0"/>
              <a:t>Process Tailored List</a:t>
            </a:r>
          </a:p>
          <a:p>
            <a:pPr lvl="1"/>
            <a:r>
              <a:rPr lang="en-US" dirty="0"/>
              <a:t>Tailored Process</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43</a:t>
            </a:fld>
            <a:endParaRPr lang="en-US" altLang="en-US"/>
          </a:p>
        </p:txBody>
      </p:sp>
    </p:spTree>
    <p:extLst>
      <p:ext uri="{BB962C8B-B14F-4D97-AF65-F5344CB8AC3E}">
        <p14:creationId xmlns:p14="http://schemas.microsoft.com/office/powerpoint/2010/main" val="256137093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5"/>
          <p:cNvSpPr>
            <a:spLocks noGrp="1"/>
          </p:cNvSpPr>
          <p:nvPr>
            <p:ph type="title"/>
          </p:nvPr>
        </p:nvSpPr>
        <p:spPr>
          <a:xfrm>
            <a:off x="0" y="0"/>
            <a:ext cx="9144000" cy="838200"/>
          </a:xfrm>
        </p:spPr>
        <p:txBody>
          <a:bodyPr/>
          <a:lstStyle/>
          <a:p>
            <a:r>
              <a:rPr altLang="en-US"/>
              <a:t>Responsibility</a:t>
            </a:r>
          </a:p>
        </p:txBody>
      </p:sp>
      <p:sp>
        <p:nvSpPr>
          <p:cNvPr id="5" name="Content Placeholder 4"/>
          <p:cNvSpPr>
            <a:spLocks noGrp="1"/>
          </p:cNvSpPr>
          <p:nvPr>
            <p:ph idx="1"/>
          </p:nvPr>
        </p:nvSpPr>
        <p:spPr>
          <a:xfrm>
            <a:off x="457200" y="990600"/>
            <a:ext cx="8229600" cy="5105400"/>
          </a:xfrm>
        </p:spPr>
        <p:txBody>
          <a:bodyPr>
            <a:normAutofit fontScale="55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Responsibility is our duty to take ownership for the decisions we make or fail to make, the actions we take or fail to take &amp; the consequences that result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Make decisions and take actions based on the BEST interests of society, Public safety and the environment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accept those assignments that are consistent with our background, experience, skills and qualifications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and uphold the policies, rules and regulations and laws that governs our work, professional and volunteer activities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report unethical or illegal conduct to appropriate management &amp; if necessary to those affected by the conduct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bring violations of this Code to the attention of the appropriate body for resolution.  We only file ethics complaints when they are substantiated by facts.</a:t>
            </a:r>
            <a:endParaRPr lang="en-US" sz="2400"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7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A551A7-F6F8-4525-BB0F-E82780EC04C2}" type="slidenum">
              <a:rPr lang="en-US" altLang="en-US" sz="1200" smtClean="0">
                <a:solidFill>
                  <a:srgbClr val="898989"/>
                </a:solidFill>
              </a:rPr>
              <a:pPr>
                <a:spcBef>
                  <a:spcPct val="0"/>
                </a:spcBef>
                <a:buFontTx/>
                <a:buNone/>
              </a:pPr>
              <a:t>430</a:t>
            </a:fld>
            <a:endParaRPr lang="en-US" altLang="en-US" sz="1200">
              <a:solidFill>
                <a:srgbClr val="898989"/>
              </a:solidFill>
            </a:endParaRPr>
          </a:p>
        </p:txBody>
      </p:sp>
    </p:spTree>
    <p:extLst>
      <p:ext uri="{BB962C8B-B14F-4D97-AF65-F5344CB8AC3E}">
        <p14:creationId xmlns:p14="http://schemas.microsoft.com/office/powerpoint/2010/main" val="32714292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ext Box 2"/>
          <p:cNvSpPr txBox="1">
            <a:spLocks noChangeArrowheads="1"/>
          </p:cNvSpPr>
          <p:nvPr/>
        </p:nvSpPr>
        <p:spPr bwMode="auto">
          <a:xfrm>
            <a:off x="342900" y="7620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latin typeface="Arial" panose="020B0604020202020204" pitchFamily="34" charset="0"/>
            </a:endParaRPr>
          </a:p>
        </p:txBody>
      </p:sp>
      <p:sp>
        <p:nvSpPr>
          <p:cNvPr id="819203" name="Title 5"/>
          <p:cNvSpPr>
            <a:spLocks noGrp="1"/>
          </p:cNvSpPr>
          <p:nvPr>
            <p:ph type="title"/>
          </p:nvPr>
        </p:nvSpPr>
        <p:spPr>
          <a:xfrm>
            <a:off x="0" y="0"/>
            <a:ext cx="9144000" cy="838200"/>
          </a:xfrm>
        </p:spPr>
        <p:txBody>
          <a:bodyPr/>
          <a:lstStyle/>
          <a:p>
            <a:r>
              <a:rPr altLang="en-US"/>
              <a:t>Respect</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Respect is our duty to show a high regard for ourselves, others and the resources entrusted to us</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about norms and customs of others and avoid  engaging in behaviors they might consider disrespectful</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listen to others points of view , seeking to understand them</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approach directly those  persons with whom we have conflict</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conduct ourselves in a professional manner </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negotiate in good faith, do not exercise the power of our expertise or position to influence decisions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8694E3-A3FF-4EF9-A401-9D6D50378FC8}" type="slidenum">
              <a:rPr lang="en-US" altLang="en-US" sz="1200" smtClean="0">
                <a:solidFill>
                  <a:srgbClr val="898989"/>
                </a:solidFill>
              </a:rPr>
              <a:pPr>
                <a:spcBef>
                  <a:spcPct val="0"/>
                </a:spcBef>
                <a:buFontTx/>
                <a:buNone/>
              </a:pPr>
              <a:t>431</a:t>
            </a:fld>
            <a:endParaRPr lang="en-US" altLang="en-US" sz="1200">
              <a:solidFill>
                <a:srgbClr val="898989"/>
              </a:solidFill>
            </a:endParaRPr>
          </a:p>
        </p:txBody>
      </p:sp>
    </p:spTree>
    <p:extLst>
      <p:ext uri="{BB962C8B-B14F-4D97-AF65-F5344CB8AC3E}">
        <p14:creationId xmlns:p14="http://schemas.microsoft.com/office/powerpoint/2010/main" val="14148471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Fairness is our duty to make decisions and act impartially &amp; Objectively. Our conduct must be free from competing self interest , Prejudice and  favoritism.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demonstrate transparency  in decision making and constantly re-examine our impartiality .</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provide equal access to information to those authorized  &amp; equal opportunities to qualified candidates</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discriminate against others based on, but not limited to , Gender, Race, Age, Religion, Disability, Nationality or Sexual orientation.</a:t>
            </a:r>
            <a:endParaRPr lang="en-US" b="1" u="sng"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1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D7FBE0-4F4B-4CD7-9B94-B115572F82E5}" type="slidenum">
              <a:rPr lang="en-US" altLang="en-US" sz="1200" smtClean="0">
                <a:solidFill>
                  <a:srgbClr val="898989"/>
                </a:solidFill>
              </a:rPr>
              <a:pPr>
                <a:spcBef>
                  <a:spcPct val="0"/>
                </a:spcBef>
                <a:buFontTx/>
                <a:buNone/>
              </a:pPr>
              <a:t>432</a:t>
            </a:fld>
            <a:endParaRPr lang="en-US" altLang="en-US" sz="1200">
              <a:solidFill>
                <a:srgbClr val="898989"/>
              </a:solidFill>
            </a:endParaRPr>
          </a:p>
        </p:txBody>
      </p:sp>
    </p:spTree>
    <p:extLst>
      <p:ext uri="{BB962C8B-B14F-4D97-AF65-F5344CB8AC3E}">
        <p14:creationId xmlns:p14="http://schemas.microsoft.com/office/powerpoint/2010/main" val="13488977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Conflict of Interest: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proactively and fully disclose any real or potential conflicts of interest to the  appropriate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When we realize that we have a real or potential conflict of interest :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refrain from engaging in the decision making process or otherwise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attempting to influence outcome s, unless or until we have made full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disclosure to the affected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hire or fire, reward or punish, or award or deny  contracts based on personal considerations. Including but not limited to Favoritism, Nepotism, or Bribery.</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3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894A79-B01B-4FB3-9E22-7052DC02916A}" type="slidenum">
              <a:rPr lang="en-US" altLang="en-US" sz="1200" smtClean="0">
                <a:solidFill>
                  <a:srgbClr val="898989"/>
                </a:solidFill>
              </a:rPr>
              <a:pPr>
                <a:spcBef>
                  <a:spcPct val="0"/>
                </a:spcBef>
                <a:buFontTx/>
                <a:buNone/>
              </a:pPr>
              <a:t>433</a:t>
            </a:fld>
            <a:endParaRPr lang="en-US" altLang="en-US" sz="1200">
              <a:solidFill>
                <a:srgbClr val="898989"/>
              </a:solidFill>
            </a:endParaRPr>
          </a:p>
        </p:txBody>
      </p:sp>
    </p:spTree>
    <p:extLst>
      <p:ext uri="{BB962C8B-B14F-4D97-AF65-F5344CB8AC3E}">
        <p14:creationId xmlns:p14="http://schemas.microsoft.com/office/powerpoint/2010/main" val="1980186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0" y="0"/>
            <a:ext cx="9144000" cy="838200"/>
          </a:xfrm>
        </p:spPr>
        <p:txBody>
          <a:bodyPr/>
          <a:lstStyle/>
          <a:p>
            <a:r>
              <a:rPr altLang="en-US"/>
              <a:t>Ethics Quick Test</a:t>
            </a:r>
            <a:endParaRPr altLang="en-US" b="1"/>
          </a:p>
        </p:txBody>
      </p:sp>
      <p:sp>
        <p:nvSpPr>
          <p:cNvPr id="6" name="Content Placeholder 5"/>
          <p:cNvSpPr>
            <a:spLocks noGrp="1"/>
          </p:cNvSpPr>
          <p:nvPr>
            <p:ph idx="1"/>
          </p:nvPr>
        </p:nvSpPr>
        <p:spPr>
          <a:xfrm>
            <a:off x="457200" y="990600"/>
            <a:ext cx="8229600" cy="5105400"/>
          </a:xfrm>
        </p:spPr>
        <p:txBody>
          <a:bodyPr>
            <a:normAutofit fontScale="92500"/>
          </a:bodyPr>
          <a:lstStyle/>
          <a:p>
            <a:pPr marL="0" lvl="1" indent="0">
              <a:buFont typeface="Arial" panose="020B0604020202020204" pitchFamily="34" charset="0"/>
              <a:buNone/>
              <a:defRPr/>
            </a:pPr>
            <a:r>
              <a:rPr lang="en-US" dirty="0"/>
              <a:t>Texas Instruments “Ethics Quick Test” for making ethical decisions</a:t>
            </a:r>
          </a:p>
          <a:p>
            <a:pPr marL="914400" lvl="1" indent="-457200">
              <a:spcBef>
                <a:spcPct val="50000"/>
              </a:spcBef>
              <a:buClr>
                <a:srgbClr val="0084CC"/>
              </a:buClr>
              <a:buFont typeface="Wingdings" pitchFamily="2" charset="2"/>
              <a:buChar char="v"/>
              <a:defRPr/>
            </a:pPr>
            <a:endParaRPr lang="en-US" sz="1800" dirty="0"/>
          </a:p>
          <a:p>
            <a:pPr marL="914400" lvl="1" indent="-457200">
              <a:spcBef>
                <a:spcPct val="50000"/>
              </a:spcBef>
              <a:buFont typeface="Wingdings" pitchFamily="2" charset="2"/>
              <a:buChar char="ü"/>
              <a:defRPr/>
            </a:pPr>
            <a:r>
              <a:rPr lang="en-US" sz="2400" dirty="0"/>
              <a:t>Is the action legal?</a:t>
            </a:r>
          </a:p>
          <a:p>
            <a:pPr marL="914400" lvl="1" indent="-457200">
              <a:spcBef>
                <a:spcPct val="50000"/>
              </a:spcBef>
              <a:buFont typeface="Wingdings" pitchFamily="2" charset="2"/>
              <a:buChar char="ü"/>
              <a:defRPr/>
            </a:pPr>
            <a:r>
              <a:rPr lang="en-US" sz="2400" dirty="0"/>
              <a:t>Does it comply with your understanding of company values?</a:t>
            </a:r>
          </a:p>
          <a:p>
            <a:pPr marL="914400" lvl="1" indent="-457200">
              <a:spcBef>
                <a:spcPct val="50000"/>
              </a:spcBef>
              <a:buFont typeface="Wingdings" pitchFamily="2" charset="2"/>
              <a:buChar char="ü"/>
              <a:defRPr/>
            </a:pPr>
            <a:r>
              <a:rPr lang="en-US" sz="2400" dirty="0"/>
              <a:t>If you do it, will you feel bad?</a:t>
            </a:r>
          </a:p>
          <a:p>
            <a:pPr marL="914400" lvl="1" indent="-457200">
              <a:spcBef>
                <a:spcPct val="50000"/>
              </a:spcBef>
              <a:buFont typeface="Wingdings" pitchFamily="2" charset="2"/>
              <a:buChar char="ü"/>
              <a:defRPr/>
            </a:pPr>
            <a:r>
              <a:rPr lang="en-US" sz="2400" dirty="0"/>
              <a:t>How will it look in the newspaper?</a:t>
            </a:r>
          </a:p>
          <a:p>
            <a:pPr marL="914400" lvl="1" indent="-457200">
              <a:spcBef>
                <a:spcPct val="50000"/>
              </a:spcBef>
              <a:buFont typeface="Wingdings" pitchFamily="2" charset="2"/>
              <a:buChar char="ü"/>
              <a:defRPr/>
            </a:pPr>
            <a:r>
              <a:rPr lang="en-US" sz="2400" dirty="0"/>
              <a:t>If you know it is wrong, do not do it.</a:t>
            </a:r>
          </a:p>
          <a:p>
            <a:pPr marL="914400" lvl="1" indent="-457200">
              <a:spcBef>
                <a:spcPct val="50000"/>
              </a:spcBef>
              <a:buFont typeface="Wingdings" pitchFamily="2" charset="2"/>
              <a:buChar char="ü"/>
              <a:defRPr/>
            </a:pPr>
            <a:r>
              <a:rPr lang="en-US" sz="2400" dirty="0"/>
              <a:t>If you are not sure, ask.</a:t>
            </a:r>
          </a:p>
          <a:p>
            <a:pPr marL="914400" lvl="1" indent="-457200">
              <a:spcBef>
                <a:spcPct val="50000"/>
              </a:spcBef>
              <a:buFont typeface="Wingdings" pitchFamily="2" charset="2"/>
              <a:buChar char="ü"/>
              <a:defRPr/>
            </a:pPr>
            <a:r>
              <a:rPr lang="en-US" sz="2400" dirty="0"/>
              <a:t>Keep asking until you </a:t>
            </a:r>
            <a:r>
              <a:rPr lang="en-US" sz="1800" dirty="0"/>
              <a:t>get an answer.</a:t>
            </a:r>
            <a:endParaRPr lang="en-US" sz="1800" i="1"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53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6FC253-EE55-4FD3-B556-244AA355EEEB}" type="slidenum">
              <a:rPr lang="en-US" altLang="en-US" sz="1200" smtClean="0">
                <a:solidFill>
                  <a:srgbClr val="898989"/>
                </a:solidFill>
              </a:rPr>
              <a:pPr>
                <a:spcBef>
                  <a:spcPct val="0"/>
                </a:spcBef>
                <a:buFontTx/>
                <a:buNone/>
              </a:pPr>
              <a:t>434</a:t>
            </a:fld>
            <a:endParaRPr lang="en-US" altLang="en-US" sz="1200">
              <a:solidFill>
                <a:srgbClr val="898989"/>
              </a:solidFill>
            </a:endParaRPr>
          </a:p>
        </p:txBody>
      </p:sp>
    </p:spTree>
    <p:extLst>
      <p:ext uri="{BB962C8B-B14F-4D97-AF65-F5344CB8AC3E}">
        <p14:creationId xmlns:p14="http://schemas.microsoft.com/office/powerpoint/2010/main" val="36466952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3"/>
          <p:cNvSpPr>
            <a:spLocks noGrp="1"/>
          </p:cNvSpPr>
          <p:nvPr>
            <p:ph type="ctrTitle"/>
          </p:nvPr>
        </p:nvSpPr>
        <p:spPr/>
        <p:txBody>
          <a:bodyPr/>
          <a:lstStyle/>
          <a:p>
            <a:r>
              <a:rPr altLang="en-US"/>
              <a:t>Project Manager’s Oath of</a:t>
            </a:r>
            <a:br>
              <a:rPr altLang="en-US"/>
            </a:br>
            <a:r>
              <a:rPr altLang="en-US" b="1"/>
              <a:t>Professional Responsibility</a:t>
            </a:r>
            <a:endParaRPr altLang="en-US"/>
          </a:p>
        </p:txBody>
      </p:sp>
      <p:sp>
        <p:nvSpPr>
          <p:cNvPr id="3" name="Content Placeholder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739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57CB950-6B2B-4EDB-B933-7FD52B110E94}" type="slidenum">
              <a:rPr lang="en-US" altLang="en-US" sz="1200" smtClean="0">
                <a:solidFill>
                  <a:srgbClr val="898989"/>
                </a:solidFill>
              </a:rPr>
              <a:pPr>
                <a:spcBef>
                  <a:spcPct val="0"/>
                </a:spcBef>
                <a:buFontTx/>
                <a:buNone/>
              </a:pPr>
              <a:t>435</a:t>
            </a:fld>
            <a:endParaRPr lang="en-US" altLang="en-US" sz="1200">
              <a:solidFill>
                <a:srgbClr val="898989"/>
              </a:solidFill>
            </a:endParaRPr>
          </a:p>
        </p:txBody>
      </p:sp>
    </p:spTree>
    <p:extLst>
      <p:ext uri="{BB962C8B-B14F-4D97-AF65-F5344CB8AC3E}">
        <p14:creationId xmlns:p14="http://schemas.microsoft.com/office/powerpoint/2010/main" val="380788569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Content Placeholder 4"/>
          <p:cNvSpPr>
            <a:spLocks noGrp="1"/>
          </p:cNvSpPr>
          <p:nvPr>
            <p:ph idx="1"/>
          </p:nvPr>
        </p:nvSpPr>
        <p:spPr>
          <a:xfrm>
            <a:off x="457200" y="990600"/>
            <a:ext cx="8382000" cy="5135563"/>
          </a:xfrm>
        </p:spPr>
        <p:txBody>
          <a:bodyPr/>
          <a:lstStyle/>
          <a:p>
            <a:pPr marL="914400" lvl="1" indent="-457200">
              <a:spcBef>
                <a:spcPct val="50000"/>
              </a:spcBef>
              <a:buFont typeface="Wingdings" panose="05000000000000000000" pitchFamily="2" charset="2"/>
              <a:buChar char="ü"/>
            </a:pPr>
            <a:r>
              <a:rPr lang="en-US" altLang="en-US" sz="2000"/>
              <a:t>Ensure individual integrity</a:t>
            </a:r>
          </a:p>
          <a:p>
            <a:pPr marL="914400" lvl="1" indent="-457200">
              <a:spcBef>
                <a:spcPct val="50000"/>
              </a:spcBef>
              <a:buFont typeface="Wingdings" panose="05000000000000000000" pitchFamily="2" charset="2"/>
              <a:buChar char="ü"/>
            </a:pPr>
            <a:r>
              <a:rPr lang="en-US" altLang="en-US" sz="2000"/>
              <a:t>Adhere to legal requirements and ethical standards</a:t>
            </a:r>
          </a:p>
          <a:p>
            <a:pPr marL="914400" lvl="1" indent="-457200">
              <a:spcBef>
                <a:spcPct val="50000"/>
              </a:spcBef>
              <a:buFont typeface="Wingdings" panose="05000000000000000000" pitchFamily="2" charset="2"/>
              <a:buChar char="ü"/>
            </a:pPr>
            <a:r>
              <a:rPr lang="en-US" altLang="en-US" sz="2000"/>
              <a:t>Protect Stakeholders</a:t>
            </a:r>
          </a:p>
          <a:p>
            <a:pPr marL="914400" lvl="1" indent="-457200">
              <a:spcBef>
                <a:spcPct val="50000"/>
              </a:spcBef>
              <a:buFont typeface="Wingdings" panose="05000000000000000000" pitchFamily="2" charset="2"/>
              <a:buChar char="ü"/>
            </a:pPr>
            <a:r>
              <a:rPr lang="en-US" altLang="en-US" sz="2000"/>
              <a:t>Share lessons learned and other relevant information</a:t>
            </a:r>
          </a:p>
          <a:p>
            <a:pPr marL="914400" lvl="1" indent="-457200">
              <a:spcBef>
                <a:spcPct val="50000"/>
              </a:spcBef>
              <a:buFont typeface="Wingdings" panose="05000000000000000000" pitchFamily="2" charset="2"/>
              <a:buChar char="ü"/>
            </a:pPr>
            <a:r>
              <a:rPr lang="en-US" altLang="en-US" sz="2000"/>
              <a:t>Build capabilities of colleagues</a:t>
            </a:r>
          </a:p>
          <a:p>
            <a:pPr marL="914400" lvl="1" indent="-457200">
              <a:spcBef>
                <a:spcPct val="50000"/>
              </a:spcBef>
              <a:buFont typeface="Wingdings" panose="05000000000000000000" pitchFamily="2" charset="2"/>
              <a:buChar char="ü"/>
            </a:pPr>
            <a:r>
              <a:rPr lang="en-US" altLang="en-US" sz="2000"/>
              <a:t>Advance project management professionalism</a:t>
            </a:r>
          </a:p>
          <a:p>
            <a:pPr marL="914400" lvl="1" indent="-457200">
              <a:spcBef>
                <a:spcPct val="50000"/>
              </a:spcBef>
              <a:buFont typeface="Wingdings" panose="05000000000000000000" pitchFamily="2" charset="2"/>
              <a:buChar char="ü"/>
            </a:pPr>
            <a:r>
              <a:rPr lang="en-US" altLang="en-US" sz="2000"/>
              <a:t>Improve competencies as project manager</a:t>
            </a:r>
          </a:p>
          <a:p>
            <a:pPr marL="914400" lvl="1" indent="-457200">
              <a:spcBef>
                <a:spcPct val="50000"/>
              </a:spcBef>
              <a:buFont typeface="Wingdings" panose="05000000000000000000" pitchFamily="2" charset="2"/>
              <a:buChar char="ü"/>
            </a:pPr>
            <a:r>
              <a:rPr lang="en-US" altLang="en-US" sz="2000"/>
              <a:t>Balance stakeholder interests in project</a:t>
            </a:r>
          </a:p>
          <a:p>
            <a:pPr marL="914400" lvl="1" indent="-457200">
              <a:spcBef>
                <a:spcPct val="50000"/>
              </a:spcBef>
              <a:buFont typeface="Wingdings" panose="05000000000000000000" pitchFamily="2" charset="2"/>
              <a:buChar char="ü"/>
            </a:pPr>
            <a:r>
              <a:rPr lang="en-US" altLang="en-US" sz="2000"/>
              <a:t>Respect cultural ethnic and personal differences</a:t>
            </a:r>
          </a:p>
          <a:p>
            <a:pPr marL="914400" lvl="1" indent="-457200">
              <a:spcBef>
                <a:spcPct val="50000"/>
              </a:spcBef>
              <a:buFont typeface="Wingdings" panose="05000000000000000000" pitchFamily="2" charset="2"/>
              <a:buChar char="ü"/>
            </a:pPr>
            <a:r>
              <a:rPr lang="en-US" altLang="en-US" sz="2000"/>
              <a:t>Ensure collaborative project management environment</a:t>
            </a:r>
          </a:p>
          <a:p>
            <a:pPr marL="914400" lvl="1" indent="-457200">
              <a:spcBef>
                <a:spcPct val="50000"/>
              </a:spcBef>
              <a:buFont typeface="Wingdings" panose="05000000000000000000" pitchFamily="2" charset="2"/>
              <a:buChar char="ü"/>
            </a:pPr>
            <a:r>
              <a:rPr lang="en-US" altLang="en-US" sz="2000"/>
              <a:t>Comply with all organizational rules and policies</a:t>
            </a:r>
            <a:endParaRPr lang="en-US" altLang="en-US"/>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9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29A26F-16A1-47F5-9BA9-561A5DC5E094}" type="slidenum">
              <a:rPr lang="en-US" altLang="en-US" sz="1200" smtClean="0">
                <a:solidFill>
                  <a:srgbClr val="898989"/>
                </a:solidFill>
              </a:rPr>
              <a:pPr>
                <a:spcBef>
                  <a:spcPct val="0"/>
                </a:spcBef>
                <a:buFontTx/>
                <a:buNone/>
              </a:pPr>
              <a:t>436</a:t>
            </a:fld>
            <a:endParaRPr lang="en-US" altLang="en-US" sz="1200">
              <a:solidFill>
                <a:srgbClr val="898989"/>
              </a:solidFill>
            </a:endParaRPr>
          </a:p>
        </p:txBody>
      </p:sp>
    </p:spTree>
    <p:extLst>
      <p:ext uri="{BB962C8B-B14F-4D97-AF65-F5344CB8AC3E}">
        <p14:creationId xmlns:p14="http://schemas.microsoft.com/office/powerpoint/2010/main" val="399018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Content Placeholder 4"/>
          <p:cNvSpPr>
            <a:spLocks noGrp="1"/>
          </p:cNvSpPr>
          <p:nvPr>
            <p:ph idx="1"/>
          </p:nvPr>
        </p:nvSpPr>
        <p:spPr>
          <a:xfrm>
            <a:off x="457200" y="990600"/>
            <a:ext cx="8305800" cy="5135563"/>
          </a:xfrm>
        </p:spPr>
        <p:txBody>
          <a:bodyPr/>
          <a:lstStyle/>
          <a:p>
            <a:pPr marL="914400" lvl="1" indent="-457200">
              <a:spcBef>
                <a:spcPct val="50000"/>
              </a:spcBef>
              <a:buFont typeface="Wingdings" panose="05000000000000000000" pitchFamily="2" charset="2"/>
              <a:buChar char="ü"/>
            </a:pPr>
            <a:r>
              <a:rPr lang="en-US" altLang="en-US" sz="2000"/>
              <a:t>Provide accurate and truthful representations in cost estimates</a:t>
            </a:r>
          </a:p>
          <a:p>
            <a:pPr marL="914400" lvl="1" indent="-457200">
              <a:spcBef>
                <a:spcPct val="50000"/>
              </a:spcBef>
              <a:buFont typeface="Wingdings" panose="05000000000000000000" pitchFamily="2" charset="2"/>
              <a:buChar char="ü"/>
            </a:pPr>
            <a:r>
              <a:rPr lang="en-US" altLang="en-US" sz="2000"/>
              <a:t>Provide accurate and truthful representations in project reports</a:t>
            </a:r>
          </a:p>
          <a:p>
            <a:pPr marL="914400" lvl="1" indent="-457200">
              <a:spcBef>
                <a:spcPct val="50000"/>
              </a:spcBef>
              <a:buFont typeface="Wingdings" panose="05000000000000000000" pitchFamily="2" charset="2"/>
              <a:buChar char="ü"/>
            </a:pPr>
            <a:r>
              <a:rPr lang="en-US" altLang="en-US" sz="2000"/>
              <a:t>Report violations of policies, procedures and code of ethics</a:t>
            </a:r>
          </a:p>
          <a:p>
            <a:pPr marL="914400" lvl="1" indent="-457200">
              <a:spcBef>
                <a:spcPct val="50000"/>
              </a:spcBef>
              <a:buFont typeface="Wingdings" panose="05000000000000000000" pitchFamily="2" charset="2"/>
              <a:buChar char="ü"/>
            </a:pPr>
            <a:r>
              <a:rPr lang="en-US" altLang="en-US" sz="2000"/>
              <a:t>Strive for fair resolutions</a:t>
            </a:r>
          </a:p>
          <a:p>
            <a:pPr marL="914400" lvl="1" indent="-457200">
              <a:spcBef>
                <a:spcPct val="50000"/>
              </a:spcBef>
              <a:buFont typeface="Wingdings" panose="05000000000000000000" pitchFamily="2" charset="2"/>
              <a:buChar char="ü"/>
            </a:pPr>
            <a:r>
              <a:rPr lang="en-US" altLang="en-US" sz="2000"/>
              <a:t>Satisfy competing needs and objectives</a:t>
            </a:r>
          </a:p>
          <a:p>
            <a:pPr marL="914400" lvl="1" indent="-457200">
              <a:spcBef>
                <a:spcPct val="50000"/>
              </a:spcBef>
              <a:buFont typeface="Wingdings" panose="05000000000000000000" pitchFamily="2" charset="2"/>
              <a:buChar char="ü"/>
            </a:pPr>
            <a:r>
              <a:rPr lang="en-US" altLang="en-US" sz="2000"/>
              <a:t>Interact with others in a professional manner</a:t>
            </a:r>
          </a:p>
          <a:p>
            <a:pPr marL="914400" lvl="1" indent="-457200">
              <a:spcBef>
                <a:spcPct val="50000"/>
              </a:spcBef>
              <a:buFont typeface="Wingdings" panose="05000000000000000000" pitchFamily="2" charset="2"/>
              <a:buChar char="ü"/>
            </a:pPr>
            <a:r>
              <a:rPr lang="en-US" altLang="en-US" sz="2000"/>
              <a:t>Be responsible for satisfying the complete scope and objectives of customer requirements</a:t>
            </a:r>
          </a:p>
          <a:p>
            <a:pPr marL="914400" lvl="1" indent="-457200">
              <a:spcBef>
                <a:spcPct val="50000"/>
              </a:spcBef>
              <a:buFont typeface="Wingdings" panose="05000000000000000000" pitchFamily="2" charset="2"/>
              <a:buChar char="ü"/>
            </a:pPr>
            <a:r>
              <a:rPr lang="en-US" altLang="en-US" sz="2000"/>
              <a:t>Maintain and respect confidential information</a:t>
            </a:r>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1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8A6592-4D55-4E18-9B12-AFAC5448C62D}" type="slidenum">
              <a:rPr lang="en-US" altLang="en-US" sz="1200" smtClean="0">
                <a:solidFill>
                  <a:srgbClr val="898989"/>
                </a:solidFill>
              </a:rPr>
              <a:pPr>
                <a:spcBef>
                  <a:spcPct val="0"/>
                </a:spcBef>
                <a:buFontTx/>
                <a:buNone/>
              </a:pPr>
              <a:t>437</a:t>
            </a:fld>
            <a:endParaRPr lang="en-US" altLang="en-US" sz="1200">
              <a:solidFill>
                <a:srgbClr val="898989"/>
              </a:solidFill>
            </a:endParaRPr>
          </a:p>
        </p:txBody>
      </p:sp>
    </p:spTree>
    <p:extLst>
      <p:ext uri="{BB962C8B-B14F-4D97-AF65-F5344CB8AC3E}">
        <p14:creationId xmlns:p14="http://schemas.microsoft.com/office/powerpoint/2010/main" val="821232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Content Placeholder 4"/>
          <p:cNvSpPr>
            <a:spLocks noGrp="1"/>
          </p:cNvSpPr>
          <p:nvPr>
            <p:ph idx="1"/>
          </p:nvPr>
        </p:nvSpPr>
        <p:spPr>
          <a:xfrm>
            <a:off x="457200" y="990600"/>
            <a:ext cx="8229600" cy="5105400"/>
          </a:xfrm>
        </p:spPr>
        <p:txBody>
          <a:bodyPr/>
          <a:lstStyle/>
          <a:p>
            <a:pPr marL="914400" lvl="1" indent="-457200">
              <a:spcBef>
                <a:spcPct val="50000"/>
              </a:spcBef>
              <a:buFont typeface="Wingdings" panose="05000000000000000000" pitchFamily="2" charset="2"/>
              <a:buChar char="ü"/>
            </a:pPr>
            <a:r>
              <a:rPr lang="en-US" altLang="en-US" sz="2000"/>
              <a:t>Ensure that a conflict of interest does not interfere with professional judgment</a:t>
            </a:r>
          </a:p>
          <a:p>
            <a:pPr marL="914400" lvl="1" indent="-457200">
              <a:spcBef>
                <a:spcPct val="50000"/>
              </a:spcBef>
              <a:buFont typeface="Wingdings" panose="05000000000000000000" pitchFamily="2" charset="2"/>
              <a:buChar char="ü"/>
            </a:pPr>
            <a:r>
              <a:rPr lang="en-US" altLang="en-US" sz="2000"/>
              <a:t>Disclose conflict of interest to customer</a:t>
            </a:r>
          </a:p>
          <a:p>
            <a:pPr marL="914400" lvl="1" indent="-457200">
              <a:spcBef>
                <a:spcPct val="50000"/>
              </a:spcBef>
              <a:buFont typeface="Wingdings" panose="05000000000000000000" pitchFamily="2" charset="2"/>
              <a:buChar char="ü"/>
            </a:pPr>
            <a:r>
              <a:rPr lang="en-US" altLang="en-US" sz="2000"/>
              <a:t>Disclose circumstances that could be construed as conflicts of interest</a:t>
            </a:r>
          </a:p>
          <a:p>
            <a:pPr marL="914400" lvl="1" indent="-457200">
              <a:spcBef>
                <a:spcPct val="50000"/>
              </a:spcBef>
              <a:buFont typeface="Wingdings" panose="05000000000000000000" pitchFamily="2" charset="2"/>
              <a:buChar char="ü"/>
            </a:pPr>
            <a:r>
              <a:rPr lang="en-US" altLang="en-US" sz="2000"/>
              <a:t>Refrain from offering or accepting inappropriate payments, gifts, or other forms of compensation</a:t>
            </a:r>
          </a:p>
          <a:p>
            <a:pPr marL="914400" lvl="1" indent="-457200">
              <a:spcBef>
                <a:spcPct val="50000"/>
              </a:spcBef>
              <a:buFont typeface="Wingdings" panose="05000000000000000000" pitchFamily="2" charset="2"/>
              <a:buChar char="ü"/>
            </a:pPr>
            <a:r>
              <a:rPr lang="en-US" altLang="en-US" sz="2000"/>
              <a:t>Adhere to all applicable laws or customs of the country where services are being provided</a:t>
            </a:r>
          </a:p>
          <a:p>
            <a:pPr marL="914400" lvl="1" indent="-457200">
              <a:spcBef>
                <a:spcPct val="50000"/>
              </a:spcBef>
              <a:buFont typeface="Wingdings" panose="05000000000000000000" pitchFamily="2" charset="2"/>
              <a:buChar char="ü"/>
            </a:pPr>
            <a:r>
              <a:rPr lang="en-US" altLang="en-US" sz="2000"/>
              <a:t>Respect intellectual property developed or owned by others</a:t>
            </a:r>
          </a:p>
          <a:p>
            <a:pPr marL="914400" lvl="1" indent="-457200">
              <a:spcBef>
                <a:spcPct val="50000"/>
              </a:spcBef>
              <a:buFont typeface="Wingdings" panose="05000000000000000000" pitchFamily="2" charset="2"/>
              <a:buChar char="ü"/>
            </a:pPr>
            <a:r>
              <a:rPr lang="en-US" altLang="en-US" sz="2000"/>
              <a:t>Act in a accurate, truthful and competent manner</a:t>
            </a:r>
          </a:p>
          <a:p>
            <a:pPr marL="914400" lvl="1" indent="-457200">
              <a:spcBef>
                <a:spcPct val="50000"/>
              </a:spcBef>
              <a:buFont typeface="Wingdings" panose="05000000000000000000" pitchFamily="2" charset="2"/>
              <a:buChar char="ü"/>
            </a:pPr>
            <a:endParaRPr lang="en-US" altLang="en-US" sz="2000"/>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3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9BC397-0164-4E59-AB2C-E8A7A8EA96EF}" type="slidenum">
              <a:rPr lang="en-US" altLang="en-US" sz="1200" smtClean="0">
                <a:solidFill>
                  <a:srgbClr val="898989"/>
                </a:solidFill>
              </a:rPr>
              <a:pPr>
                <a:spcBef>
                  <a:spcPct val="0"/>
                </a:spcBef>
                <a:buFontTx/>
                <a:buNone/>
              </a:pPr>
              <a:t>438</a:t>
            </a:fld>
            <a:endParaRPr lang="en-US" altLang="en-US" sz="1200">
              <a:solidFill>
                <a:srgbClr val="898989"/>
              </a:solidFill>
            </a:endParaRPr>
          </a:p>
        </p:txBody>
      </p:sp>
    </p:spTree>
    <p:extLst>
      <p:ext uri="{BB962C8B-B14F-4D97-AF65-F5344CB8AC3E}">
        <p14:creationId xmlns:p14="http://schemas.microsoft.com/office/powerpoint/2010/main" val="1301900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439</a:t>
            </a:fld>
            <a:endParaRPr lang="en-US" altLang="en-US" sz="1200">
              <a:solidFill>
                <a:srgbClr val="898989"/>
              </a:solidFill>
            </a:endParaRPr>
          </a:p>
        </p:txBody>
      </p:sp>
    </p:spTree>
    <p:extLst>
      <p:ext uri="{BB962C8B-B14F-4D97-AF65-F5344CB8AC3E}">
        <p14:creationId xmlns:p14="http://schemas.microsoft.com/office/powerpoint/2010/main" val="46484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421B-4338-4F0D-B67D-93B935FA8155}"/>
              </a:ext>
            </a:extLst>
          </p:cNvPr>
          <p:cNvSpPr>
            <a:spLocks noGrp="1"/>
          </p:cNvSpPr>
          <p:nvPr>
            <p:ph type="title"/>
          </p:nvPr>
        </p:nvSpPr>
        <p:spPr/>
        <p:txBody>
          <a:bodyPr/>
          <a:lstStyle/>
          <a:p>
            <a:r>
              <a:rPr lang="en-US" dirty="0"/>
              <a:t>Project Benefits Management Plan</a:t>
            </a:r>
          </a:p>
        </p:txBody>
      </p:sp>
      <p:sp>
        <p:nvSpPr>
          <p:cNvPr id="3" name="Content Placeholder 2">
            <a:extLst>
              <a:ext uri="{FF2B5EF4-FFF2-40B4-BE49-F238E27FC236}">
                <a16:creationId xmlns:a16="http://schemas.microsoft.com/office/drawing/2014/main" id="{405DE980-4225-4077-B2FE-F14498C7EDE1}"/>
              </a:ext>
            </a:extLst>
          </p:cNvPr>
          <p:cNvSpPr>
            <a:spLocks noGrp="1"/>
          </p:cNvSpPr>
          <p:nvPr>
            <p:ph idx="1"/>
          </p:nvPr>
        </p:nvSpPr>
        <p:spPr/>
        <p:txBody>
          <a:bodyPr>
            <a:normAutofit fontScale="70000" lnSpcReduction="20000"/>
          </a:bodyPr>
          <a:lstStyle/>
          <a:p>
            <a:r>
              <a:rPr lang="en-IN" b="1" dirty="0"/>
              <a:t>Target benefits </a:t>
            </a:r>
            <a:r>
              <a:rPr lang="en-IN" dirty="0"/>
              <a:t>(e.g., the expected tangible and intangible value to be gained by the implementation of the project; financial value is expressed as net present value);</a:t>
            </a:r>
          </a:p>
          <a:p>
            <a:r>
              <a:rPr lang="en-IN" b="1" dirty="0"/>
              <a:t>Strategic alignment </a:t>
            </a:r>
            <a:r>
              <a:rPr lang="en-IN" dirty="0"/>
              <a:t>(e.g., how well the project benefits align to the business strategies of the organization);</a:t>
            </a:r>
          </a:p>
          <a:p>
            <a:r>
              <a:rPr lang="en-IN" b="1" dirty="0"/>
              <a:t>Timeframe for realizing benefits </a:t>
            </a:r>
            <a:r>
              <a:rPr lang="en-IN" dirty="0"/>
              <a:t>(e.g., benefits by phase, short-term, long-term, and ongoing);</a:t>
            </a:r>
          </a:p>
          <a:p>
            <a:r>
              <a:rPr lang="en-IN" b="1" dirty="0"/>
              <a:t>Benefits owner </a:t>
            </a:r>
            <a:r>
              <a:rPr lang="en-IN" dirty="0"/>
              <a:t>(e.g., the accountable person to monitor, record, and report realized benefits throughout the timeframe established in the plan);</a:t>
            </a:r>
          </a:p>
          <a:p>
            <a:r>
              <a:rPr lang="en-IN" b="1" dirty="0"/>
              <a:t>Metrics </a:t>
            </a:r>
            <a:r>
              <a:rPr lang="en-IN" dirty="0"/>
              <a:t>(e.g., the measures to be used to show benefits realized, direct measures, and indirect measures);</a:t>
            </a:r>
          </a:p>
          <a:p>
            <a:r>
              <a:rPr lang="en-IN" b="1" dirty="0"/>
              <a:t>Assumptions </a:t>
            </a:r>
            <a:r>
              <a:rPr lang="en-IN" dirty="0"/>
              <a:t>(e.g., factors expected to be in place or to be in evidence); and</a:t>
            </a:r>
          </a:p>
          <a:p>
            <a:r>
              <a:rPr lang="en-IN" b="1" dirty="0"/>
              <a:t>Risks </a:t>
            </a:r>
            <a:r>
              <a:rPr lang="en-IN" dirty="0"/>
              <a:t>(e.g., risks for realization of benefits).</a:t>
            </a:r>
            <a:endParaRPr lang="en-US" dirty="0"/>
          </a:p>
        </p:txBody>
      </p:sp>
      <p:sp>
        <p:nvSpPr>
          <p:cNvPr id="4" name="Footer Placeholder 3">
            <a:extLst>
              <a:ext uri="{FF2B5EF4-FFF2-40B4-BE49-F238E27FC236}">
                <a16:creationId xmlns:a16="http://schemas.microsoft.com/office/drawing/2014/main" id="{B8921BBE-FE81-4693-B6EE-12C29F75DFF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71CB361-13A1-4096-8C79-71FB42687CDC}"/>
              </a:ext>
            </a:extLst>
          </p:cNvPr>
          <p:cNvSpPr>
            <a:spLocks noGrp="1"/>
          </p:cNvSpPr>
          <p:nvPr>
            <p:ph type="sldNum" sz="quarter" idx="12"/>
          </p:nvPr>
        </p:nvSpPr>
        <p:spPr/>
        <p:txBody>
          <a:bodyPr/>
          <a:lstStyle/>
          <a:p>
            <a:pPr>
              <a:defRPr/>
            </a:pPr>
            <a:fld id="{72DDD327-84E9-44EE-94DF-C6A9CABE3A3A}" type="slidenum">
              <a:rPr lang="en-US" altLang="en-US" smtClean="0"/>
              <a:pPr>
                <a:defRPr/>
              </a:pPr>
              <a:t>44</a:t>
            </a:fld>
            <a:endParaRPr lang="en-US" altLang="en-US"/>
          </a:p>
        </p:txBody>
      </p:sp>
    </p:spTree>
    <p:extLst>
      <p:ext uri="{BB962C8B-B14F-4D97-AF65-F5344CB8AC3E}">
        <p14:creationId xmlns:p14="http://schemas.microsoft.com/office/powerpoint/2010/main" val="410135031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34"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3505200" y="1905000"/>
            <a:ext cx="5638800" cy="4114800"/>
          </a:xfrm>
          <a:prstGeom prst="rect">
            <a:avLst/>
          </a:prstGeom>
          <a:noFill/>
          <a:ln w="9525">
            <a:noFill/>
            <a:miter lim="800000"/>
            <a:headEnd/>
            <a:tailEnd/>
          </a:ln>
        </p:spPr>
        <p:txBody>
          <a:bodyPr>
            <a:normAutofit/>
          </a:bodyPr>
          <a:lstStyle/>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marL="342900" indent="-342900">
              <a:spcBef>
                <a:spcPct val="20000"/>
              </a:spcBef>
              <a:buFont typeface="Arial" charset="0"/>
              <a:buNone/>
              <a:defRPr/>
            </a:pPr>
            <a:r>
              <a:rPr lang="en-US" sz="1200" dirty="0">
                <a:latin typeface="+mn-lt"/>
              </a:rPr>
              <a:t>PMP,  PMI-ACP, MCITP, Princ2 Practitioner, CSM, MBA, MCA, CIC, PGDFM</a:t>
            </a:r>
          </a:p>
          <a:p>
            <a:pPr marL="342900" indent="-342900">
              <a:spcBef>
                <a:spcPct val="20000"/>
              </a:spcBef>
              <a:buFont typeface="Arial" charset="0"/>
              <a:buNone/>
              <a:defRPr/>
            </a:pPr>
            <a:r>
              <a:rPr lang="en-US" sz="1600" dirty="0">
                <a:latin typeface="+mn-lt"/>
              </a:rPr>
              <a:t>PMO Architect &amp; Project Management Evangelist</a:t>
            </a:r>
          </a:p>
          <a:p>
            <a:pPr marL="342900" indent="-342900">
              <a:spcBef>
                <a:spcPct val="20000"/>
              </a:spcBef>
              <a:buFont typeface="Arial" charset="0"/>
              <a:buNone/>
              <a:defRPr/>
            </a:pPr>
            <a:endParaRPr lang="en-US" sz="1600" dirty="0">
              <a:latin typeface="+mn-lt"/>
              <a:hlinkClick r:id="rId4"/>
            </a:endParaRPr>
          </a:p>
          <a:p>
            <a:pPr marL="342900" indent="-342900">
              <a:spcBef>
                <a:spcPct val="20000"/>
              </a:spcBef>
              <a:buFont typeface="Arial" charset="0"/>
              <a:buNone/>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endParaRPr lang="en-US" sz="1500">
              <a:latin typeface="+mn-lt"/>
            </a:endParaRPr>
          </a:p>
          <a:p>
            <a:pPr marL="342900" indent="-342900">
              <a:spcBef>
                <a:spcPct val="20000"/>
              </a:spcBef>
              <a:buFont typeface="Arial" charset="0"/>
              <a:buNone/>
              <a:defRPr/>
            </a:pPr>
            <a:r>
              <a:rPr lang="en-US" sz="1500">
                <a:latin typeface="+mn-lt"/>
              </a:rPr>
              <a:t>For </a:t>
            </a:r>
            <a:r>
              <a:rPr lang="en-US" sz="1500" dirty="0">
                <a:latin typeface="+mn-lt"/>
              </a:rPr>
              <a:t>content related queries please contact me via</a:t>
            </a:r>
          </a:p>
          <a:p>
            <a:pPr>
              <a:spcBef>
                <a:spcPct val="20000"/>
              </a:spcBef>
              <a:buFont typeface="Arial" charset="0"/>
              <a:buNone/>
              <a:defRPr/>
            </a:pPr>
            <a:r>
              <a:rPr lang="en-US" sz="1100" dirty="0">
                <a:latin typeface="+mn-lt"/>
              </a:rPr>
              <a:t>hari.Prasad@vedavit-ps.com</a:t>
            </a:r>
          </a:p>
        </p:txBody>
      </p:sp>
      <p:sp>
        <p:nvSpPr>
          <p:cNvPr id="837636"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0295F0-F4EC-487F-AEA1-379CD2AA3735}" type="slidenum">
              <a:rPr lang="en-US" altLang="en-US" smtClean="0">
                <a:solidFill>
                  <a:srgbClr val="898989"/>
                </a:solidFill>
                <a:latin typeface="Calibri" panose="020F0502020204030204" pitchFamily="34" charset="0"/>
              </a:rPr>
              <a:pPr/>
              <a:t>440</a:t>
            </a:fld>
            <a:endParaRPr lang="en-US" altLang="en-US">
              <a:solidFill>
                <a:srgbClr val="898989"/>
              </a:solidFill>
              <a:latin typeface="Calibri" panose="020F0502020204030204" pitchFamily="34" charset="0"/>
            </a:endParaRPr>
          </a:p>
        </p:txBody>
      </p:sp>
      <p:sp>
        <p:nvSpPr>
          <p:cNvPr id="837637"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800"/>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3622710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Subsidiary Plan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Subsidiary plan need to be developed for each aspect of the project. For every aspect (Scope, Time, Cost, Quality, Resources, Communication, Risk, Stakeholder) you need to know following</a:t>
            </a:r>
          </a:p>
          <a:p>
            <a:pPr marL="0" indent="0">
              <a:buNone/>
            </a:pPr>
            <a:endParaRPr lang="en-US" dirty="0"/>
          </a:p>
          <a:p>
            <a:r>
              <a:rPr lang="en-US" dirty="0"/>
              <a:t>What are the activities which need to be done?</a:t>
            </a:r>
          </a:p>
          <a:p>
            <a:r>
              <a:rPr lang="en-US" dirty="0"/>
              <a:t>Who will perform these? Is any training required to perform these activities.</a:t>
            </a:r>
          </a:p>
          <a:p>
            <a:r>
              <a:rPr lang="en-US" dirty="0"/>
              <a:t>When these activities will be performed?</a:t>
            </a:r>
          </a:p>
          <a:p>
            <a:r>
              <a:rPr lang="en-US" dirty="0"/>
              <a:t>How will you measure success?</a:t>
            </a:r>
          </a:p>
          <a:p>
            <a:r>
              <a:rPr lang="en-US" dirty="0"/>
              <a:t>What tool you will use for this?</a:t>
            </a:r>
          </a:p>
          <a:p>
            <a:r>
              <a:rPr lang="en-US" dirty="0"/>
              <a:t>How will you execute the work of this aspect?</a:t>
            </a:r>
          </a:p>
          <a:p>
            <a:r>
              <a:rPr lang="en-US" dirty="0"/>
              <a:t>How will you control this aspect?</a:t>
            </a:r>
          </a:p>
          <a:p>
            <a:r>
              <a:rPr lang="en-US" dirty="0"/>
              <a:t>Most of these activities are related to Planning of the Plan and </a:t>
            </a:r>
            <a:r>
              <a:rPr lang="en-US" b="1" u="sng" dirty="0"/>
              <a:t>NOT</a:t>
            </a:r>
            <a:r>
              <a:rPr lang="en-US" dirty="0"/>
              <a:t> of the planning of Execution</a:t>
            </a:r>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45</a:t>
            </a:fld>
            <a:endParaRPr lang="en-US" altLang="en-US"/>
          </a:p>
        </p:txBody>
      </p:sp>
    </p:spTree>
    <p:extLst>
      <p:ext uri="{BB962C8B-B14F-4D97-AF65-F5344CB8AC3E}">
        <p14:creationId xmlns:p14="http://schemas.microsoft.com/office/powerpoint/2010/main" val="3725405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Process Assets</a:t>
            </a:r>
          </a:p>
        </p:txBody>
      </p:sp>
      <p:sp>
        <p:nvSpPr>
          <p:cNvPr id="5" name="Content Placeholder 4"/>
          <p:cNvSpPr>
            <a:spLocks noGrp="1"/>
          </p:cNvSpPr>
          <p:nvPr>
            <p:ph idx="1"/>
          </p:nvPr>
        </p:nvSpPr>
        <p:spPr/>
        <p:txBody>
          <a:bodyPr>
            <a:normAutofit fontScale="92500" lnSpcReduction="20000"/>
          </a:bodyPr>
          <a:lstStyle/>
          <a:p>
            <a:r>
              <a:rPr lang="en-US" dirty="0"/>
              <a:t>Process Assets which created by the organization while doing the project in past</a:t>
            </a:r>
          </a:p>
          <a:p>
            <a:r>
              <a:rPr lang="en-US" dirty="0"/>
              <a:t>Processes, Standards, Guidelines, Checklist, Templates standardized by the Quality Department or PMO</a:t>
            </a:r>
          </a:p>
          <a:p>
            <a:r>
              <a:rPr lang="en-US" dirty="0"/>
              <a:t>Lessons learned report of the previous projects</a:t>
            </a:r>
          </a:p>
          <a:p>
            <a:r>
              <a:rPr lang="en-US" dirty="0"/>
              <a:t>Consider them for project Initiation, Planning, Executing, Monitoring &amp; Controlling and Closing. Do not reinvent the wheel in project management.</a:t>
            </a:r>
          </a:p>
          <a:p>
            <a:r>
              <a:rPr lang="en-US" i="1" dirty="0">
                <a:solidFill>
                  <a:srgbClr val="FF0000"/>
                </a:solidFill>
              </a:rPr>
              <a:t>e.g. Time/Cost/Resource Estimation database, Risk database, Issue Register, Skills Database</a:t>
            </a:r>
          </a:p>
          <a:p>
            <a:endParaRPr lang="en-US" dirty="0">
              <a:solidFill>
                <a:srgbClr val="FF0000"/>
              </a:solidFill>
            </a:endParaRPr>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46</a:t>
            </a:fld>
            <a:endParaRPr lang="en-US" altLang="en-US"/>
          </a:p>
        </p:txBody>
      </p:sp>
    </p:spTree>
    <p:extLst>
      <p:ext uri="{BB962C8B-B14F-4D97-AF65-F5344CB8AC3E}">
        <p14:creationId xmlns:p14="http://schemas.microsoft.com/office/powerpoint/2010/main" val="3054130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Environmental Factors</a:t>
            </a:r>
          </a:p>
        </p:txBody>
      </p:sp>
      <p:sp>
        <p:nvSpPr>
          <p:cNvPr id="5" name="Content Placeholder 4"/>
          <p:cNvSpPr>
            <a:spLocks noGrp="1"/>
          </p:cNvSpPr>
          <p:nvPr>
            <p:ph idx="1"/>
          </p:nvPr>
        </p:nvSpPr>
        <p:spPr/>
        <p:txBody>
          <a:bodyPr>
            <a:normAutofit fontScale="92500" lnSpcReduction="10000"/>
          </a:bodyPr>
          <a:lstStyle/>
          <a:p>
            <a:r>
              <a:rPr lang="en-US" dirty="0"/>
              <a:t>Constraints which are not in control of a Project Manager and the project manager has to consider them to make project successful.</a:t>
            </a:r>
          </a:p>
          <a:p>
            <a:r>
              <a:rPr lang="en-US" dirty="0"/>
              <a:t>These constraints are imposed by environment of those enterprises which are involved in the project</a:t>
            </a:r>
          </a:p>
          <a:p>
            <a:r>
              <a:rPr lang="en-US" dirty="0"/>
              <a:t>Consider them for project Initiation, Planning, Executing, Monitoring &amp; Controlling and Closing</a:t>
            </a:r>
          </a:p>
          <a:p>
            <a:r>
              <a:rPr lang="en-US" i="1" dirty="0">
                <a:solidFill>
                  <a:srgbClr val="FF0000"/>
                </a:solidFill>
              </a:rPr>
              <a:t>e.g. Skill Availability, Market Condition, Attitude of People, Organization Culture, Climatic Condition, Political Condition, Bosses etc.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47</a:t>
            </a:fld>
            <a:endParaRPr lang="en-US" altLang="en-US"/>
          </a:p>
        </p:txBody>
      </p:sp>
    </p:spTree>
    <p:extLst>
      <p:ext uri="{BB962C8B-B14F-4D97-AF65-F5344CB8AC3E}">
        <p14:creationId xmlns:p14="http://schemas.microsoft.com/office/powerpoint/2010/main" val="150411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Selection Criteria</a:t>
            </a:r>
          </a:p>
        </p:txBody>
      </p:sp>
      <p:sp>
        <p:nvSpPr>
          <p:cNvPr id="6" name="Content Placeholder 5"/>
          <p:cNvSpPr>
            <a:spLocks noGrp="1"/>
          </p:cNvSpPr>
          <p:nvPr>
            <p:ph idx="1"/>
          </p:nvPr>
        </p:nvSpPr>
        <p:spPr>
          <a:xfrm>
            <a:off x="457200" y="3420609"/>
            <a:ext cx="8229600" cy="2675390"/>
          </a:xfrm>
        </p:spPr>
        <p:txBody>
          <a:bodyPr>
            <a:normAutofit fontScale="92500" lnSpcReduction="20000"/>
          </a:bodyPr>
          <a:lstStyle/>
          <a:p>
            <a:r>
              <a:rPr lang="en-US" sz="2000" dirty="0"/>
              <a:t>PBP- Payback Period is a time in which original invest is realized.</a:t>
            </a:r>
          </a:p>
          <a:p>
            <a:r>
              <a:rPr lang="en-US" sz="2000" dirty="0"/>
              <a:t>PV = FV / (1+ r)^n</a:t>
            </a:r>
          </a:p>
          <a:p>
            <a:pPr lvl="1"/>
            <a:r>
              <a:rPr lang="en-US" sz="1800" dirty="0"/>
              <a:t>PV= Present Value</a:t>
            </a:r>
          </a:p>
          <a:p>
            <a:pPr lvl="1"/>
            <a:r>
              <a:rPr lang="en-US" sz="1800" dirty="0"/>
              <a:t>FV= Future Value</a:t>
            </a:r>
          </a:p>
          <a:p>
            <a:pPr lvl="1"/>
            <a:r>
              <a:rPr lang="en-US" sz="1800" dirty="0"/>
              <a:t>r =  Discount Rate</a:t>
            </a:r>
          </a:p>
          <a:p>
            <a:pPr lvl="1"/>
            <a:r>
              <a:rPr lang="en-US" sz="1800" dirty="0"/>
              <a:t>n = Number of Years</a:t>
            </a:r>
          </a:p>
          <a:p>
            <a:r>
              <a:rPr lang="en-US" sz="2200" dirty="0"/>
              <a:t>NPV = Inflow – Outflow (Take Positive Value)</a:t>
            </a:r>
          </a:p>
          <a:p>
            <a:r>
              <a:rPr lang="en-US" sz="2200" dirty="0"/>
              <a:t>IRR = A discount rate at which [Outflow – Inflow =0 ]</a:t>
            </a:r>
          </a:p>
          <a:p>
            <a:r>
              <a:rPr lang="en-US" sz="2200" dirty="0"/>
              <a:t>BCR = Benefits (Present Value) / Cost (Output)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48</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08038"/>
            <a:ext cx="8839200" cy="2525485"/>
          </a:xfrm>
          <a:prstGeom prst="rect">
            <a:avLst/>
          </a:prstGeom>
        </p:spPr>
      </p:pic>
    </p:spTree>
    <p:extLst>
      <p:ext uri="{BB962C8B-B14F-4D97-AF65-F5344CB8AC3E}">
        <p14:creationId xmlns:p14="http://schemas.microsoft.com/office/powerpoint/2010/main" val="3333995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Expert Judgement</a:t>
            </a:r>
          </a:p>
        </p:txBody>
      </p:sp>
      <p:sp>
        <p:nvSpPr>
          <p:cNvPr id="5" name="Content Placeholder 4"/>
          <p:cNvSpPr>
            <a:spLocks noGrp="1"/>
          </p:cNvSpPr>
          <p:nvPr>
            <p:ph idx="1"/>
          </p:nvPr>
        </p:nvSpPr>
        <p:spPr/>
        <p:txBody>
          <a:bodyPr>
            <a:normAutofit lnSpcReduction="10000"/>
          </a:bodyPr>
          <a:lstStyle/>
          <a:p>
            <a:r>
              <a:rPr lang="en-US" dirty="0"/>
              <a:t>Being an industry neutral, domain neutral, culture neutral standard PMBOK provides you a unique tool to deliver a successful project. This tool is called expert judgment.</a:t>
            </a:r>
          </a:p>
          <a:p>
            <a:r>
              <a:rPr lang="en-US" dirty="0"/>
              <a:t>Project managers highly rely on industry specific skills, input from local market experts, those who have done similar work earlier</a:t>
            </a:r>
          </a:p>
          <a:p>
            <a:r>
              <a:rPr lang="en-US" i="1" dirty="0">
                <a:solidFill>
                  <a:srgbClr val="FF0000"/>
                </a:solidFill>
              </a:rPr>
              <a:t>E.g. SME, A department within Organization, Industry Group, Consultants, Experienced People within Org or Industry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49</a:t>
            </a:fld>
            <a:endParaRPr lang="en-US" altLang="en-US"/>
          </a:p>
        </p:txBody>
      </p:sp>
    </p:spTree>
    <p:extLst>
      <p:ext uri="{BB962C8B-B14F-4D97-AF65-F5344CB8AC3E}">
        <p14:creationId xmlns:p14="http://schemas.microsoft.com/office/powerpoint/2010/main" val="76487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1377950"/>
            <a:ext cx="598487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3" name="Title 5"/>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B8CB0-C3B1-40A4-84B1-15DCCBB90996}" type="slidenum">
              <a:rPr lang="en-US" altLang="en-US" sz="1200" smtClean="0">
                <a:solidFill>
                  <a:srgbClr val="898989"/>
                </a:solidFill>
              </a:rPr>
              <a:pPr>
                <a:spcBef>
                  <a:spcPct val="0"/>
                </a:spcBef>
                <a:buFontTx/>
                <a:buNone/>
              </a:pPr>
              <a:t>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Facilitation Techniques</a:t>
            </a:r>
          </a:p>
        </p:txBody>
      </p:sp>
      <p:sp>
        <p:nvSpPr>
          <p:cNvPr id="3" name="Content Placeholder 2"/>
          <p:cNvSpPr>
            <a:spLocks noGrp="1"/>
          </p:cNvSpPr>
          <p:nvPr>
            <p:ph idx="1"/>
          </p:nvPr>
        </p:nvSpPr>
        <p:spPr>
          <a:xfrm>
            <a:off x="457200" y="990600"/>
            <a:ext cx="4648200" cy="5105399"/>
          </a:xfrm>
        </p:spPr>
        <p:txBody>
          <a:bodyPr>
            <a:normAutofit fontScale="62500" lnSpcReduction="20000"/>
          </a:bodyPr>
          <a:lstStyle/>
          <a:p>
            <a:pPr marL="0" indent="0">
              <a:buNone/>
            </a:pPr>
            <a:r>
              <a:rPr lang="en-US" b="1" dirty="0"/>
              <a:t>Facilitation techniques enable us to conduct the fruitful sessions.</a:t>
            </a:r>
          </a:p>
          <a:p>
            <a:endParaRPr lang="en-IN" dirty="0"/>
          </a:p>
          <a:p>
            <a:r>
              <a:rPr lang="en-IN" dirty="0"/>
              <a:t>Structured problem solving/decision making</a:t>
            </a:r>
          </a:p>
          <a:p>
            <a:r>
              <a:rPr lang="en-IN" dirty="0"/>
              <a:t>Working in pairs or trios</a:t>
            </a:r>
          </a:p>
          <a:p>
            <a:r>
              <a:rPr lang="en-IN" dirty="0"/>
              <a:t>Three star rating</a:t>
            </a:r>
          </a:p>
          <a:p>
            <a:r>
              <a:rPr lang="en-IN" dirty="0"/>
              <a:t>Round Robin</a:t>
            </a:r>
          </a:p>
          <a:p>
            <a:r>
              <a:rPr lang="en-IN" dirty="0"/>
              <a:t>Ranking</a:t>
            </a:r>
          </a:p>
          <a:p>
            <a:r>
              <a:rPr lang="en-IN" dirty="0"/>
              <a:t>Multi voting</a:t>
            </a:r>
          </a:p>
          <a:p>
            <a:r>
              <a:rPr lang="en-IN" dirty="0"/>
              <a:t>Meta-planning (</a:t>
            </a:r>
            <a:r>
              <a:rPr lang="en-IN" dirty="0" err="1"/>
              <a:t>PostIt</a:t>
            </a:r>
            <a:r>
              <a:rPr lang="en-IN" dirty="0"/>
              <a:t> Note on Wall)</a:t>
            </a:r>
          </a:p>
          <a:p>
            <a:r>
              <a:rPr lang="en-IN" dirty="0"/>
              <a:t>Ice Breakers</a:t>
            </a:r>
          </a:p>
          <a:p>
            <a:r>
              <a:rPr lang="en-IN" dirty="0"/>
              <a:t>Group Review</a:t>
            </a:r>
          </a:p>
          <a:p>
            <a:r>
              <a:rPr lang="en-IN" dirty="0"/>
              <a:t>Go Wild (wouldn’t it be good if…)</a:t>
            </a:r>
          </a:p>
          <a:p>
            <a:r>
              <a:rPr lang="en-IN" dirty="0"/>
              <a:t>Flipchart</a:t>
            </a:r>
          </a:p>
          <a:p>
            <a:r>
              <a:rPr lang="en-IN" dirty="0"/>
              <a:t>Brainstorming/ Reverse Brainstorming</a:t>
            </a:r>
          </a:p>
          <a:p>
            <a:r>
              <a:rPr lang="en-IN" dirty="0"/>
              <a:t>Action planning	</a:t>
            </a:r>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50</a:t>
            </a:fld>
            <a:endParaRPr lang="en-US" alt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080" y="990600"/>
            <a:ext cx="3457575" cy="241935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3080" y="3430731"/>
            <a:ext cx="3443720" cy="2295813"/>
          </a:xfrm>
          <a:prstGeom prst="rect">
            <a:avLst/>
          </a:prstGeom>
        </p:spPr>
      </p:pic>
    </p:spTree>
    <p:extLst>
      <p:ext uri="{BB962C8B-B14F-4D97-AF65-F5344CB8AC3E}">
        <p14:creationId xmlns:p14="http://schemas.microsoft.com/office/powerpoint/2010/main" val="3392353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Techniques</a:t>
            </a:r>
          </a:p>
        </p:txBody>
      </p:sp>
      <p:sp>
        <p:nvSpPr>
          <p:cNvPr id="3" name="Content Placeholder 2"/>
          <p:cNvSpPr>
            <a:spLocks noGrp="1"/>
          </p:cNvSpPr>
          <p:nvPr>
            <p:ph idx="1"/>
          </p:nvPr>
        </p:nvSpPr>
        <p:spPr>
          <a:xfrm>
            <a:off x="457200" y="990600"/>
            <a:ext cx="5105400" cy="5105399"/>
          </a:xfrm>
        </p:spPr>
        <p:txBody>
          <a:bodyPr>
            <a:noAutofit/>
          </a:bodyPr>
          <a:lstStyle/>
          <a:p>
            <a:pPr marL="0" indent="0">
              <a:buNone/>
            </a:pPr>
            <a:r>
              <a:rPr lang="en-US" sz="1800" b="1" dirty="0"/>
              <a:t>Analytical techniques enable us to examine complex relationships between variables</a:t>
            </a:r>
          </a:p>
          <a:p>
            <a:pPr marL="0" indent="0">
              <a:buNone/>
            </a:pPr>
            <a:endParaRPr lang="en-US" sz="1200" dirty="0"/>
          </a:p>
          <a:p>
            <a:r>
              <a:rPr lang="en-US" sz="1200" dirty="0"/>
              <a:t>Regression Analysis (Dependent/outcome variable is directly affected by one or more independent variables)</a:t>
            </a:r>
          </a:p>
          <a:p>
            <a:r>
              <a:rPr lang="en-US" sz="1200" dirty="0"/>
              <a:t>Grouping Methods</a:t>
            </a:r>
          </a:p>
          <a:p>
            <a:r>
              <a:rPr lang="en-US" sz="1200" dirty="0"/>
              <a:t>BCG (Boston) matrix</a:t>
            </a:r>
          </a:p>
          <a:p>
            <a:r>
              <a:rPr lang="en-US" sz="1200" dirty="0"/>
              <a:t>Brainstorming</a:t>
            </a:r>
          </a:p>
          <a:p>
            <a:r>
              <a:rPr lang="en-US" sz="1200" dirty="0"/>
              <a:t>Benchmarking</a:t>
            </a:r>
          </a:p>
          <a:p>
            <a:r>
              <a:rPr lang="en-US" sz="1200" dirty="0"/>
              <a:t>Gap Analysis</a:t>
            </a:r>
          </a:p>
          <a:p>
            <a:r>
              <a:rPr lang="en-US" sz="1200" dirty="0"/>
              <a:t>Mind Maps</a:t>
            </a:r>
          </a:p>
          <a:p>
            <a:r>
              <a:rPr lang="en-US" sz="1200" dirty="0"/>
              <a:t>Pareto principle, Pareto principle 80-20 rule</a:t>
            </a:r>
          </a:p>
          <a:p>
            <a:r>
              <a:rPr lang="en-US" sz="1200" dirty="0"/>
              <a:t>Six Questions</a:t>
            </a:r>
          </a:p>
          <a:p>
            <a:r>
              <a:rPr lang="en-US" sz="1200" dirty="0"/>
              <a:t>SWOT Analysis</a:t>
            </a:r>
          </a:p>
          <a:p>
            <a:r>
              <a:rPr lang="en-US" sz="1200" dirty="0"/>
              <a:t>Causal Analysis</a:t>
            </a:r>
          </a:p>
          <a:p>
            <a:r>
              <a:rPr lang="en-US" sz="1200" dirty="0"/>
              <a:t>Root Cause Analysis</a:t>
            </a:r>
          </a:p>
          <a:p>
            <a:r>
              <a:rPr lang="en-US" sz="1200" dirty="0"/>
              <a:t>Forecasting Methods (time series, simulation, scenario building etc)</a:t>
            </a:r>
          </a:p>
          <a:p>
            <a:r>
              <a:rPr lang="en-US" sz="1200" dirty="0"/>
              <a:t>Failure Mode and Effect Analysis (FMEA)</a:t>
            </a:r>
          </a:p>
          <a:p>
            <a:r>
              <a:rPr lang="en-US" sz="1200" dirty="0"/>
              <a:t>Fault Tree Analysis (FTA)</a:t>
            </a:r>
          </a:p>
          <a:p>
            <a:r>
              <a:rPr lang="en-US" sz="1200" dirty="0"/>
              <a:t>Reserve Analysis</a:t>
            </a:r>
          </a:p>
          <a:p>
            <a:r>
              <a:rPr lang="en-US" sz="1200" dirty="0"/>
              <a:t>Trend Analysis</a:t>
            </a:r>
          </a:p>
          <a:p>
            <a:r>
              <a:rPr lang="en-US" sz="1200" dirty="0"/>
              <a:t>Earned Value Management</a:t>
            </a:r>
          </a:p>
          <a:p>
            <a:r>
              <a:rPr lang="en-US" sz="1200" dirty="0"/>
              <a:t>Variance Analysis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51</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2635322"/>
            <a:ext cx="2857500" cy="1962150"/>
          </a:xfrm>
          <a:prstGeom prst="rect">
            <a:avLst/>
          </a:prstGeom>
        </p:spPr>
      </p:pic>
    </p:spTree>
    <p:extLst>
      <p:ext uri="{BB962C8B-B14F-4D97-AF65-F5344CB8AC3E}">
        <p14:creationId xmlns:p14="http://schemas.microsoft.com/office/powerpoint/2010/main" val="1225925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Content Placeholder 2"/>
          <p:cNvSpPr>
            <a:spLocks noGrp="1"/>
          </p:cNvSpPr>
          <p:nvPr>
            <p:ph idx="1"/>
          </p:nvPr>
        </p:nvSpPr>
        <p:spPr>
          <a:xfrm>
            <a:off x="457200" y="990600"/>
            <a:ext cx="4876800" cy="5105399"/>
          </a:xfrm>
        </p:spPr>
        <p:txBody>
          <a:bodyPr>
            <a:normAutofit fontScale="70000" lnSpcReduction="20000"/>
          </a:bodyPr>
          <a:lstStyle/>
          <a:p>
            <a:pPr marL="0" indent="0">
              <a:buNone/>
            </a:pPr>
            <a:r>
              <a:rPr lang="en-IN" dirty="0"/>
              <a:t>Meetings with stakeholders helps us understand their viewpoint which is critical for making decisions.</a:t>
            </a:r>
          </a:p>
          <a:p>
            <a:pPr marL="0" indent="0">
              <a:buNone/>
            </a:pPr>
            <a:endParaRPr lang="en-IN" dirty="0"/>
          </a:p>
          <a:p>
            <a:r>
              <a:rPr lang="en-IN" dirty="0"/>
              <a:t>F2F</a:t>
            </a:r>
          </a:p>
          <a:p>
            <a:r>
              <a:rPr lang="en-IN" dirty="0"/>
              <a:t>Virtual</a:t>
            </a:r>
          </a:p>
          <a:p>
            <a:r>
              <a:rPr lang="en-IN" dirty="0"/>
              <a:t>Formal</a:t>
            </a:r>
          </a:p>
          <a:p>
            <a:r>
              <a:rPr lang="en-IN" dirty="0"/>
              <a:t>Informal</a:t>
            </a:r>
          </a:p>
          <a:p>
            <a:r>
              <a:rPr lang="en-IN" dirty="0" err="1"/>
              <a:t>Standup</a:t>
            </a:r>
            <a:r>
              <a:rPr lang="en-IN" dirty="0"/>
              <a:t> Meeting</a:t>
            </a:r>
          </a:p>
          <a:p>
            <a:r>
              <a:rPr lang="en-IN" dirty="0" err="1"/>
              <a:t>Kickoff</a:t>
            </a:r>
            <a:r>
              <a:rPr lang="en-IN" dirty="0"/>
              <a:t> Meetings</a:t>
            </a:r>
          </a:p>
          <a:p>
            <a:r>
              <a:rPr lang="en-IN" dirty="0" err="1"/>
              <a:t>Adhoc</a:t>
            </a:r>
            <a:r>
              <a:rPr lang="en-IN" dirty="0"/>
              <a:t> Meeting</a:t>
            </a:r>
          </a:p>
          <a:p>
            <a:r>
              <a:rPr lang="en-IN" dirty="0"/>
              <a:t>Review Meeting</a:t>
            </a:r>
          </a:p>
          <a:p>
            <a:r>
              <a:rPr lang="en-IN" dirty="0"/>
              <a:t>Off-site Meetings</a:t>
            </a:r>
          </a:p>
          <a:p>
            <a:r>
              <a:rPr lang="en-IN" dirty="0"/>
              <a:t>On-Site Meeting</a:t>
            </a:r>
          </a:p>
          <a:p>
            <a:endParaRPr lang="en-IN" dirty="0"/>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52</a:t>
            </a:fld>
            <a:endParaRPr lang="en-US" alt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0" y="1192214"/>
            <a:ext cx="3242484" cy="20549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90" y="3263002"/>
            <a:ext cx="2619375" cy="1743075"/>
          </a:xfrm>
          <a:prstGeom prst="rect">
            <a:avLst/>
          </a:prstGeom>
        </p:spPr>
      </p:pic>
    </p:spTree>
    <p:extLst>
      <p:ext uri="{BB962C8B-B14F-4D97-AF65-F5344CB8AC3E}">
        <p14:creationId xmlns:p14="http://schemas.microsoft.com/office/powerpoint/2010/main" val="1975565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63B819D-E569-4C61-AA7C-20DC6020420A}"/>
              </a:ext>
            </a:extLst>
          </p:cNvPr>
          <p:cNvPicPr>
            <a:picLocks noGrp="1" noChangeAspect="1"/>
          </p:cNvPicPr>
          <p:nvPr>
            <p:ph idx="1"/>
          </p:nvPr>
        </p:nvPicPr>
        <p:blipFill>
          <a:blip r:embed="rId2"/>
          <a:stretch>
            <a:fillRect/>
          </a:stretch>
        </p:blipFill>
        <p:spPr>
          <a:xfrm>
            <a:off x="2100136" y="228600"/>
            <a:ext cx="4943727" cy="5070489"/>
          </a:xfrm>
          <a:prstGeom prst="rect">
            <a:avLst/>
          </a:prstGeom>
        </p:spPr>
      </p:pic>
      <p:sp>
        <p:nvSpPr>
          <p:cNvPr id="2" name="Title 1">
            <a:extLst>
              <a:ext uri="{FF2B5EF4-FFF2-40B4-BE49-F238E27FC236}">
                <a16:creationId xmlns:a16="http://schemas.microsoft.com/office/drawing/2014/main" id="{2D6D5B2D-41E0-4C58-B500-45F85C707BD2}"/>
              </a:ext>
            </a:extLst>
          </p:cNvPr>
          <p:cNvSpPr>
            <a:spLocks noGrp="1"/>
          </p:cNvSpPr>
          <p:nvPr>
            <p:ph type="title"/>
          </p:nvPr>
        </p:nvSpPr>
        <p:spPr/>
        <p:txBody>
          <a:bodyPr/>
          <a:lstStyle/>
          <a:p>
            <a:r>
              <a:rPr lang="en-US" dirty="0"/>
              <a:t>PMI Talent Triangle</a:t>
            </a:r>
          </a:p>
        </p:txBody>
      </p:sp>
      <p:sp>
        <p:nvSpPr>
          <p:cNvPr id="4" name="Footer Placeholder 3">
            <a:extLst>
              <a:ext uri="{FF2B5EF4-FFF2-40B4-BE49-F238E27FC236}">
                <a16:creationId xmlns:a16="http://schemas.microsoft.com/office/drawing/2014/main" id="{9FCE29E8-7B20-411B-AD8D-AF1BFC4C917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95C4A83-76C0-4B39-BAEE-32803FEE6E7F}"/>
              </a:ext>
            </a:extLst>
          </p:cNvPr>
          <p:cNvSpPr>
            <a:spLocks noGrp="1"/>
          </p:cNvSpPr>
          <p:nvPr>
            <p:ph type="sldNum" sz="quarter" idx="12"/>
          </p:nvPr>
        </p:nvSpPr>
        <p:spPr/>
        <p:txBody>
          <a:bodyPr/>
          <a:lstStyle/>
          <a:p>
            <a:pPr>
              <a:defRPr/>
            </a:pPr>
            <a:fld id="{72DDD327-84E9-44EE-94DF-C6A9CABE3A3A}" type="slidenum">
              <a:rPr lang="en-US" altLang="en-US" smtClean="0"/>
              <a:pPr>
                <a:defRPr/>
              </a:pPr>
              <a:t>53</a:t>
            </a:fld>
            <a:endParaRPr lang="en-US" altLang="en-US"/>
          </a:p>
        </p:txBody>
      </p:sp>
      <p:sp>
        <p:nvSpPr>
          <p:cNvPr id="8" name="Callout: Left Arrow 7">
            <a:extLst>
              <a:ext uri="{FF2B5EF4-FFF2-40B4-BE49-F238E27FC236}">
                <a16:creationId xmlns:a16="http://schemas.microsoft.com/office/drawing/2014/main" id="{40002007-DB54-41A9-99D3-7E51056AA3F8}"/>
              </a:ext>
            </a:extLst>
          </p:cNvPr>
          <p:cNvSpPr/>
          <p:nvPr/>
        </p:nvSpPr>
        <p:spPr>
          <a:xfrm>
            <a:off x="5562600" y="2133600"/>
            <a:ext cx="3505200" cy="1295017"/>
          </a:xfrm>
          <a:prstGeom prst="leftArrowCallout">
            <a:avLst>
              <a:gd name="adj1" fmla="val 9853"/>
              <a:gd name="adj2" fmla="val 12377"/>
              <a:gd name="adj3" fmla="val 25000"/>
              <a:gd name="adj4" fmla="val 7802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Leadership.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needed to guide, motivate, and direct a team, to help an organization achieve its business goals.</a:t>
            </a:r>
            <a:endParaRPr lang="en-US" sz="1400" dirty="0"/>
          </a:p>
        </p:txBody>
      </p:sp>
      <p:sp>
        <p:nvSpPr>
          <p:cNvPr id="9" name="Callout: Right Arrow 8">
            <a:extLst>
              <a:ext uri="{FF2B5EF4-FFF2-40B4-BE49-F238E27FC236}">
                <a16:creationId xmlns:a16="http://schemas.microsoft.com/office/drawing/2014/main" id="{7ED14102-DBA5-4332-ACFE-FC678270C982}"/>
              </a:ext>
            </a:extLst>
          </p:cNvPr>
          <p:cNvSpPr/>
          <p:nvPr/>
        </p:nvSpPr>
        <p:spPr>
          <a:xfrm>
            <a:off x="381000" y="1143000"/>
            <a:ext cx="3581400" cy="1653962"/>
          </a:xfrm>
          <a:prstGeom prst="rightArrowCallout">
            <a:avLst>
              <a:gd name="adj1" fmla="val 12683"/>
              <a:gd name="adj2" fmla="val 11804"/>
              <a:gd name="adj3" fmla="val 25000"/>
              <a:gd name="adj4" fmla="val 7774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Technical project management.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related to specific domains of project, program, and portfolio management. The technical aspects of performing one’s role.</a:t>
            </a:r>
            <a:endParaRPr lang="en-US" sz="1400" dirty="0"/>
          </a:p>
        </p:txBody>
      </p:sp>
      <p:sp>
        <p:nvSpPr>
          <p:cNvPr id="10" name="Callout: Up Arrow 9">
            <a:extLst>
              <a:ext uri="{FF2B5EF4-FFF2-40B4-BE49-F238E27FC236}">
                <a16:creationId xmlns:a16="http://schemas.microsoft.com/office/drawing/2014/main" id="{0711D8FB-2A32-4D49-BEA6-AE52892D1AAB}"/>
              </a:ext>
            </a:extLst>
          </p:cNvPr>
          <p:cNvSpPr/>
          <p:nvPr/>
        </p:nvSpPr>
        <p:spPr>
          <a:xfrm>
            <a:off x="1676400" y="5181600"/>
            <a:ext cx="5638800" cy="1165211"/>
          </a:xfrm>
          <a:prstGeom prst="upArrowCallout">
            <a:avLst>
              <a:gd name="adj1" fmla="val 17582"/>
              <a:gd name="adj2" fmla="val 17459"/>
              <a:gd name="adj3" fmla="val 25000"/>
              <a:gd name="adj4" fmla="val 6497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Strategic and business management. </a:t>
            </a:r>
            <a:r>
              <a:rPr lang="en-IN" sz="1400" dirty="0">
                <a:latin typeface="HelveticaNeue-Condensed"/>
              </a:rPr>
              <a:t>The knowledge of and expertise in the industry and organization that enhanced performance and better delivers business outcomes.</a:t>
            </a:r>
            <a:endParaRPr lang="en-US" sz="1400" dirty="0"/>
          </a:p>
        </p:txBody>
      </p:sp>
      <p:sp>
        <p:nvSpPr>
          <p:cNvPr id="11" name="Text Box 3">
            <a:extLst>
              <a:ext uri="{FF2B5EF4-FFF2-40B4-BE49-F238E27FC236}">
                <a16:creationId xmlns:a16="http://schemas.microsoft.com/office/drawing/2014/main" id="{C8C6E7F0-4AFA-4E1E-80BA-C171E1FD9ED9}"/>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178374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79C-9A73-4DE1-A0AB-A096C31BAF41}"/>
              </a:ext>
            </a:extLst>
          </p:cNvPr>
          <p:cNvSpPr>
            <a:spLocks noGrp="1"/>
          </p:cNvSpPr>
          <p:nvPr>
            <p:ph type="title"/>
          </p:nvPr>
        </p:nvSpPr>
        <p:spPr/>
        <p:txBody>
          <a:bodyPr/>
          <a:lstStyle/>
          <a:p>
            <a:r>
              <a:rPr lang="en-US" dirty="0"/>
              <a:t>Management &amp; Leadership</a:t>
            </a:r>
          </a:p>
        </p:txBody>
      </p:sp>
      <p:pic>
        <p:nvPicPr>
          <p:cNvPr id="6" name="Content Placeholder 5">
            <a:extLst>
              <a:ext uri="{FF2B5EF4-FFF2-40B4-BE49-F238E27FC236}">
                <a16:creationId xmlns:a16="http://schemas.microsoft.com/office/drawing/2014/main" id="{55F556B5-897C-4004-90F9-0BC672CB9CCC}"/>
              </a:ext>
            </a:extLst>
          </p:cNvPr>
          <p:cNvPicPr>
            <a:picLocks noGrp="1" noChangeAspect="1"/>
          </p:cNvPicPr>
          <p:nvPr>
            <p:ph idx="1"/>
          </p:nvPr>
        </p:nvPicPr>
        <p:blipFill>
          <a:blip r:embed="rId2"/>
          <a:stretch>
            <a:fillRect/>
          </a:stretch>
        </p:blipFill>
        <p:spPr>
          <a:xfrm>
            <a:off x="533400" y="1066800"/>
            <a:ext cx="8427308" cy="4724400"/>
          </a:xfrm>
          <a:prstGeom prst="rect">
            <a:avLst/>
          </a:prstGeom>
        </p:spPr>
      </p:pic>
      <p:sp>
        <p:nvSpPr>
          <p:cNvPr id="4" name="Footer Placeholder 3">
            <a:extLst>
              <a:ext uri="{FF2B5EF4-FFF2-40B4-BE49-F238E27FC236}">
                <a16:creationId xmlns:a16="http://schemas.microsoft.com/office/drawing/2014/main" id="{1DDF004F-F802-4F1F-A1F0-E5D729A6EEA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04B4710-1910-4C78-91AE-8D65C3F64371}"/>
              </a:ext>
            </a:extLst>
          </p:cNvPr>
          <p:cNvSpPr>
            <a:spLocks noGrp="1"/>
          </p:cNvSpPr>
          <p:nvPr>
            <p:ph type="sldNum" sz="quarter" idx="12"/>
          </p:nvPr>
        </p:nvSpPr>
        <p:spPr/>
        <p:txBody>
          <a:bodyPr/>
          <a:lstStyle/>
          <a:p>
            <a:pPr>
              <a:defRPr/>
            </a:pPr>
            <a:fld id="{72DDD327-84E9-44EE-94DF-C6A9CABE3A3A}" type="slidenum">
              <a:rPr lang="en-US" altLang="en-US" smtClean="0"/>
              <a:pPr>
                <a:defRPr/>
              </a:pPr>
              <a:t>54</a:t>
            </a:fld>
            <a:endParaRPr lang="en-US" altLang="en-US"/>
          </a:p>
        </p:txBody>
      </p:sp>
      <p:sp>
        <p:nvSpPr>
          <p:cNvPr id="7" name="Text Box 3">
            <a:extLst>
              <a:ext uri="{FF2B5EF4-FFF2-40B4-BE49-F238E27FC236}">
                <a16:creationId xmlns:a16="http://schemas.microsoft.com/office/drawing/2014/main" id="{1CB83602-4DF5-4D21-B2DA-99A404924D7D}"/>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3285948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373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FontTx/>
              <a:buNone/>
            </a:pPr>
            <a:r>
              <a:rPr lang="en-US" altLang="en-US" dirty="0">
                <a:solidFill>
                  <a:srgbClr val="000000"/>
                </a:solidFill>
                <a:ea typeface="Microsoft YaHei" panose="020B0503020204020204" pitchFamily="34" charset="-122"/>
              </a:rPr>
              <a:t>	</a:t>
            </a:r>
          </a:p>
          <a:p>
            <a:pP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	</a:t>
            </a:r>
            <a:r>
              <a:rPr lang="en-US" altLang="en-US" b="1" u="sng" dirty="0">
                <a:solidFill>
                  <a:srgbClr val="000000"/>
                </a:solidFill>
                <a:ea typeface="Microsoft YaHei" panose="020B0503020204020204" pitchFamily="34" charset="-122"/>
              </a:rPr>
              <a:t>A Framework</a:t>
            </a:r>
          </a:p>
          <a:p>
            <a:pPr algn="ct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Project Manager Competency Development Framework- 2</a:t>
            </a:r>
            <a:r>
              <a:rPr lang="en-US" altLang="en-US" baseline="30000" dirty="0">
                <a:solidFill>
                  <a:srgbClr val="000000"/>
                </a:solidFill>
                <a:ea typeface="Microsoft YaHei" panose="020B0503020204020204" pitchFamily="34" charset="-122"/>
              </a:rPr>
              <a:t>nd</a:t>
            </a:r>
            <a:r>
              <a:rPr lang="en-US" altLang="en-US" dirty="0">
                <a:solidFill>
                  <a:srgbClr val="000000"/>
                </a:solidFill>
                <a:ea typeface="Microsoft YaHei" panose="020B0503020204020204" pitchFamily="34" charset="-122"/>
              </a:rPr>
              <a:t> Edition, 2007</a:t>
            </a:r>
          </a:p>
        </p:txBody>
      </p:sp>
      <p:sp>
        <p:nvSpPr>
          <p:cNvPr id="73732" name="Title 3"/>
          <p:cNvSpPr>
            <a:spLocks noGrp="1"/>
          </p:cNvSpPr>
          <p:nvPr>
            <p:ph type="title"/>
          </p:nvPr>
        </p:nvSpPr>
        <p:spPr>
          <a:xfrm>
            <a:off x="20638" y="15875"/>
            <a:ext cx="9144000" cy="808038"/>
          </a:xfrm>
        </p:spPr>
        <p:txBody>
          <a:bodyPr/>
          <a:lstStyle/>
          <a:p>
            <a:r>
              <a:rPr altLang="en-US">
                <a:ea typeface="Microsoft YaHei" panose="020B0503020204020204" pitchFamily="34" charset="-122"/>
              </a:rPr>
              <a:t>PM Competencies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3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B1B9DD-6A20-4EAE-9374-202BAB8A1685}" type="slidenum">
              <a:rPr lang="en-US" altLang="en-US" sz="1200" smtClean="0">
                <a:solidFill>
                  <a:srgbClr val="898989"/>
                </a:solidFill>
              </a:rPr>
              <a:pPr>
                <a:spcBef>
                  <a:spcPct val="0"/>
                </a:spcBef>
                <a:buFontTx/>
                <a:buNone/>
              </a:pPr>
              <a:t>55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914400"/>
            <a:ext cx="22098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79"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75780"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75781" name="Title 4"/>
          <p:cNvSpPr>
            <a:spLocks noGrp="1"/>
          </p:cNvSpPr>
          <p:nvPr>
            <p:ph type="title"/>
          </p:nvPr>
        </p:nvSpPr>
        <p:spPr/>
        <p:txBody>
          <a:bodyPr/>
          <a:lstStyle/>
          <a:p>
            <a:r>
              <a:rPr altLang="en-US"/>
              <a:t>Project Manager Responsibilities</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7F81E3-6B2F-41EC-9B17-8B3EBAB18E1F}" type="slidenum">
              <a:rPr lang="en-US" altLang="en-US" sz="1200" smtClean="0">
                <a:solidFill>
                  <a:srgbClr val="898989"/>
                </a:solidFill>
              </a:rPr>
              <a:pPr>
                <a:spcBef>
                  <a:spcPct val="0"/>
                </a:spcBef>
                <a:buFontTx/>
                <a:buNone/>
              </a:pPr>
              <a:t>56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 calcmode="lin" valueType="num">
                                      <p:cBhvr>
                                        <p:cTn id="7" dur="1000" fill="hold"/>
                                        <p:tgtEl>
                                          <p:spTgt spid="36865"/>
                                        </p:tgtEl>
                                        <p:attrNameLst>
                                          <p:attrName>ppt_x</p:attrName>
                                        </p:attrNameLst>
                                      </p:cBhvr>
                                      <p:tavLst>
                                        <p:tav tm="100000">
                                          <p:val>
                                            <p:strVal val="1+#ppt_w/2"/>
                                          </p:val>
                                        </p:tav>
                                        <p:tav>
                                          <p:val>
                                            <p:strVal val="#ppt_x"/>
                                          </p:val>
                                        </p:tav>
                                      </p:tavLst>
                                    </p:anim>
                                    <p:anim calcmode="lin" valueType="num">
                                      <p:cBhvr>
                                        <p:cTn id="8" dur="1000" fill="hold"/>
                                        <p:tgtEl>
                                          <p:spTgt spid="3686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7827" name="Text Box 2"/>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77828"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3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72C28A-7B7D-4A4D-8C1D-50B5AE4D04E1}" type="slidenum">
              <a:rPr lang="en-US" altLang="en-US" sz="1200" smtClean="0">
                <a:solidFill>
                  <a:srgbClr val="898989"/>
                </a:solidFill>
              </a:rPr>
              <a:pPr>
                <a:spcBef>
                  <a:spcPct val="0"/>
                </a:spcBef>
                <a:buFontTx/>
                <a:buNone/>
              </a:pPr>
              <a:t>57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9875" name="Text Box 2"/>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79876"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8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4CA463-D7E1-4A2B-AF3C-A5E455B1900C}" type="slidenum">
              <a:rPr lang="en-US" altLang="en-US" sz="1200" smtClean="0">
                <a:solidFill>
                  <a:srgbClr val="898989"/>
                </a:solidFill>
              </a:rPr>
              <a:pPr>
                <a:spcBef>
                  <a:spcPct val="0"/>
                </a:spcBef>
                <a:buFontTx/>
                <a:buNone/>
              </a:pPr>
              <a:t>58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Personal Competence</a:t>
            </a:r>
          </a:p>
        </p:txBody>
      </p:sp>
      <p:sp>
        <p:nvSpPr>
          <p:cNvPr id="81923"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81924" name="Title 3"/>
          <p:cNvSpPr>
            <a:spLocks noGrp="1"/>
          </p:cNvSpPr>
          <p:nvPr>
            <p:ph type="title"/>
          </p:nvPr>
        </p:nvSpPr>
        <p:spPr/>
        <p:txBody>
          <a:bodyPr/>
          <a:lstStyle/>
          <a:p>
            <a:r>
              <a:rPr altLang="en-US"/>
              <a:t>Project Manager Competencies</a:t>
            </a:r>
          </a:p>
        </p:txBody>
      </p:sp>
      <p:sp>
        <p:nvSpPr>
          <p:cNvPr id="5" name="Content Placeholder 4"/>
          <p:cNvSpPr>
            <a:spLocks noGrp="1"/>
          </p:cNvSpPr>
          <p:nvPr>
            <p:ph idx="1"/>
          </p:nvPr>
        </p:nvSpPr>
        <p:spPr>
          <a:xfrm>
            <a:off x="457200" y="9906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CC264C-8933-4283-AF06-03F6E98D1A4C}" type="slidenum">
              <a:rPr lang="en-US" altLang="en-US" sz="1200" smtClean="0">
                <a:solidFill>
                  <a:srgbClr val="898989"/>
                </a:solidFill>
              </a:rPr>
              <a:pPr>
                <a:spcBef>
                  <a:spcPct val="0"/>
                </a:spcBef>
                <a:buFontTx/>
                <a:buNone/>
              </a:pPr>
              <a:t>59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228600" y="990600"/>
            <a:ext cx="4343400" cy="5489575"/>
          </a:xfrm>
          <a:solidFill>
            <a:schemeClr val="accent2">
              <a:lumMod val="20000"/>
              <a:lumOff val="80000"/>
            </a:schemeClr>
          </a:solidFill>
        </p:spPr>
        <p:txBody>
          <a:bodyPr>
            <a:noAutofit/>
          </a:bodyPr>
          <a:lstStyle/>
          <a:p>
            <a:pPr marL="514350" indent="-514350">
              <a:buFont typeface="+mj-lt"/>
              <a:buAutoNum type="arabicPeriod"/>
            </a:pPr>
            <a:r>
              <a:rPr lang="en-IN" sz="1600" dirty="0"/>
              <a:t>Project </a:t>
            </a:r>
          </a:p>
          <a:p>
            <a:pPr marL="514350" indent="-514350">
              <a:buFont typeface="+mj-lt"/>
              <a:buAutoNum type="arabicPeriod"/>
            </a:pPr>
            <a:r>
              <a:rPr lang="en-IN" sz="1600" dirty="0"/>
              <a:t>Operations</a:t>
            </a:r>
          </a:p>
          <a:p>
            <a:pPr marL="514350" indent="-514350">
              <a:buFont typeface="+mj-lt"/>
              <a:buAutoNum type="arabicPeriod"/>
            </a:pPr>
            <a:r>
              <a:rPr lang="en-IN" sz="1600" dirty="0"/>
              <a:t>Project Constraints</a:t>
            </a:r>
          </a:p>
          <a:p>
            <a:pPr marL="514350" indent="-514350">
              <a:buFont typeface="+mj-lt"/>
              <a:buAutoNum type="arabicPeriod"/>
            </a:pPr>
            <a:r>
              <a:rPr lang="en-IN" sz="1600" dirty="0"/>
              <a:t>Project Phases, Milestones, Deliverables, Activities</a:t>
            </a:r>
          </a:p>
          <a:p>
            <a:pPr marL="514350" indent="-514350">
              <a:buFont typeface="+mj-lt"/>
              <a:buAutoNum type="arabicPeriod"/>
            </a:pPr>
            <a:r>
              <a:rPr lang="en-IN" sz="1600" dirty="0"/>
              <a:t>Project Lifecycle (PLC) &amp; Level of Activities</a:t>
            </a:r>
          </a:p>
          <a:p>
            <a:pPr marL="514350" indent="-514350">
              <a:buFont typeface="+mj-lt"/>
              <a:buAutoNum type="arabicPeriod"/>
            </a:pPr>
            <a:r>
              <a:rPr lang="en-IN" sz="1600" dirty="0"/>
              <a:t>Typical Costing &amp; Staffing across PLC</a:t>
            </a:r>
          </a:p>
          <a:p>
            <a:pPr marL="514350" indent="-514350">
              <a:buFont typeface="+mj-lt"/>
              <a:buAutoNum type="arabicPeriod"/>
            </a:pPr>
            <a:r>
              <a:rPr lang="en-IN" sz="1600" dirty="0"/>
              <a:t>Risk, Cost of Change in PLC</a:t>
            </a:r>
          </a:p>
          <a:p>
            <a:pPr marL="514350" indent="-514350">
              <a:buFont typeface="+mj-lt"/>
              <a:buAutoNum type="arabicPeriod"/>
            </a:pPr>
            <a:r>
              <a:rPr lang="en-IN" sz="1600" dirty="0"/>
              <a:t>Project Boundary</a:t>
            </a:r>
          </a:p>
          <a:p>
            <a:pPr marL="514350" indent="-514350">
              <a:buFont typeface="+mj-lt"/>
              <a:buAutoNum type="arabicPeriod"/>
            </a:pPr>
            <a:r>
              <a:rPr lang="en-IN" sz="1600" dirty="0"/>
              <a:t>Relationship between Process Group &amp; Phases</a:t>
            </a:r>
          </a:p>
          <a:p>
            <a:pPr marL="514350" indent="-514350">
              <a:buFont typeface="+mj-lt"/>
              <a:buAutoNum type="arabicPeriod"/>
            </a:pPr>
            <a:r>
              <a:rPr lang="en-IN" sz="1600" dirty="0"/>
              <a:t>Project Management</a:t>
            </a:r>
          </a:p>
          <a:p>
            <a:pPr marL="514350" indent="-514350">
              <a:buFont typeface="+mj-lt"/>
              <a:buAutoNum type="arabicPeriod"/>
            </a:pPr>
            <a:r>
              <a:rPr lang="en-IN" sz="1600" dirty="0"/>
              <a:t>Program Management</a:t>
            </a:r>
          </a:p>
          <a:p>
            <a:pPr marL="514350" indent="-514350">
              <a:buFont typeface="+mj-lt"/>
              <a:buAutoNum type="arabicPeriod"/>
            </a:pPr>
            <a:r>
              <a:rPr lang="en-IN" sz="1600" dirty="0"/>
              <a:t>Portfolio Management</a:t>
            </a:r>
          </a:p>
          <a:p>
            <a:pPr marL="514350" indent="-514350">
              <a:buFont typeface="+mj-lt"/>
              <a:buAutoNum type="arabicPeriod"/>
            </a:pPr>
            <a:r>
              <a:rPr lang="en-IN" sz="1600" dirty="0"/>
              <a:t>Program Management Office</a:t>
            </a:r>
          </a:p>
          <a:p>
            <a:pPr marL="514350" indent="-514350">
              <a:buFont typeface="+mj-lt"/>
              <a:buAutoNum type="arabicPeriod"/>
            </a:pPr>
            <a:r>
              <a:rPr lang="en-IN" sz="1600" dirty="0"/>
              <a:t>Project Stakeholders</a:t>
            </a:r>
          </a:p>
          <a:p>
            <a:pPr marL="514350" indent="-514350">
              <a:buFont typeface="+mj-lt"/>
              <a:buAutoNum type="arabicPeriod"/>
            </a:pPr>
            <a:r>
              <a:rPr lang="en-IN" sz="1600" dirty="0"/>
              <a:t>Stakeholder Register</a:t>
            </a:r>
          </a:p>
          <a:p>
            <a:pPr marL="514350" indent="-514350">
              <a:buFont typeface="+mj-lt"/>
              <a:buAutoNum type="arabicPeriod"/>
            </a:pPr>
            <a:r>
              <a:rPr lang="en-IN" sz="1600" dirty="0"/>
              <a:t>Organization Types &amp; Influence of Project Success</a:t>
            </a:r>
          </a:p>
        </p:txBody>
      </p:sp>
      <p:sp>
        <p:nvSpPr>
          <p:cNvPr id="4" name="Content Placeholder 3"/>
          <p:cNvSpPr>
            <a:spLocks noGrp="1"/>
          </p:cNvSpPr>
          <p:nvPr>
            <p:ph idx="13"/>
          </p:nvPr>
        </p:nvSpPr>
        <p:spPr>
          <a:xfrm>
            <a:off x="4724400" y="990599"/>
            <a:ext cx="4114800" cy="5489575"/>
          </a:xfrm>
          <a:solidFill>
            <a:schemeClr val="accent2">
              <a:lumMod val="60000"/>
              <a:lumOff val="40000"/>
            </a:schemeClr>
          </a:solidFill>
        </p:spPr>
        <p:txBody>
          <a:bodyPr>
            <a:noAutofit/>
          </a:bodyPr>
          <a:lstStyle/>
          <a:p>
            <a:pPr marL="514350" indent="-514350">
              <a:buFont typeface="+mj-lt"/>
              <a:buAutoNum type="arabicPeriod" startAt="16"/>
            </a:pPr>
            <a:r>
              <a:rPr lang="en-IN" sz="1800" dirty="0"/>
              <a:t>Project Management Methodologies</a:t>
            </a:r>
          </a:p>
          <a:p>
            <a:pPr marL="514350" indent="-514350">
              <a:buFont typeface="+mj-lt"/>
              <a:buAutoNum type="arabicPeriod" startAt="16"/>
            </a:pPr>
            <a:r>
              <a:rPr lang="en-IN" sz="1800" dirty="0"/>
              <a:t>Configuration Management</a:t>
            </a:r>
          </a:p>
          <a:p>
            <a:pPr marL="514350" indent="-514350">
              <a:buFont typeface="+mj-lt"/>
              <a:buAutoNum type="arabicPeriod" startAt="16"/>
            </a:pPr>
            <a:r>
              <a:rPr lang="en-IN" sz="1800" dirty="0"/>
              <a:t>Progressive Elaboration</a:t>
            </a:r>
          </a:p>
          <a:p>
            <a:pPr marL="514350" indent="-514350">
              <a:buFont typeface="+mj-lt"/>
              <a:buAutoNum type="arabicPeriod" startAt="16"/>
            </a:pPr>
            <a:r>
              <a:rPr lang="en-IN" sz="1800" dirty="0"/>
              <a:t>Rolling Wave Planning</a:t>
            </a:r>
          </a:p>
          <a:p>
            <a:pPr marL="514350" indent="-514350">
              <a:buFont typeface="+mj-lt"/>
              <a:buAutoNum type="arabicPeriod" startAt="16"/>
            </a:pPr>
            <a:r>
              <a:rPr lang="en-IN" sz="1800" dirty="0"/>
              <a:t>Project Documents</a:t>
            </a:r>
          </a:p>
          <a:p>
            <a:pPr marL="514350" indent="-514350">
              <a:buFont typeface="+mj-lt"/>
              <a:buAutoNum type="arabicPeriod" startAt="16"/>
            </a:pPr>
            <a:r>
              <a:rPr lang="en-IN" sz="1800" dirty="0"/>
              <a:t>Project Management Plan</a:t>
            </a:r>
          </a:p>
          <a:p>
            <a:pPr marL="514350" indent="-514350">
              <a:buFont typeface="+mj-lt"/>
              <a:buAutoNum type="arabicPeriod" startAt="16"/>
            </a:pPr>
            <a:r>
              <a:rPr lang="en-IN" sz="1800" dirty="0"/>
              <a:t>Organizational Process Assets</a:t>
            </a:r>
          </a:p>
          <a:p>
            <a:pPr marL="514350" indent="-514350">
              <a:buFont typeface="+mj-lt"/>
              <a:buAutoNum type="arabicPeriod" startAt="16"/>
            </a:pPr>
            <a:r>
              <a:rPr lang="en-IN" sz="1800" dirty="0"/>
              <a:t>Enterprise Environmental Factors</a:t>
            </a:r>
          </a:p>
          <a:p>
            <a:pPr marL="514350" indent="-514350">
              <a:buFont typeface="+mj-lt"/>
              <a:buAutoNum type="arabicPeriod" startAt="16"/>
            </a:pPr>
            <a:r>
              <a:rPr lang="en-IN" sz="1800" dirty="0"/>
              <a:t>Project Selection Criteria</a:t>
            </a:r>
          </a:p>
          <a:p>
            <a:pPr marL="514350" indent="-514350">
              <a:buFont typeface="+mj-lt"/>
              <a:buAutoNum type="arabicPeriod" startAt="16"/>
            </a:pPr>
            <a:r>
              <a:rPr lang="en-IN" sz="1800" dirty="0"/>
              <a:t>Expert Judgement</a:t>
            </a:r>
          </a:p>
          <a:p>
            <a:pPr marL="514350" indent="-514350">
              <a:buFont typeface="+mj-lt"/>
              <a:buAutoNum type="arabicPeriod" startAt="16"/>
            </a:pPr>
            <a:r>
              <a:rPr lang="fr-FR" sz="1800" dirty="0"/>
              <a:t>Facilitation Techniques</a:t>
            </a:r>
          </a:p>
          <a:p>
            <a:pPr marL="514350" indent="-514350">
              <a:buFont typeface="+mj-lt"/>
              <a:buAutoNum type="arabicPeriod" startAt="16"/>
            </a:pPr>
            <a:r>
              <a:rPr lang="fr-FR" sz="1800" dirty="0" err="1"/>
              <a:t>Analytical</a:t>
            </a:r>
            <a:r>
              <a:rPr lang="fr-FR" sz="1800" dirty="0"/>
              <a:t> Techniques</a:t>
            </a:r>
          </a:p>
          <a:p>
            <a:pPr marL="514350" indent="-514350">
              <a:buFont typeface="+mj-lt"/>
              <a:buAutoNum type="arabicPeriod" startAt="16"/>
            </a:pPr>
            <a:r>
              <a:rPr lang="fr-FR" sz="1800" dirty="0"/>
              <a:t>Meetings</a:t>
            </a:r>
            <a:endParaRPr lang="en-IN" sz="1800" dirty="0"/>
          </a:p>
          <a:p>
            <a:pPr marL="514350" indent="-514350">
              <a:buFont typeface="+mj-lt"/>
              <a:buAutoNum type="arabicPeriod" startAt="16"/>
            </a:pPr>
            <a:r>
              <a:rPr lang="en-IN" sz="1800" dirty="0"/>
              <a:t>Project Manager Responsibilities</a:t>
            </a:r>
          </a:p>
          <a:p>
            <a:pPr marL="514350" indent="-514350">
              <a:buFont typeface="+mj-lt"/>
              <a:buAutoNum type="arabicPeriod" startAt="16"/>
            </a:pPr>
            <a:r>
              <a:rPr lang="en-IN" sz="1800" dirty="0"/>
              <a:t>Project Management Knowledge Areas</a:t>
            </a:r>
          </a:p>
          <a:p>
            <a:pPr marL="514350" indent="-514350">
              <a:buFont typeface="+mj-lt"/>
              <a:buAutoNum type="arabicPeriod" startAt="16"/>
            </a:pPr>
            <a:r>
              <a:rPr lang="en-IN" sz="1800" dirty="0"/>
              <a:t>Process Groups</a:t>
            </a:r>
            <a:endParaRPr lang="en-US" sz="1800" dirty="0"/>
          </a:p>
          <a:p>
            <a:endParaRPr lang="en-US" sz="1800" dirty="0"/>
          </a:p>
        </p:txBody>
      </p:sp>
      <p:sp>
        <p:nvSpPr>
          <p:cNvPr id="5" name="Footer Placeholder 4"/>
          <p:cNvSpPr>
            <a:spLocks noGrp="1"/>
          </p:cNvSpPr>
          <p:nvPr>
            <p:ph type="ftr" sz="quarter" idx="15"/>
          </p:nvPr>
        </p:nvSpPr>
        <p:spPr/>
        <p:txBody>
          <a:bodyPr/>
          <a:lstStyle/>
          <a:p>
            <a:pPr>
              <a:defRPr/>
            </a:pPr>
            <a:r>
              <a:rPr lang="en-IN"/>
              <a:t>Copyright 2017 Vedavit Project Solutions</a:t>
            </a:r>
            <a:endParaRPr lang="en-US" dirty="0"/>
          </a:p>
        </p:txBody>
      </p:sp>
      <p:sp>
        <p:nvSpPr>
          <p:cNvPr id="6" name="Slide Number Placeholder 5"/>
          <p:cNvSpPr>
            <a:spLocks noGrp="1"/>
          </p:cNvSpPr>
          <p:nvPr>
            <p:ph type="sldNum" sz="quarter" idx="16"/>
          </p:nvPr>
        </p:nvSpPr>
        <p:spPr/>
        <p:txBody>
          <a:bodyPr/>
          <a:lstStyle/>
          <a:p>
            <a:pPr>
              <a:defRPr/>
            </a:pPr>
            <a:fld id="{522FBC0A-C31D-419A-8A31-B5D651199208}" type="slidenum">
              <a:rPr lang="en-US" altLang="en-US" smtClean="0"/>
              <a:pPr>
                <a:defRPr/>
              </a:pPr>
              <a:t>6</a:t>
            </a:fld>
            <a:endParaRPr lang="en-US" altLang="en-US"/>
          </a:p>
        </p:txBody>
      </p:sp>
    </p:spTree>
    <p:extLst>
      <p:ext uri="{BB962C8B-B14F-4D97-AF65-F5344CB8AC3E}">
        <p14:creationId xmlns:p14="http://schemas.microsoft.com/office/powerpoint/2010/main" val="13468080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Management Knowledge Areas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60</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92" y="990600"/>
            <a:ext cx="7839808" cy="4492746"/>
          </a:xfrm>
          <a:prstGeom prst="rect">
            <a:avLst/>
          </a:prstGeom>
          <a:solidFill>
            <a:schemeClr val="bg1">
              <a:alpha val="25000"/>
            </a:schemeClr>
          </a:solidFill>
          <a:ln cmpd="sng">
            <a:solidFill>
              <a:srgbClr val="C00000"/>
            </a:solidFill>
            <a:prstDash val="lgDash"/>
            <a:bevel/>
          </a:ln>
          <a:effectLst>
            <a:outerShdw blurRad="50800" dist="50800" dir="5400000" algn="ctr" rotWithShape="0">
              <a:srgbClr val="000000"/>
            </a:outerShdw>
          </a:effectLst>
        </p:spPr>
      </p:pic>
      <p:sp>
        <p:nvSpPr>
          <p:cNvPr id="8" name="Rounded Rectangular Callout 7"/>
          <p:cNvSpPr/>
          <p:nvPr/>
        </p:nvSpPr>
        <p:spPr>
          <a:xfrm>
            <a:off x="381000" y="1732346"/>
            <a:ext cx="1175971" cy="420023"/>
          </a:xfrm>
          <a:prstGeom prst="wedgeRoundRectCallout">
            <a:avLst>
              <a:gd name="adj1" fmla="val 140379"/>
              <a:gd name="adj2" fmla="val 23652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2- Scope</a:t>
            </a:r>
          </a:p>
        </p:txBody>
      </p:sp>
      <p:sp>
        <p:nvSpPr>
          <p:cNvPr id="9" name="Rounded Rectangular Callout 8"/>
          <p:cNvSpPr/>
          <p:nvPr/>
        </p:nvSpPr>
        <p:spPr>
          <a:xfrm>
            <a:off x="4365047" y="3461133"/>
            <a:ext cx="1175971" cy="420023"/>
          </a:xfrm>
          <a:prstGeom prst="wedgeRoundRectCallout">
            <a:avLst>
              <a:gd name="adj1" fmla="val -15985"/>
              <a:gd name="adj2" fmla="val 252110"/>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3-Time</a:t>
            </a:r>
          </a:p>
        </p:txBody>
      </p:sp>
      <p:sp>
        <p:nvSpPr>
          <p:cNvPr id="10" name="Rounded Rectangular Callout 9"/>
          <p:cNvSpPr/>
          <p:nvPr/>
        </p:nvSpPr>
        <p:spPr>
          <a:xfrm>
            <a:off x="740918" y="4429425"/>
            <a:ext cx="1175971" cy="420023"/>
          </a:xfrm>
          <a:prstGeom prst="wedgeRoundRectCallout">
            <a:avLst>
              <a:gd name="adj1" fmla="val 135531"/>
              <a:gd name="adj2" fmla="val -4139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4- Cost</a:t>
            </a:r>
          </a:p>
        </p:txBody>
      </p:sp>
      <p:sp>
        <p:nvSpPr>
          <p:cNvPr id="11" name="Rounded Rectangular Callout 10"/>
          <p:cNvSpPr/>
          <p:nvPr/>
        </p:nvSpPr>
        <p:spPr>
          <a:xfrm>
            <a:off x="649617" y="5245039"/>
            <a:ext cx="1175971" cy="420023"/>
          </a:xfrm>
          <a:prstGeom prst="wedgeRoundRectCallout">
            <a:avLst>
              <a:gd name="adj1" fmla="val 123409"/>
              <a:gd name="adj2" fmla="val -59578"/>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5- Quality</a:t>
            </a:r>
          </a:p>
        </p:txBody>
      </p:sp>
      <p:sp>
        <p:nvSpPr>
          <p:cNvPr id="12" name="Rounded Rectangular Callout 11"/>
          <p:cNvSpPr/>
          <p:nvPr/>
        </p:nvSpPr>
        <p:spPr>
          <a:xfrm>
            <a:off x="6731244" y="2152370"/>
            <a:ext cx="1803156" cy="537188"/>
          </a:xfrm>
          <a:prstGeom prst="wedgeRoundRectCallout">
            <a:avLst>
              <a:gd name="adj1" fmla="val -96512"/>
              <a:gd name="adj2" fmla="val 236525"/>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6- Resources</a:t>
            </a:r>
          </a:p>
        </p:txBody>
      </p:sp>
      <p:sp>
        <p:nvSpPr>
          <p:cNvPr id="13" name="Rounded Rectangular Callout 12"/>
          <p:cNvSpPr/>
          <p:nvPr/>
        </p:nvSpPr>
        <p:spPr>
          <a:xfrm>
            <a:off x="2340951" y="990600"/>
            <a:ext cx="2024095" cy="603559"/>
          </a:xfrm>
          <a:prstGeom prst="wedgeRoundRectCallout">
            <a:avLst>
              <a:gd name="adj1" fmla="val 89470"/>
              <a:gd name="adj2" fmla="val 368994"/>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7- Communication</a:t>
            </a:r>
          </a:p>
        </p:txBody>
      </p:sp>
      <p:sp>
        <p:nvSpPr>
          <p:cNvPr id="14" name="Rounded Rectangular Callout 13"/>
          <p:cNvSpPr/>
          <p:nvPr/>
        </p:nvSpPr>
        <p:spPr>
          <a:xfrm>
            <a:off x="3028717" y="5377092"/>
            <a:ext cx="1215170" cy="365474"/>
          </a:xfrm>
          <a:prstGeom prst="wedgeRoundRectCallout">
            <a:avLst>
              <a:gd name="adj1" fmla="val 90760"/>
              <a:gd name="adj2" fmla="val -9528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8- Risk</a:t>
            </a:r>
          </a:p>
        </p:txBody>
      </p:sp>
      <p:sp>
        <p:nvSpPr>
          <p:cNvPr id="15" name="Rounded Rectangular Callout 14"/>
          <p:cNvSpPr/>
          <p:nvPr/>
        </p:nvSpPr>
        <p:spPr>
          <a:xfrm>
            <a:off x="6731244" y="3551193"/>
            <a:ext cx="1803155" cy="521111"/>
          </a:xfrm>
          <a:prstGeom prst="wedgeRoundRectCallout">
            <a:avLst>
              <a:gd name="adj1" fmla="val -104469"/>
              <a:gd name="adj2" fmla="val -1542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9- Procurement</a:t>
            </a:r>
          </a:p>
        </p:txBody>
      </p:sp>
      <p:pic>
        <p:nvPicPr>
          <p:cNvPr id="16" name="Picture 15"/>
          <p:cNvPicPr>
            <a:picLocks noChangeAspect="1"/>
          </p:cNvPicPr>
          <p:nvPr/>
        </p:nvPicPr>
        <p:blipFill>
          <a:blip r:embed="rId3"/>
          <a:stretch>
            <a:fillRect/>
          </a:stretch>
        </p:blipFill>
        <p:spPr>
          <a:xfrm>
            <a:off x="6995838" y="4209755"/>
            <a:ext cx="1538562" cy="1140062"/>
          </a:xfrm>
          <a:prstGeom prst="rect">
            <a:avLst/>
          </a:prstGeom>
          <a:solidFill>
            <a:schemeClr val="bg1">
              <a:alpha val="25000"/>
            </a:schemeClr>
          </a:solidFill>
          <a:effectLst>
            <a:outerShdw blurRad="50800" dist="50800" dir="5400000" algn="ctr" rotWithShape="0">
              <a:srgbClr val="000000"/>
            </a:outerShdw>
          </a:effectLst>
        </p:spPr>
      </p:pic>
      <p:sp>
        <p:nvSpPr>
          <p:cNvPr id="17" name="Rounded Rectangular Callout 16"/>
          <p:cNvSpPr/>
          <p:nvPr/>
        </p:nvSpPr>
        <p:spPr>
          <a:xfrm>
            <a:off x="4876801" y="4467438"/>
            <a:ext cx="1805446" cy="544076"/>
          </a:xfrm>
          <a:prstGeom prst="wedgeRoundRectCallout">
            <a:avLst>
              <a:gd name="adj1" fmla="val 90682"/>
              <a:gd name="adj2" fmla="val 80681"/>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10- Stakeholders</a:t>
            </a:r>
          </a:p>
        </p:txBody>
      </p:sp>
      <p:sp>
        <p:nvSpPr>
          <p:cNvPr id="18" name="Freeform 17"/>
          <p:cNvSpPr/>
          <p:nvPr/>
        </p:nvSpPr>
        <p:spPr>
          <a:xfrm>
            <a:off x="1633325" y="1831758"/>
            <a:ext cx="4824987" cy="2597667"/>
          </a:xfrm>
          <a:custGeom>
            <a:avLst/>
            <a:gdLst>
              <a:gd name="connsiteX0" fmla="*/ 215815 w 4689707"/>
              <a:gd name="connsiteY0" fmla="*/ 194462 h 3298856"/>
              <a:gd name="connsiteX1" fmla="*/ 2501815 w 4689707"/>
              <a:gd name="connsiteY1" fmla="*/ 180608 h 3298856"/>
              <a:gd name="connsiteX2" fmla="*/ 3804142 w 4689707"/>
              <a:gd name="connsiteY2" fmla="*/ 610098 h 3298856"/>
              <a:gd name="connsiteX3" fmla="*/ 4164360 w 4689707"/>
              <a:gd name="connsiteY3" fmla="*/ 1358244 h 3298856"/>
              <a:gd name="connsiteX4" fmla="*/ 4579997 w 4689707"/>
              <a:gd name="connsiteY4" fmla="*/ 2840680 h 3298856"/>
              <a:gd name="connsiteX5" fmla="*/ 1975342 w 4689707"/>
              <a:gd name="connsiteY5" fmla="*/ 3284026 h 3298856"/>
              <a:gd name="connsiteX6" fmla="*/ 2363270 w 4689707"/>
              <a:gd name="connsiteY6" fmla="*/ 2411189 h 3298856"/>
              <a:gd name="connsiteX7" fmla="*/ 617597 w 4689707"/>
              <a:gd name="connsiteY7" fmla="*/ 2993080 h 3298856"/>
              <a:gd name="connsiteX8" fmla="*/ 257379 w 4689707"/>
              <a:gd name="connsiteY8" fmla="*/ 2217226 h 3298856"/>
              <a:gd name="connsiteX9" fmla="*/ 104979 w 4689707"/>
              <a:gd name="connsiteY9" fmla="*/ 139044 h 3298856"/>
              <a:gd name="connsiteX10" fmla="*/ 215815 w 4689707"/>
              <a:gd name="connsiteY10" fmla="*/ 194462 h 329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9707" h="3298856">
                <a:moveTo>
                  <a:pt x="215815" y="194462"/>
                </a:moveTo>
                <a:cubicBezTo>
                  <a:pt x="615288" y="201389"/>
                  <a:pt x="1903761" y="111335"/>
                  <a:pt x="2501815" y="180608"/>
                </a:cubicBezTo>
                <a:cubicBezTo>
                  <a:pt x="3099869" y="249881"/>
                  <a:pt x="3527051" y="413825"/>
                  <a:pt x="3804142" y="610098"/>
                </a:cubicBezTo>
                <a:cubicBezTo>
                  <a:pt x="4081233" y="806371"/>
                  <a:pt x="4035051" y="986480"/>
                  <a:pt x="4164360" y="1358244"/>
                </a:cubicBezTo>
                <a:cubicBezTo>
                  <a:pt x="4293669" y="1730008"/>
                  <a:pt x="4944833" y="2519716"/>
                  <a:pt x="4579997" y="2840680"/>
                </a:cubicBezTo>
                <a:cubicBezTo>
                  <a:pt x="4215161" y="3161644"/>
                  <a:pt x="2344796" y="3355608"/>
                  <a:pt x="1975342" y="3284026"/>
                </a:cubicBezTo>
                <a:cubicBezTo>
                  <a:pt x="1605888" y="3212444"/>
                  <a:pt x="2589561" y="2459680"/>
                  <a:pt x="2363270" y="2411189"/>
                </a:cubicBezTo>
                <a:cubicBezTo>
                  <a:pt x="2136979" y="2362698"/>
                  <a:pt x="968579" y="3025407"/>
                  <a:pt x="617597" y="2993080"/>
                </a:cubicBezTo>
                <a:cubicBezTo>
                  <a:pt x="266615" y="2960753"/>
                  <a:pt x="342815" y="2692899"/>
                  <a:pt x="257379" y="2217226"/>
                </a:cubicBezTo>
                <a:cubicBezTo>
                  <a:pt x="171943" y="1741553"/>
                  <a:pt x="118834" y="478480"/>
                  <a:pt x="104979" y="139044"/>
                </a:cubicBezTo>
                <a:cubicBezTo>
                  <a:pt x="91124" y="-200392"/>
                  <a:pt x="-183658" y="187535"/>
                  <a:pt x="215815" y="194462"/>
                </a:cubicBezTo>
                <a:close/>
              </a:path>
            </a:pathLst>
          </a:custGeom>
          <a:solidFill>
            <a:schemeClr val="bg1">
              <a:alpha val="25000"/>
            </a:schemeClr>
          </a:solidFill>
          <a:ln w="38100">
            <a:solidFill>
              <a:srgbClr val="FF0000"/>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       </a:t>
            </a:r>
          </a:p>
          <a:p>
            <a:endParaRPr lang="en-US" b="1" dirty="0">
              <a:solidFill>
                <a:schemeClr val="bg1"/>
              </a:solidFill>
            </a:endParaRPr>
          </a:p>
          <a:p>
            <a:r>
              <a:rPr lang="en-US" b="1" dirty="0">
                <a:solidFill>
                  <a:schemeClr val="bg1"/>
                </a:solidFill>
              </a:rPr>
              <a:t>       </a:t>
            </a:r>
            <a:r>
              <a:rPr lang="en-US" sz="2400" b="1" dirty="0">
                <a:solidFill>
                  <a:schemeClr val="bg1"/>
                </a:solidFill>
              </a:rPr>
              <a:t>1- Integration</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19" name="Rounded Rectangular Callout 18"/>
          <p:cNvSpPr/>
          <p:nvPr/>
        </p:nvSpPr>
        <p:spPr>
          <a:xfrm>
            <a:off x="6339254" y="1174134"/>
            <a:ext cx="1280746" cy="596627"/>
          </a:xfrm>
          <a:prstGeom prst="wedgeRoundRectCallout">
            <a:avLst>
              <a:gd name="adj1" fmla="val -115378"/>
              <a:gd name="adj2" fmla="val 72890"/>
              <a:gd name="adj3" fmla="val 16667"/>
            </a:avLst>
          </a:prstGeom>
          <a:solidFill>
            <a:srgbClr val="FF000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Project Manager</a:t>
            </a:r>
          </a:p>
        </p:txBody>
      </p:sp>
    </p:spTree>
    <p:extLst>
      <p:ext uri="{BB962C8B-B14F-4D97-AF65-F5344CB8AC3E}">
        <p14:creationId xmlns:p14="http://schemas.microsoft.com/office/powerpoint/2010/main" val="27167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Groups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61</a:t>
            </a:fld>
            <a:endParaRPr lang="en-US" altLang="en-US"/>
          </a:p>
        </p:txBody>
      </p:sp>
      <p:grpSp>
        <p:nvGrpSpPr>
          <p:cNvPr id="20" name="Group 19"/>
          <p:cNvGrpSpPr/>
          <p:nvPr/>
        </p:nvGrpSpPr>
        <p:grpSpPr>
          <a:xfrm>
            <a:off x="95250" y="2209800"/>
            <a:ext cx="2133600" cy="3581401"/>
            <a:chOff x="95250" y="2209800"/>
            <a:chExt cx="2133600" cy="358140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4724401"/>
              <a:ext cx="2133600" cy="1066800"/>
            </a:xfrm>
            <a:prstGeom prst="rect">
              <a:avLst/>
            </a:prstGeom>
          </p:spPr>
        </p:pic>
        <p:sp>
          <p:nvSpPr>
            <p:cNvPr id="15" name="TextBox 14"/>
            <p:cNvSpPr txBox="1"/>
            <p:nvPr/>
          </p:nvSpPr>
          <p:spPr>
            <a:xfrm>
              <a:off x="609600" y="2209800"/>
              <a:ext cx="738664" cy="2057400"/>
            </a:xfrm>
            <a:prstGeom prst="rect">
              <a:avLst/>
            </a:prstGeom>
            <a:noFill/>
          </p:spPr>
          <p:txBody>
            <a:bodyPr vert="vert270" wrap="square" rtlCol="0">
              <a:spAutoFit/>
            </a:bodyPr>
            <a:lstStyle/>
            <a:p>
              <a:pPr algn="ctr"/>
              <a:r>
                <a:rPr lang="en-US" sz="3600" dirty="0"/>
                <a:t>Initiating</a:t>
              </a:r>
            </a:p>
          </p:txBody>
        </p:sp>
      </p:grpSp>
      <p:grpSp>
        <p:nvGrpSpPr>
          <p:cNvPr id="21" name="Group 20"/>
          <p:cNvGrpSpPr/>
          <p:nvPr/>
        </p:nvGrpSpPr>
        <p:grpSpPr>
          <a:xfrm>
            <a:off x="2438400" y="2209800"/>
            <a:ext cx="1695450" cy="3581401"/>
            <a:chOff x="2438400" y="2209800"/>
            <a:chExt cx="1695450" cy="358140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38400" y="4734530"/>
              <a:ext cx="1695450" cy="1056671"/>
            </a:xfrm>
            <a:prstGeom prst="rect">
              <a:avLst/>
            </a:prstGeom>
          </p:spPr>
        </p:pic>
        <p:sp>
          <p:nvSpPr>
            <p:cNvPr id="16" name="TextBox 15"/>
            <p:cNvSpPr txBox="1"/>
            <p:nvPr/>
          </p:nvSpPr>
          <p:spPr>
            <a:xfrm>
              <a:off x="2754868" y="2209800"/>
              <a:ext cx="738664" cy="2057400"/>
            </a:xfrm>
            <a:prstGeom prst="rect">
              <a:avLst/>
            </a:prstGeom>
            <a:noFill/>
          </p:spPr>
          <p:txBody>
            <a:bodyPr vert="vert270" wrap="square" rtlCol="0">
              <a:spAutoFit/>
            </a:bodyPr>
            <a:lstStyle/>
            <a:p>
              <a:pPr algn="ctr"/>
              <a:r>
                <a:rPr lang="en-US" sz="3600" dirty="0"/>
                <a:t>Planning</a:t>
              </a:r>
            </a:p>
          </p:txBody>
        </p:sp>
      </p:grpSp>
      <p:grpSp>
        <p:nvGrpSpPr>
          <p:cNvPr id="22" name="Group 21"/>
          <p:cNvGrpSpPr/>
          <p:nvPr/>
        </p:nvGrpSpPr>
        <p:grpSpPr>
          <a:xfrm>
            <a:off x="4357255" y="1905000"/>
            <a:ext cx="1662545" cy="3947621"/>
            <a:chOff x="4357255" y="1905000"/>
            <a:chExt cx="1662545" cy="3947621"/>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57255" y="4681166"/>
              <a:ext cx="1662545" cy="1171455"/>
            </a:xfrm>
            <a:prstGeom prst="rect">
              <a:avLst/>
            </a:prstGeom>
          </p:spPr>
        </p:pic>
        <p:sp>
          <p:nvSpPr>
            <p:cNvPr id="17" name="TextBox 16"/>
            <p:cNvSpPr txBox="1"/>
            <p:nvPr/>
          </p:nvSpPr>
          <p:spPr>
            <a:xfrm>
              <a:off x="4572000" y="1905000"/>
              <a:ext cx="738664" cy="2362200"/>
            </a:xfrm>
            <a:prstGeom prst="rect">
              <a:avLst/>
            </a:prstGeom>
            <a:noFill/>
          </p:spPr>
          <p:txBody>
            <a:bodyPr vert="vert270" wrap="square" rtlCol="0">
              <a:spAutoFit/>
            </a:bodyPr>
            <a:lstStyle/>
            <a:p>
              <a:pPr algn="ctr"/>
              <a:r>
                <a:rPr lang="en-US" sz="3600" dirty="0"/>
                <a:t>Executing</a:t>
              </a:r>
            </a:p>
          </p:txBody>
        </p:sp>
      </p:grpSp>
      <p:grpSp>
        <p:nvGrpSpPr>
          <p:cNvPr id="23" name="Group 22"/>
          <p:cNvGrpSpPr/>
          <p:nvPr/>
        </p:nvGrpSpPr>
        <p:grpSpPr>
          <a:xfrm>
            <a:off x="6019800" y="1447800"/>
            <a:ext cx="1511877" cy="4564981"/>
            <a:chOff x="6019800" y="1447800"/>
            <a:chExt cx="1511877" cy="4564981"/>
          </a:xfrm>
        </p:grpSpPr>
        <p:pic>
          <p:nvPicPr>
            <p:cNvPr id="10" name="Picture 9"/>
            <p:cNvPicPr>
              <a:picLocks noChangeAspect="1"/>
            </p:cNvPicPr>
            <p:nvPr/>
          </p:nvPicPr>
          <p:blipFill>
            <a:blip r:embed="rId5"/>
            <a:stretch>
              <a:fillRect/>
            </a:stretch>
          </p:blipFill>
          <p:spPr>
            <a:xfrm flipH="1">
              <a:off x="6019800" y="4660384"/>
              <a:ext cx="1511877" cy="1352397"/>
            </a:xfrm>
            <a:prstGeom prst="rect">
              <a:avLst/>
            </a:prstGeom>
          </p:spPr>
        </p:pic>
        <p:sp>
          <p:nvSpPr>
            <p:cNvPr id="18" name="TextBox 17"/>
            <p:cNvSpPr txBox="1"/>
            <p:nvPr/>
          </p:nvSpPr>
          <p:spPr>
            <a:xfrm>
              <a:off x="6183868" y="1447800"/>
              <a:ext cx="1292662" cy="2819400"/>
            </a:xfrm>
            <a:prstGeom prst="rect">
              <a:avLst/>
            </a:prstGeom>
            <a:noFill/>
          </p:spPr>
          <p:txBody>
            <a:bodyPr vert="vert270" wrap="square" rtlCol="0">
              <a:spAutoFit/>
            </a:bodyPr>
            <a:lstStyle/>
            <a:p>
              <a:pPr algn="ctr"/>
              <a:r>
                <a:rPr lang="en-US" sz="3600" dirty="0"/>
                <a:t>Monitoring &amp; Controlling</a:t>
              </a:r>
            </a:p>
          </p:txBody>
        </p:sp>
      </p:grpSp>
      <p:grpSp>
        <p:nvGrpSpPr>
          <p:cNvPr id="24" name="Group 23"/>
          <p:cNvGrpSpPr/>
          <p:nvPr/>
        </p:nvGrpSpPr>
        <p:grpSpPr>
          <a:xfrm>
            <a:off x="7810068" y="2230582"/>
            <a:ext cx="1333932" cy="3782199"/>
            <a:chOff x="7810068" y="2230582"/>
            <a:chExt cx="1333932" cy="3782199"/>
          </a:xfrm>
        </p:grpSpPr>
        <p:pic>
          <p:nvPicPr>
            <p:cNvPr id="14" name="Picture 13"/>
            <p:cNvPicPr>
              <a:picLocks noChangeAspect="1"/>
            </p:cNvPicPr>
            <p:nvPr/>
          </p:nvPicPr>
          <p:blipFill>
            <a:blip r:embed="rId6"/>
            <a:stretch>
              <a:fillRect/>
            </a:stretch>
          </p:blipFill>
          <p:spPr>
            <a:xfrm>
              <a:off x="7810068" y="4401341"/>
              <a:ext cx="1333932" cy="1611440"/>
            </a:xfrm>
            <a:prstGeom prst="rect">
              <a:avLst/>
            </a:prstGeom>
          </p:spPr>
        </p:pic>
        <p:sp>
          <p:nvSpPr>
            <p:cNvPr id="19" name="TextBox 18"/>
            <p:cNvSpPr txBox="1"/>
            <p:nvPr/>
          </p:nvSpPr>
          <p:spPr>
            <a:xfrm>
              <a:off x="7952509" y="2230582"/>
              <a:ext cx="738664" cy="2057400"/>
            </a:xfrm>
            <a:prstGeom prst="rect">
              <a:avLst/>
            </a:prstGeom>
            <a:noFill/>
          </p:spPr>
          <p:txBody>
            <a:bodyPr vert="vert270" wrap="square" rtlCol="0">
              <a:spAutoFit/>
            </a:bodyPr>
            <a:lstStyle/>
            <a:p>
              <a:pPr algn="ctr"/>
              <a:r>
                <a:rPr lang="en-US" sz="3600" dirty="0"/>
                <a:t>Closing</a:t>
              </a:r>
            </a:p>
          </p:txBody>
        </p:sp>
      </p:grpSp>
    </p:spTree>
    <p:extLst>
      <p:ext uri="{BB962C8B-B14F-4D97-AF65-F5344CB8AC3E}">
        <p14:creationId xmlns:p14="http://schemas.microsoft.com/office/powerpoint/2010/main" val="11483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62</a:t>
            </a:fld>
            <a:endParaRPr lang="en-US" altLang="en-US" sz="1200">
              <a:solidFill>
                <a:srgbClr val="89898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ctrTitle"/>
          </p:nvPr>
        </p:nvSpPr>
        <p:spPr/>
        <p:txBody>
          <a:bodyPr/>
          <a:lstStyle/>
          <a:p>
            <a:r>
              <a:rPr altLang="en-US" sz="4000"/>
              <a:t>Project Integration Management</a:t>
            </a:r>
          </a:p>
        </p:txBody>
      </p:sp>
      <p:sp>
        <p:nvSpPr>
          <p:cNvPr id="4" name="Subtitle 3"/>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9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7D366A-2A0A-4CAF-995B-BDE5553E0CF0}" type="slidenum">
              <a:rPr lang="en-US" altLang="en-US" sz="1200" smtClean="0">
                <a:solidFill>
                  <a:srgbClr val="898989"/>
                </a:solidFill>
              </a:rPr>
              <a:pPr>
                <a:spcBef>
                  <a:spcPct val="0"/>
                </a:spcBef>
                <a:buFontTx/>
                <a:buNone/>
              </a:pPr>
              <a:t>63</a:t>
            </a:fld>
            <a:endParaRPr lang="en-US" altLang="en-US" sz="1200">
              <a:solidFill>
                <a:srgbClr val="898989"/>
              </a:solidFill>
            </a:endParaRPr>
          </a:p>
        </p:txBody>
      </p:sp>
    </p:spTree>
    <p:extLst>
      <p:ext uri="{BB962C8B-B14F-4D97-AF65-F5344CB8AC3E}">
        <p14:creationId xmlns:p14="http://schemas.microsoft.com/office/powerpoint/2010/main" val="1333906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3"/>
          <p:cNvSpPr>
            <a:spLocks noGrp="1"/>
          </p:cNvSpPr>
          <p:nvPr>
            <p:ph type="title"/>
          </p:nvPr>
        </p:nvSpPr>
        <p:spPr/>
        <p:txBody>
          <a:bodyPr/>
          <a:lstStyle/>
          <a:p>
            <a:endParaRPr altLang="en-US"/>
          </a:p>
        </p:txBody>
      </p:sp>
      <p:pic>
        <p:nvPicPr>
          <p:cNvPr id="86019" name="Picture 5" descr="D:\Works\Training-Material\My Pictures\PM-Images\Project_Integrat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04900"/>
            <a:ext cx="76962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6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7ADE4C-A3CE-4D9F-A398-3ACF91859E5D}" type="slidenum">
              <a:rPr lang="en-US" altLang="en-US" sz="1200" smtClean="0">
                <a:solidFill>
                  <a:srgbClr val="898989"/>
                </a:solidFill>
              </a:rPr>
              <a:pPr>
                <a:spcBef>
                  <a:spcPct val="0"/>
                </a:spcBef>
                <a:buFontTx/>
                <a:buNone/>
              </a:pPr>
              <a:t>64</a:t>
            </a:fld>
            <a:endParaRPr lang="en-US" altLang="en-US" sz="1200">
              <a:solidFill>
                <a:srgbClr val="898989"/>
              </a:solidFill>
            </a:endParaRPr>
          </a:p>
        </p:txBody>
      </p:sp>
    </p:spTree>
    <p:extLst>
      <p:ext uri="{BB962C8B-B14F-4D97-AF65-F5344CB8AC3E}">
        <p14:creationId xmlns:p14="http://schemas.microsoft.com/office/powerpoint/2010/main" val="347767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4"/>
          <p:cNvSpPr>
            <a:spLocks noGrp="1"/>
          </p:cNvSpPr>
          <p:nvPr>
            <p:ph type="title"/>
          </p:nvPr>
        </p:nvSpPr>
        <p:spPr/>
        <p:txBody>
          <a:bodyPr/>
          <a:lstStyle/>
          <a:p>
            <a:endParaRPr altLang="en-US"/>
          </a:p>
        </p:txBody>
      </p:sp>
      <p:pic>
        <p:nvPicPr>
          <p:cNvPr id="880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0600"/>
            <a:ext cx="57626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80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BA7157-346E-4B40-8163-389CA92AA00B}" type="slidenum">
              <a:rPr lang="en-US" altLang="en-US" sz="1200" smtClean="0">
                <a:solidFill>
                  <a:srgbClr val="898989"/>
                </a:solidFill>
              </a:rPr>
              <a:pPr>
                <a:spcBef>
                  <a:spcPct val="0"/>
                </a:spcBef>
                <a:buFontTx/>
                <a:buNone/>
              </a:pPr>
              <a:t>65</a:t>
            </a:fld>
            <a:endParaRPr lang="en-US" altLang="en-US" sz="1200">
              <a:solidFill>
                <a:srgbClr val="898989"/>
              </a:solidFill>
            </a:endParaRPr>
          </a:p>
        </p:txBody>
      </p:sp>
    </p:spTree>
    <p:extLst>
      <p:ext uri="{BB962C8B-B14F-4D97-AF65-F5344CB8AC3E}">
        <p14:creationId xmlns:p14="http://schemas.microsoft.com/office/powerpoint/2010/main" val="2959937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3"/>
          <p:cNvSpPr>
            <a:spLocks noGrp="1"/>
          </p:cNvSpPr>
          <p:nvPr>
            <p:ph type="title"/>
          </p:nvPr>
        </p:nvSpPr>
        <p:spPr/>
        <p:txBody>
          <a:bodyPr/>
          <a:lstStyle/>
          <a:p>
            <a:r>
              <a:rPr altLang="en-US"/>
              <a:t>Project Integration Management</a:t>
            </a:r>
          </a:p>
        </p:txBody>
      </p:sp>
      <p:sp>
        <p:nvSpPr>
          <p:cNvPr id="90115" name="Content Placeholder 4"/>
          <p:cNvSpPr>
            <a:spLocks noGrp="1"/>
          </p:cNvSpPr>
          <p:nvPr>
            <p:ph idx="1"/>
          </p:nvPr>
        </p:nvSpPr>
        <p:spPr/>
        <p:txBody>
          <a:bodyPr/>
          <a:lstStyle/>
          <a:p>
            <a:pPr marL="342900" lvl="1" indent="-342900">
              <a:buFont typeface="Arial" panose="020B0604020202020204" pitchFamily="34" charset="0"/>
              <a:buNone/>
            </a:pPr>
            <a:r>
              <a:rPr lang="en-US" altLang="en-US" b="1"/>
              <a:t>	Processes and activities needed to </a:t>
            </a:r>
            <a:r>
              <a:rPr lang="en-US" altLang="en-US" b="1" u="sng"/>
              <a:t>identify</a:t>
            </a:r>
            <a:r>
              <a:rPr lang="en-US" altLang="en-US" b="1"/>
              <a:t>, </a:t>
            </a:r>
            <a:r>
              <a:rPr lang="en-US" altLang="en-US" b="1" u="sng"/>
              <a:t>define</a:t>
            </a:r>
            <a:r>
              <a:rPr lang="en-US" altLang="en-US" b="1"/>
              <a:t>, </a:t>
            </a:r>
            <a:r>
              <a:rPr lang="en-US" altLang="en-US" b="1" u="sng"/>
              <a:t>combine</a:t>
            </a:r>
            <a:r>
              <a:rPr lang="en-US" altLang="en-US" b="1"/>
              <a:t>, </a:t>
            </a:r>
            <a:r>
              <a:rPr lang="en-US" altLang="en-US" b="1" u="sng"/>
              <a:t>unify</a:t>
            </a:r>
            <a:r>
              <a:rPr lang="en-US" altLang="en-US" b="1"/>
              <a:t>, and </a:t>
            </a:r>
            <a:r>
              <a:rPr lang="en-US" altLang="en-US" b="1" u="sng"/>
              <a:t>coordinate</a:t>
            </a:r>
            <a:r>
              <a:rPr lang="en-US" altLang="en-US" b="1"/>
              <a:t> the various processes and project management activities within the </a:t>
            </a:r>
            <a:r>
              <a:rPr lang="en-US" altLang="en-US" b="1" u="sng"/>
              <a:t>Project Management Process Groups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01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9310C7-F4A1-4C5C-8FAF-C51AE97BE289}" type="slidenum">
              <a:rPr lang="en-US" altLang="en-US" sz="1200" smtClean="0">
                <a:solidFill>
                  <a:srgbClr val="898989"/>
                </a:solidFill>
              </a:rPr>
              <a:pPr>
                <a:spcBef>
                  <a:spcPct val="0"/>
                </a:spcBef>
                <a:buFontTx/>
                <a:buNone/>
              </a:pPr>
              <a:t>66</a:t>
            </a:fld>
            <a:endParaRPr lang="en-US" altLang="en-US" sz="1200">
              <a:solidFill>
                <a:srgbClr val="898989"/>
              </a:solidFill>
            </a:endParaRPr>
          </a:p>
        </p:txBody>
      </p:sp>
    </p:spTree>
    <p:extLst>
      <p:ext uri="{BB962C8B-B14F-4D97-AF65-F5344CB8AC3E}">
        <p14:creationId xmlns:p14="http://schemas.microsoft.com/office/powerpoint/2010/main" val="3929537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3"/>
          <p:cNvSpPr>
            <a:spLocks noGrp="1"/>
          </p:cNvSpPr>
          <p:nvPr>
            <p:ph type="title"/>
          </p:nvPr>
        </p:nvSpPr>
        <p:spPr/>
        <p:txBody>
          <a:bodyPr/>
          <a:lstStyle/>
          <a:p>
            <a:r>
              <a:rPr altLang="en-US"/>
              <a:t>Project Integration Management</a:t>
            </a:r>
          </a:p>
        </p:txBody>
      </p:sp>
      <p:sp>
        <p:nvSpPr>
          <p:cNvPr id="92163" name="Content Placeholder 4"/>
          <p:cNvSpPr>
            <a:spLocks noGrp="1"/>
          </p:cNvSpPr>
          <p:nvPr>
            <p:ph idx="1"/>
          </p:nvPr>
        </p:nvSpPr>
        <p:spPr>
          <a:xfrm>
            <a:off x="457200" y="990600"/>
            <a:ext cx="8229600" cy="5105400"/>
          </a:xfrm>
        </p:spPr>
        <p:txBody>
          <a:bodyPr>
            <a:normAutofit fontScale="92500" lnSpcReduction="20000"/>
          </a:bodyPr>
          <a:lstStyle/>
          <a:p>
            <a:pPr marL="914400" lvl="1" indent="-457200">
              <a:lnSpc>
                <a:spcPct val="200000"/>
              </a:lnSpc>
              <a:buFont typeface="+mj-lt"/>
              <a:buAutoNum type="arabicPeriod"/>
            </a:pPr>
            <a:r>
              <a:rPr lang="en-US" altLang="en-US" sz="2500" dirty="0"/>
              <a:t>Develop Project Charter [INITIATING]</a:t>
            </a:r>
          </a:p>
          <a:p>
            <a:pPr marL="914400" lvl="1" indent="-457200">
              <a:lnSpc>
                <a:spcPct val="200000"/>
              </a:lnSpc>
              <a:buFont typeface="+mj-lt"/>
              <a:buAutoNum type="arabicPeriod"/>
            </a:pPr>
            <a:r>
              <a:rPr lang="en-US" altLang="en-US" sz="2500" dirty="0"/>
              <a:t>Develop Project Management Plan [PLANNING]</a:t>
            </a:r>
          </a:p>
          <a:p>
            <a:pPr marL="914400" lvl="1" indent="-457200">
              <a:lnSpc>
                <a:spcPct val="200000"/>
              </a:lnSpc>
              <a:buFont typeface="+mj-lt"/>
              <a:buAutoNum type="arabicPeriod"/>
            </a:pPr>
            <a:r>
              <a:rPr lang="en-US" altLang="en-US" sz="2500" dirty="0"/>
              <a:t>Direct and Manage Project Execution [EXECUTING]</a:t>
            </a:r>
          </a:p>
          <a:p>
            <a:pPr marL="914400" lvl="1" indent="-457200">
              <a:lnSpc>
                <a:spcPct val="200000"/>
              </a:lnSpc>
              <a:buFont typeface="+mj-lt"/>
              <a:buAutoNum type="arabicPeriod"/>
            </a:pPr>
            <a:r>
              <a:rPr lang="en-US" altLang="en-US" sz="2500" dirty="0"/>
              <a:t>Manage Project Knowledge [EXECUTING]</a:t>
            </a:r>
          </a:p>
          <a:p>
            <a:pPr marL="914400" lvl="1" indent="-457200">
              <a:lnSpc>
                <a:spcPct val="200000"/>
              </a:lnSpc>
              <a:buFont typeface="+mj-lt"/>
              <a:buAutoNum type="arabicPeriod"/>
            </a:pPr>
            <a:r>
              <a:rPr lang="en-US" altLang="en-US" sz="2500" dirty="0"/>
              <a:t>Monitor and Control Project Work [M&amp;C]</a:t>
            </a:r>
          </a:p>
          <a:p>
            <a:pPr marL="914400" lvl="1" indent="-457200">
              <a:lnSpc>
                <a:spcPct val="200000"/>
              </a:lnSpc>
              <a:buFont typeface="+mj-lt"/>
              <a:buAutoNum type="arabicPeriod"/>
            </a:pPr>
            <a:r>
              <a:rPr lang="en-US" altLang="en-US" sz="2500" dirty="0"/>
              <a:t>Perform Integrated Change Control [M&amp;C]</a:t>
            </a:r>
          </a:p>
          <a:p>
            <a:pPr marL="914400" lvl="1" indent="-457200">
              <a:lnSpc>
                <a:spcPct val="200000"/>
              </a:lnSpc>
              <a:buFont typeface="+mj-lt"/>
              <a:buAutoNum type="arabicPeriod"/>
            </a:pPr>
            <a:r>
              <a:rPr lang="en-US" altLang="en-US" sz="2500" dirty="0"/>
              <a:t>Close Project or Phase [CLOSING]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2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EE4241-CB0F-4DBD-9296-8E13240DDBF9}" type="slidenum">
              <a:rPr lang="en-US" altLang="en-US" sz="1200" smtClean="0">
                <a:solidFill>
                  <a:srgbClr val="898989"/>
                </a:solidFill>
              </a:rPr>
              <a:pPr>
                <a:spcBef>
                  <a:spcPct val="0"/>
                </a:spcBef>
                <a:buFontTx/>
                <a:buNone/>
              </a:pPr>
              <a:t>67</a:t>
            </a:fld>
            <a:endParaRPr lang="en-US" altLang="en-US" sz="1200">
              <a:solidFill>
                <a:srgbClr val="898989"/>
              </a:solidFill>
            </a:endParaRPr>
          </a:p>
        </p:txBody>
      </p:sp>
    </p:spTree>
    <p:extLst>
      <p:ext uri="{BB962C8B-B14F-4D97-AF65-F5344CB8AC3E}">
        <p14:creationId xmlns:p14="http://schemas.microsoft.com/office/powerpoint/2010/main" val="1806261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title"/>
          </p:nvPr>
        </p:nvSpPr>
        <p:spPr/>
        <p:txBody>
          <a:bodyPr/>
          <a:lstStyle/>
          <a:p>
            <a:r>
              <a:rPr altLang="en-US"/>
              <a:t>1. Develop Project Charter</a:t>
            </a:r>
          </a:p>
        </p:txBody>
      </p:sp>
      <p:sp>
        <p:nvSpPr>
          <p:cNvPr id="5" name="Content Placeholder 4"/>
          <p:cNvSpPr>
            <a:spLocks noGrp="1"/>
          </p:cNvSpPr>
          <p:nvPr>
            <p:ph idx="1"/>
          </p:nvPr>
        </p:nvSpPr>
        <p:spPr/>
        <p:txBody>
          <a:bodyPr/>
          <a:lstStyle/>
          <a:p>
            <a:pPr marL="0" indent="0">
              <a:buNone/>
            </a:pPr>
            <a:r>
              <a:rPr lang="en-IN" sz="2800" dirty="0"/>
              <a:t>The process of developing a document that formally authorizes the existence of a project and provides the project manager with the authority to apply organizational resources to project activities. </a:t>
            </a: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42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15F2E8F-C1B8-4CB6-807C-061A733C5BB8}" type="slidenum">
              <a:rPr lang="en-US" altLang="en-US" sz="1200" smtClean="0">
                <a:solidFill>
                  <a:srgbClr val="898989"/>
                </a:solidFill>
              </a:rPr>
              <a:pPr>
                <a:spcBef>
                  <a:spcPct val="0"/>
                </a:spcBef>
                <a:buFontTx/>
                <a:buNone/>
              </a:pPr>
              <a:t>68</a:t>
            </a:fld>
            <a:endParaRPr lang="en-US" altLang="en-US" sz="1200">
              <a:solidFill>
                <a:srgbClr val="898989"/>
              </a:solidFill>
            </a:endParaRPr>
          </a:p>
        </p:txBody>
      </p:sp>
      <p:pic>
        <p:nvPicPr>
          <p:cNvPr id="94212" name="Picture 4" descr="D:\Works\Training-Material\My Pictures\PM-Images\Project_Char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388" y="4343400"/>
            <a:ext cx="2448811"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2721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Placeholder 3"/>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endParaRPr lang="en-US" altLang="en-US" dirty="0"/>
          </a:p>
        </p:txBody>
      </p:sp>
      <p:sp>
        <p:nvSpPr>
          <p:cNvPr id="96258" name="Title 1"/>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Project Charter</a:t>
            </a:r>
          </a:p>
        </p:txBody>
      </p:sp>
      <p:sp>
        <p:nvSpPr>
          <p:cNvPr id="96259" name="Content Placeholder 2"/>
          <p:cNvSpPr>
            <a:spLocks noGrp="1"/>
          </p:cNvSpPr>
          <p:nvPr>
            <p:ph sz="quarter" idx="12"/>
          </p:nvPr>
        </p:nvSpPr>
        <p:spPr/>
        <p:txBody>
          <a:bodyPr/>
          <a:lstStyle/>
          <a:p>
            <a:r>
              <a:rPr lang="en-US" sz="1600" dirty="0"/>
              <a:t>.1 Business documents</a:t>
            </a:r>
          </a:p>
          <a:p>
            <a:pPr lvl="1"/>
            <a:r>
              <a:rPr lang="en-US" sz="1400" dirty="0"/>
              <a:t>• Business case</a:t>
            </a:r>
          </a:p>
          <a:p>
            <a:pPr lvl="1"/>
            <a:r>
              <a:rPr lang="en-US" sz="1400" dirty="0"/>
              <a:t>• Benefits management plan</a:t>
            </a:r>
          </a:p>
          <a:p>
            <a:r>
              <a:rPr lang="en-US" sz="1600" dirty="0"/>
              <a:t>.2 Agreements</a:t>
            </a:r>
          </a:p>
          <a:p>
            <a:r>
              <a:rPr lang="en-US" sz="1600" dirty="0"/>
              <a:t>.3 EEFs</a:t>
            </a:r>
          </a:p>
          <a:p>
            <a:r>
              <a:rPr lang="en-US" sz="1600" dirty="0"/>
              <a:t>.4 OPA</a:t>
            </a:r>
            <a:endParaRPr lang="en-US" altLang="en-US" sz="1600" dirty="0"/>
          </a:p>
        </p:txBody>
      </p:sp>
      <p:sp>
        <p:nvSpPr>
          <p:cNvPr id="96261" name="Text Placeholder 4"/>
          <p:cNvSpPr>
            <a:spLocks noGrp="1"/>
          </p:cNvSpPr>
          <p:nvPr>
            <p:ph type="body" sz="quarter" idx="14"/>
          </p:nvPr>
        </p:nvSpPr>
        <p:spPr/>
        <p:txBody>
          <a:bodyPr/>
          <a:lstStyle/>
          <a:p>
            <a:r>
              <a:rPr lang="en-US" dirty="0"/>
              <a:t>.1 Project charter</a:t>
            </a:r>
          </a:p>
          <a:p>
            <a:r>
              <a:rPr lang="en-US" dirty="0"/>
              <a:t>.2 Assumption log</a:t>
            </a:r>
            <a:endParaRPr lang="en-US" altLang="en-US" dirty="0"/>
          </a:p>
        </p:txBody>
      </p:sp>
      <p:sp>
        <p:nvSpPr>
          <p:cNvPr id="6" name="Text Placeholder 5"/>
          <p:cNvSpPr>
            <a:spLocks noGrp="1"/>
          </p:cNvSpPr>
          <p:nvPr>
            <p:ph type="body" sz="quarter" idx="15"/>
          </p:nvPr>
        </p:nvSpPr>
        <p:spPr/>
        <p:txBody>
          <a:bodyPr/>
          <a:lstStyle/>
          <a:p>
            <a:pPr>
              <a:defRPr/>
            </a:pPr>
            <a:r>
              <a:rPr lang="en-US" dirty="0"/>
              <a:t>PIM</a:t>
            </a:r>
          </a:p>
        </p:txBody>
      </p:sp>
      <p:sp>
        <p:nvSpPr>
          <p:cNvPr id="7" name="Text Placeholder 6"/>
          <p:cNvSpPr>
            <a:spLocks noGrp="1"/>
          </p:cNvSpPr>
          <p:nvPr>
            <p:ph type="body" sz="quarter" idx="16"/>
          </p:nvPr>
        </p:nvSpPr>
        <p:spPr/>
        <p:txBody>
          <a:bodyPr/>
          <a:lstStyle/>
          <a:p>
            <a:pPr>
              <a:defRPr/>
            </a:pPr>
            <a:r>
              <a:rPr lang="en-US" dirty="0"/>
              <a:t>INIT</a:t>
            </a:r>
          </a:p>
        </p:txBody>
      </p:sp>
      <p:sp>
        <p:nvSpPr>
          <p:cNvPr id="962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AC8DE6-F78C-461E-98BB-0FD4EE374DE6}" type="slidenum">
              <a:rPr lang="en-US" altLang="en-US" sz="1200" smtClean="0">
                <a:solidFill>
                  <a:srgbClr val="898989"/>
                </a:solidFill>
              </a:rPr>
              <a:pPr>
                <a:spcBef>
                  <a:spcPct val="0"/>
                </a:spcBef>
                <a:buFontTx/>
                <a:buNone/>
              </a:pPr>
              <a:t>69</a:t>
            </a:fld>
            <a:endParaRPr lang="en-US" altLang="en-US" sz="1200">
              <a:solidFill>
                <a:srgbClr val="898989"/>
              </a:solidFill>
            </a:endParaRPr>
          </a:p>
        </p:txBody>
      </p:sp>
    </p:spTree>
    <p:extLst>
      <p:ext uri="{BB962C8B-B14F-4D97-AF65-F5344CB8AC3E}">
        <p14:creationId xmlns:p14="http://schemas.microsoft.com/office/powerpoint/2010/main" val="3792273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4579" name="Title 3"/>
          <p:cNvSpPr>
            <a:spLocks noGrp="1"/>
          </p:cNvSpPr>
          <p:nvPr>
            <p:ph type="title"/>
          </p:nvPr>
        </p:nvSpPr>
        <p:spPr/>
        <p:txBody>
          <a:bodyPr/>
          <a:lstStyle/>
          <a:p>
            <a:pPr marL="342900" indent="-342900"/>
            <a:r>
              <a:rPr altLang="en-US">
                <a:ea typeface="Microsoft YaHei" panose="020B0503020204020204" pitchFamily="34" charset="-122"/>
              </a:rPr>
              <a:t>What is Project???</a:t>
            </a:r>
            <a:endParaRPr altLang="en-US"/>
          </a:p>
        </p:txBody>
      </p:sp>
      <p:sp>
        <p:nvSpPr>
          <p:cNvPr id="24580" name="Content Placeholder 4"/>
          <p:cNvSpPr>
            <a:spLocks noGrp="1"/>
          </p:cNvSpPr>
          <p:nvPr>
            <p:ph idx="1"/>
          </p:nvPr>
        </p:nvSpPr>
        <p:spPr>
          <a:xfrm>
            <a:off x="457200" y="990600"/>
            <a:ext cx="8229600" cy="5105400"/>
          </a:xfrm>
        </p:spPr>
        <p:txBody>
          <a:bodyPr/>
          <a:lstStyle/>
          <a:p>
            <a:pPr algn="ctr">
              <a:buFont typeface="Arial" panose="020B0604020202020204" pitchFamily="34" charset="0"/>
              <a:buNone/>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2D74A3-6558-4813-BA8D-4879C8167682}" type="slidenum">
              <a:rPr lang="en-US" altLang="en-US" sz="1200" smtClean="0">
                <a:solidFill>
                  <a:srgbClr val="898989"/>
                </a:solidFill>
              </a:rPr>
              <a:pPr>
                <a:spcBef>
                  <a:spcPct val="0"/>
                </a:spcBef>
                <a:buFontTx/>
                <a:buNone/>
              </a:pPr>
              <a:t>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altLang="en-US"/>
              <a:t>Project Charter Template</a:t>
            </a:r>
          </a:p>
        </p:txBody>
      </p:sp>
      <p:sp>
        <p:nvSpPr>
          <p:cNvPr id="3" name="Content Placeholder 2"/>
          <p:cNvSpPr>
            <a:spLocks noGrp="1"/>
          </p:cNvSpPr>
          <p:nvPr>
            <p:ph idx="1"/>
          </p:nvPr>
        </p:nvSpPr>
        <p:spPr>
          <a:xfrm>
            <a:off x="457200" y="990600"/>
            <a:ext cx="8229600" cy="5105400"/>
          </a:xfrm>
        </p:spPr>
        <p:txBody>
          <a:bodyPr>
            <a:noAutofit/>
          </a:bodyPr>
          <a:lstStyle/>
          <a:p>
            <a:pPr marL="514350" indent="-457200">
              <a:buFontTx/>
              <a:buAutoNum type="arabicPeriod"/>
              <a:defRPr/>
            </a:pPr>
            <a:r>
              <a:rPr lang="en-US" sz="2400" dirty="0"/>
              <a:t>Project  purpose or justification</a:t>
            </a:r>
          </a:p>
          <a:p>
            <a:pPr marL="514350" indent="-457200">
              <a:buFont typeface="Arial" panose="020B0604020202020204" pitchFamily="34" charset="0"/>
              <a:buAutoNum type="arabicPeriod"/>
              <a:defRPr/>
            </a:pPr>
            <a:r>
              <a:rPr lang="en-US" sz="2400" dirty="0"/>
              <a:t>Measurable project objectives and related success criteria</a:t>
            </a:r>
          </a:p>
          <a:p>
            <a:pPr marL="514350" indent="-457200">
              <a:buFontTx/>
              <a:buAutoNum type="arabicPeriod"/>
              <a:defRPr/>
            </a:pPr>
            <a:r>
              <a:rPr lang="en-US" sz="2400" dirty="0"/>
              <a:t>High – Level Requirements</a:t>
            </a:r>
          </a:p>
          <a:p>
            <a:pPr marL="514350" indent="-457200">
              <a:buFontTx/>
              <a:buAutoNum type="arabicPeriod"/>
              <a:defRPr/>
            </a:pPr>
            <a:r>
              <a:rPr lang="en-US" sz="2400" dirty="0"/>
              <a:t>High – Level Project description </a:t>
            </a:r>
          </a:p>
          <a:p>
            <a:pPr marL="514350" indent="-457200">
              <a:buFontTx/>
              <a:buAutoNum type="arabicPeriod"/>
              <a:defRPr/>
            </a:pPr>
            <a:r>
              <a:rPr lang="en-US" sz="2400" dirty="0"/>
              <a:t>High – Level Risks </a:t>
            </a:r>
          </a:p>
          <a:p>
            <a:pPr marL="514350" indent="-457200">
              <a:buFontTx/>
              <a:buAutoNum type="arabicPeriod"/>
              <a:defRPr/>
            </a:pPr>
            <a:r>
              <a:rPr lang="en-US" sz="2400" dirty="0"/>
              <a:t>Summary milestone schedule </a:t>
            </a:r>
          </a:p>
          <a:p>
            <a:pPr marL="514350" indent="-457200">
              <a:buFontTx/>
              <a:buAutoNum type="arabicPeriod"/>
              <a:defRPr/>
            </a:pPr>
            <a:r>
              <a:rPr lang="en-US" sz="2400" dirty="0"/>
              <a:t>Summary Budget</a:t>
            </a:r>
          </a:p>
          <a:p>
            <a:pPr marL="514350" indent="-457200">
              <a:buFontTx/>
              <a:buAutoNum type="arabicPeriod"/>
              <a:defRPr/>
            </a:pPr>
            <a:r>
              <a:rPr lang="en-US" sz="2400" dirty="0"/>
              <a:t>Project approval requirements</a:t>
            </a:r>
          </a:p>
          <a:p>
            <a:pPr marL="514350" indent="-457200">
              <a:buFontTx/>
              <a:buAutoNum type="arabicPeriod"/>
              <a:defRPr/>
            </a:pPr>
            <a:r>
              <a:rPr lang="en-US" sz="2400" dirty="0"/>
              <a:t>Assigned project manager, responsibility, and authority level</a:t>
            </a:r>
          </a:p>
          <a:p>
            <a:pPr marL="514350" indent="-457200">
              <a:buFontTx/>
              <a:buAutoNum type="arabicPeriod"/>
              <a:defRPr/>
            </a:pPr>
            <a:r>
              <a:rPr lang="en-US" sz="2400" dirty="0"/>
              <a:t>Name and authority of the sponsor or other person(s) authorizing the project charter</a:t>
            </a:r>
          </a:p>
          <a:p>
            <a:pPr>
              <a:defRPr/>
            </a:pPr>
            <a:endParaRPr lang="en-US" sz="4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83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85ADE8-C27C-4720-9E9C-AF3F01432A6A}" type="slidenum">
              <a:rPr lang="en-US" altLang="en-US" sz="1200" smtClean="0">
                <a:solidFill>
                  <a:srgbClr val="898989"/>
                </a:solidFill>
              </a:rPr>
              <a:pPr>
                <a:spcBef>
                  <a:spcPct val="0"/>
                </a:spcBef>
                <a:buFontTx/>
                <a:buNone/>
              </a:pPr>
              <a:t>70</a:t>
            </a:fld>
            <a:endParaRPr lang="en-US" altLang="en-US" sz="1200">
              <a:solidFill>
                <a:srgbClr val="898989"/>
              </a:solidFill>
            </a:endParaRPr>
          </a:p>
        </p:txBody>
      </p:sp>
    </p:spTree>
    <p:extLst>
      <p:ext uri="{BB962C8B-B14F-4D97-AF65-F5344CB8AC3E}">
        <p14:creationId xmlns:p14="http://schemas.microsoft.com/office/powerpoint/2010/main" val="1352773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3"/>
          <p:cNvSpPr>
            <a:spLocks noGrp="1"/>
          </p:cNvSpPr>
          <p:nvPr>
            <p:ph type="title"/>
          </p:nvPr>
        </p:nvSpPr>
        <p:spPr/>
        <p:txBody>
          <a:bodyPr/>
          <a:lstStyle/>
          <a:p>
            <a:r>
              <a:rPr altLang="en-US"/>
              <a:t>Exercise-1</a:t>
            </a:r>
          </a:p>
        </p:txBody>
      </p:sp>
      <p:sp>
        <p:nvSpPr>
          <p:cNvPr id="100355" name="Content Placeholder 4"/>
          <p:cNvSpPr>
            <a:spLocks noGrp="1"/>
          </p:cNvSpPr>
          <p:nvPr>
            <p:ph idx="1"/>
          </p:nvPr>
        </p:nvSpPr>
        <p:spPr/>
        <p:txBody>
          <a:bodyPr/>
          <a:lstStyle/>
          <a:p>
            <a:pPr>
              <a:buFont typeface="Arial" panose="020B0604020202020204" pitchFamily="34" charset="0"/>
              <a:buNone/>
            </a:pPr>
            <a:endParaRPr lang="en-US" altLang="en-US"/>
          </a:p>
          <a:p>
            <a:r>
              <a:rPr lang="en-US" altLang="en-US"/>
              <a:t>Prepare Project Charter for your Project</a:t>
            </a:r>
          </a:p>
        </p:txBody>
      </p:sp>
      <p:sp>
        <p:nvSpPr>
          <p:cNvPr id="100356" name="Content Placeholder 5"/>
          <p:cNvSpPr>
            <a:spLocks noGrp="1"/>
          </p:cNvSpPr>
          <p:nvPr>
            <p:ph idx="13"/>
          </p:nvPr>
        </p:nvSpPr>
        <p:spPr/>
        <p:txBody>
          <a:bodyPr/>
          <a:lstStyle/>
          <a:p>
            <a:r>
              <a:rPr lang="en-US" altLang="en-US" dirty="0"/>
              <a:t>15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0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AC02A9-D5F8-4E17-999A-AEB342117CD7}" type="slidenum">
              <a:rPr lang="en-US" altLang="en-US" sz="1200" smtClean="0">
                <a:solidFill>
                  <a:srgbClr val="898989"/>
                </a:solidFill>
              </a:rPr>
              <a:pPr>
                <a:spcBef>
                  <a:spcPct val="0"/>
                </a:spcBef>
                <a:buFontTx/>
                <a:buNone/>
              </a:pPr>
              <a:t>71</a:t>
            </a:fld>
            <a:endParaRPr lang="en-US" altLang="en-US" sz="1200">
              <a:solidFill>
                <a:srgbClr val="898989"/>
              </a:solidFill>
            </a:endParaRPr>
          </a:p>
        </p:txBody>
      </p:sp>
    </p:spTree>
    <p:extLst>
      <p:ext uri="{BB962C8B-B14F-4D97-AF65-F5344CB8AC3E}">
        <p14:creationId xmlns:p14="http://schemas.microsoft.com/office/powerpoint/2010/main" val="319417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7"/>
          <p:cNvSpPr>
            <a:spLocks noGrp="1"/>
          </p:cNvSpPr>
          <p:nvPr>
            <p:ph type="title"/>
          </p:nvPr>
        </p:nvSpPr>
        <p:spPr/>
        <p:txBody>
          <a:bodyPr/>
          <a:lstStyle/>
          <a:p>
            <a:r>
              <a:rPr altLang="en-US"/>
              <a:t>2. Develop Project Management Plan</a:t>
            </a:r>
          </a:p>
        </p:txBody>
      </p:sp>
      <p:sp>
        <p:nvSpPr>
          <p:cNvPr id="102403" name="Content Placeholder 8"/>
          <p:cNvSpPr>
            <a:spLocks noGrp="1"/>
          </p:cNvSpPr>
          <p:nvPr>
            <p:ph idx="1"/>
          </p:nvPr>
        </p:nvSpPr>
        <p:spPr/>
        <p:txBody>
          <a:bodyPr/>
          <a:lstStyle/>
          <a:p>
            <a:pPr>
              <a:buNone/>
            </a:pPr>
            <a:r>
              <a:rPr lang="en-US" altLang="en-US" b="1" dirty="0"/>
              <a:t>	</a:t>
            </a:r>
            <a:r>
              <a:rPr lang="en-IN" dirty="0"/>
              <a:t>The process of defining, preparing, and coordinating all plan components and consolidating them into an integrated project management plan.</a:t>
            </a:r>
            <a:endParaRPr lang="en-US" altLang="en-US" b="1" dirty="0"/>
          </a:p>
          <a:p>
            <a:endParaRPr lang="en-US" altLang="en-US" dirty="0"/>
          </a:p>
        </p:txBody>
      </p:sp>
      <p:pic>
        <p:nvPicPr>
          <p:cNvPr id="102404" name="Picture 4" descr="D:\Works\Training-Material\My Pictures\PM-Images\Project_Plan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06837"/>
            <a:ext cx="2516289"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2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2D873B-6ABB-4AC7-81F5-36F3702C483C}" type="slidenum">
              <a:rPr lang="en-US" altLang="en-US" sz="1200" smtClean="0">
                <a:solidFill>
                  <a:srgbClr val="898989"/>
                </a:solidFill>
              </a:rPr>
              <a:pPr>
                <a:spcBef>
                  <a:spcPct val="0"/>
                </a:spcBef>
                <a:buFontTx/>
                <a:buNone/>
              </a:pPr>
              <a:t>72</a:t>
            </a:fld>
            <a:endParaRPr lang="en-US" altLang="en-US" sz="1200">
              <a:solidFill>
                <a:srgbClr val="898989"/>
              </a:solidFill>
            </a:endParaRPr>
          </a:p>
        </p:txBody>
      </p:sp>
    </p:spTree>
    <p:extLst>
      <p:ext uri="{BB962C8B-B14F-4D97-AF65-F5344CB8AC3E}">
        <p14:creationId xmlns:p14="http://schemas.microsoft.com/office/powerpoint/2010/main" val="9023710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D42C97-3DD9-4545-92FD-6F7FE93ED0BF}"/>
              </a:ext>
            </a:extLst>
          </p:cNvPr>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Checklists</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p>
        </p:txBody>
      </p:sp>
      <p:sp>
        <p:nvSpPr>
          <p:cNvPr id="3" name="Title 2">
            <a:extLst>
              <a:ext uri="{FF2B5EF4-FFF2-40B4-BE49-F238E27FC236}">
                <a16:creationId xmlns:a16="http://schemas.microsoft.com/office/drawing/2014/main" id="{11E32847-2E7D-4AB8-8A35-680D3A8CC3CE}"/>
              </a:ext>
            </a:extLst>
          </p:cNvPr>
          <p:cNvSpPr>
            <a:spLocks noGrp="1"/>
          </p:cNvSpPr>
          <p:nvPr>
            <p:ph type="title"/>
          </p:nvPr>
        </p:nvSpPr>
        <p:spPr/>
        <p:txBody>
          <a:bodyPr/>
          <a:lstStyle/>
          <a:p>
            <a:r>
              <a:rPr lang="en-US" dirty="0"/>
              <a:t>Develop Project Management Plan</a:t>
            </a:r>
          </a:p>
        </p:txBody>
      </p:sp>
      <p:sp>
        <p:nvSpPr>
          <p:cNvPr id="4" name="Content Placeholder 3">
            <a:extLst>
              <a:ext uri="{FF2B5EF4-FFF2-40B4-BE49-F238E27FC236}">
                <a16:creationId xmlns:a16="http://schemas.microsoft.com/office/drawing/2014/main" id="{99276132-5FA2-4772-9E19-8653B2519A7B}"/>
              </a:ext>
            </a:extLst>
          </p:cNvPr>
          <p:cNvSpPr>
            <a:spLocks noGrp="1"/>
          </p:cNvSpPr>
          <p:nvPr>
            <p:ph sz="quarter" idx="12"/>
          </p:nvPr>
        </p:nvSpPr>
        <p:spPr/>
        <p:txBody>
          <a:bodyPr/>
          <a:lstStyle/>
          <a:p>
            <a:r>
              <a:rPr lang="en-US" dirty="0"/>
              <a:t>.1 Project charter</a:t>
            </a:r>
          </a:p>
          <a:p>
            <a:r>
              <a:rPr lang="en-IN" dirty="0"/>
              <a:t>.2 Outputs from other 	processes</a:t>
            </a:r>
          </a:p>
          <a:p>
            <a:r>
              <a:rPr lang="en-US" dirty="0"/>
              <a:t>.3 EEFs</a:t>
            </a:r>
          </a:p>
          <a:p>
            <a:r>
              <a:rPr lang="en-US" dirty="0"/>
              <a:t>.4 OPAs</a:t>
            </a:r>
          </a:p>
        </p:txBody>
      </p:sp>
      <p:sp>
        <p:nvSpPr>
          <p:cNvPr id="5" name="Text Placeholder 4">
            <a:extLst>
              <a:ext uri="{FF2B5EF4-FFF2-40B4-BE49-F238E27FC236}">
                <a16:creationId xmlns:a16="http://schemas.microsoft.com/office/drawing/2014/main" id="{1AA76F66-5C6A-4A35-A7E1-03803A7013E2}"/>
              </a:ext>
            </a:extLst>
          </p:cNvPr>
          <p:cNvSpPr>
            <a:spLocks noGrp="1"/>
          </p:cNvSpPr>
          <p:nvPr>
            <p:ph type="body" sz="quarter" idx="14"/>
          </p:nvPr>
        </p:nvSpPr>
        <p:spPr/>
        <p:txBody>
          <a:bodyPr/>
          <a:lstStyle/>
          <a:p>
            <a:r>
              <a:rPr lang="en-US" dirty="0"/>
              <a:t>.1 Project management 	plan</a:t>
            </a:r>
          </a:p>
        </p:txBody>
      </p:sp>
      <p:sp>
        <p:nvSpPr>
          <p:cNvPr id="6" name="Text Placeholder 5">
            <a:extLst>
              <a:ext uri="{FF2B5EF4-FFF2-40B4-BE49-F238E27FC236}">
                <a16:creationId xmlns:a16="http://schemas.microsoft.com/office/drawing/2014/main" id="{FF38EB43-C988-4DF5-B982-5E26AF8D0CB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4D8FEEFF-541D-4E0B-AE9D-CC17B2E163F8}"/>
              </a:ext>
            </a:extLst>
          </p:cNvPr>
          <p:cNvSpPr>
            <a:spLocks noGrp="1"/>
          </p:cNvSpPr>
          <p:nvPr>
            <p:ph type="body" sz="quarter" idx="16"/>
          </p:nvPr>
        </p:nvSpPr>
        <p:spPr/>
        <p:txBody>
          <a:bodyPr/>
          <a:lstStyle/>
          <a:p>
            <a:r>
              <a:rPr lang="en-US" dirty="0"/>
              <a:t>PLAN</a:t>
            </a:r>
          </a:p>
        </p:txBody>
      </p:sp>
      <p:sp>
        <p:nvSpPr>
          <p:cNvPr id="8" name="Slide Number Placeholder 7">
            <a:extLst>
              <a:ext uri="{FF2B5EF4-FFF2-40B4-BE49-F238E27FC236}">
                <a16:creationId xmlns:a16="http://schemas.microsoft.com/office/drawing/2014/main" id="{9BA98550-8647-46D5-908C-BAC7811B3DE7}"/>
              </a:ext>
            </a:extLst>
          </p:cNvPr>
          <p:cNvSpPr>
            <a:spLocks noGrp="1"/>
          </p:cNvSpPr>
          <p:nvPr>
            <p:ph type="sldNum" idx="18"/>
          </p:nvPr>
        </p:nvSpPr>
        <p:spPr/>
        <p:txBody>
          <a:bodyPr/>
          <a:lstStyle/>
          <a:p>
            <a:pPr>
              <a:defRPr/>
            </a:pPr>
            <a:fld id="{023D243F-FF89-4CDA-A0EF-C0FAAD3DFB55}" type="slidenum">
              <a:rPr lang="en-US" altLang="en-US" smtClean="0"/>
              <a:pPr>
                <a:defRPr/>
              </a:pPr>
              <a:t>73</a:t>
            </a:fld>
            <a:endParaRPr lang="en-US" altLang="en-US"/>
          </a:p>
        </p:txBody>
      </p:sp>
    </p:spTree>
    <p:extLst>
      <p:ext uri="{BB962C8B-B14F-4D97-AF65-F5344CB8AC3E}">
        <p14:creationId xmlns:p14="http://schemas.microsoft.com/office/powerpoint/2010/main" val="890448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3"/>
          <p:cNvSpPr>
            <a:spLocks noGrp="1"/>
          </p:cNvSpPr>
          <p:nvPr>
            <p:ph type="title"/>
          </p:nvPr>
        </p:nvSpPr>
        <p:spPr/>
        <p:txBody>
          <a:bodyPr/>
          <a:lstStyle/>
          <a:p>
            <a:r>
              <a:rPr altLang="en-US"/>
              <a:t>Exercise-2</a:t>
            </a:r>
          </a:p>
        </p:txBody>
      </p:sp>
      <p:sp>
        <p:nvSpPr>
          <p:cNvPr id="106499" name="Content Placeholder 4"/>
          <p:cNvSpPr>
            <a:spLocks noGrp="1"/>
          </p:cNvSpPr>
          <p:nvPr>
            <p:ph idx="1"/>
          </p:nvPr>
        </p:nvSpPr>
        <p:spPr/>
        <p:txBody>
          <a:bodyPr/>
          <a:lstStyle/>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r>
              <a:rPr lang="en-US" altLang="en-US" b="1"/>
              <a:t>Write name of all type of subsidiary plans for your Project</a:t>
            </a:r>
          </a:p>
          <a:p>
            <a:endParaRPr lang="en-US" altLang="en-US"/>
          </a:p>
        </p:txBody>
      </p:sp>
      <p:sp>
        <p:nvSpPr>
          <p:cNvPr id="106500"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650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2EA77F-45E8-4DA1-AB47-ADDC3DB7EBEE}" type="slidenum">
              <a:rPr lang="en-US" altLang="en-US" sz="1200" smtClean="0">
                <a:solidFill>
                  <a:srgbClr val="898989"/>
                </a:solidFill>
              </a:rPr>
              <a:pPr>
                <a:spcBef>
                  <a:spcPct val="0"/>
                </a:spcBef>
                <a:buFontTx/>
                <a:buNone/>
              </a:pPr>
              <a:t>74</a:t>
            </a:fld>
            <a:endParaRPr lang="en-US" altLang="en-US" sz="1200">
              <a:solidFill>
                <a:srgbClr val="898989"/>
              </a:solidFill>
            </a:endParaRPr>
          </a:p>
        </p:txBody>
      </p:sp>
    </p:spTree>
    <p:extLst>
      <p:ext uri="{BB962C8B-B14F-4D97-AF65-F5344CB8AC3E}">
        <p14:creationId xmlns:p14="http://schemas.microsoft.com/office/powerpoint/2010/main" val="111496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3"/>
          <p:cNvSpPr>
            <a:spLocks noGrp="1"/>
          </p:cNvSpPr>
          <p:nvPr>
            <p:ph type="title"/>
          </p:nvPr>
        </p:nvSpPr>
        <p:spPr/>
        <p:txBody>
          <a:bodyPr/>
          <a:lstStyle/>
          <a:p>
            <a:r>
              <a:rPr altLang="en-US"/>
              <a:t>3. Direct &amp; Manage Project Work</a:t>
            </a:r>
          </a:p>
        </p:txBody>
      </p:sp>
      <p:sp>
        <p:nvSpPr>
          <p:cNvPr id="3" name="Content Placeholder 2">
            <a:extLst>
              <a:ext uri="{FF2B5EF4-FFF2-40B4-BE49-F238E27FC236}">
                <a16:creationId xmlns:a16="http://schemas.microsoft.com/office/drawing/2014/main" id="{5D95E2A9-68FE-4390-BCE0-E6E3AD7ECA4E}"/>
              </a:ext>
            </a:extLst>
          </p:cNvPr>
          <p:cNvSpPr>
            <a:spLocks noGrp="1"/>
          </p:cNvSpPr>
          <p:nvPr>
            <p:ph idx="1"/>
          </p:nvPr>
        </p:nvSpPr>
        <p:spPr/>
        <p:txBody>
          <a:bodyPr/>
          <a:lstStyle/>
          <a:p>
            <a:pPr marL="0" indent="0">
              <a:buNone/>
            </a:pPr>
            <a:r>
              <a:rPr lang="en-IN" dirty="0"/>
              <a:t>The process of leading and performing the work defined in the project management plan and implementing approved changes to achieve the project’s objectives.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855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F2991E-C2BE-496C-A76D-3BA27F28F86A}" type="slidenum">
              <a:rPr lang="en-US" altLang="en-US" sz="1200" smtClean="0">
                <a:solidFill>
                  <a:srgbClr val="898989"/>
                </a:solidFill>
              </a:rPr>
              <a:pPr>
                <a:spcBef>
                  <a:spcPct val="0"/>
                </a:spcBef>
                <a:buFontTx/>
                <a:buNone/>
              </a:pPr>
              <a:t>75</a:t>
            </a:fld>
            <a:endParaRPr lang="en-US" altLang="en-US" sz="1200">
              <a:solidFill>
                <a:srgbClr val="898989"/>
              </a:solidFill>
            </a:endParaRPr>
          </a:p>
        </p:txBody>
      </p:sp>
      <p:pic>
        <p:nvPicPr>
          <p:cNvPr id="108548" name="Picture 4" descr="D:\Works\Training-Material\My Pictures\PM-Images\Project_Exec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5965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F6937-31B4-486B-980F-00186B1CDF6A}"/>
              </a:ext>
            </a:extLst>
          </p:cNvPr>
          <p:cNvSpPr>
            <a:spLocks noGrp="1"/>
          </p:cNvSpPr>
          <p:nvPr>
            <p:ph type="body" sz="quarter" idx="13"/>
          </p:nvPr>
        </p:nvSpPr>
        <p:spPr/>
        <p:txBody>
          <a:bodyPr/>
          <a:lstStyle/>
          <a:p>
            <a:r>
              <a:rPr lang="en-US" dirty="0"/>
              <a:t>.1 Expert judgment</a:t>
            </a:r>
          </a:p>
          <a:p>
            <a:r>
              <a:rPr lang="en-US" dirty="0"/>
              <a:t>.2 PMIS</a:t>
            </a:r>
          </a:p>
          <a:p>
            <a:r>
              <a:rPr lang="en-US" dirty="0"/>
              <a:t>.3 Meetings</a:t>
            </a:r>
          </a:p>
        </p:txBody>
      </p:sp>
      <p:sp>
        <p:nvSpPr>
          <p:cNvPr id="3" name="Title 2">
            <a:extLst>
              <a:ext uri="{FF2B5EF4-FFF2-40B4-BE49-F238E27FC236}">
                <a16:creationId xmlns:a16="http://schemas.microsoft.com/office/drawing/2014/main" id="{CF667DF7-02A3-4015-835E-6CD514D1A566}"/>
              </a:ext>
            </a:extLst>
          </p:cNvPr>
          <p:cNvSpPr>
            <a:spLocks noGrp="1"/>
          </p:cNvSpPr>
          <p:nvPr>
            <p:ph type="title"/>
          </p:nvPr>
        </p:nvSpPr>
        <p:spPr/>
        <p:txBody>
          <a:bodyPr/>
          <a:lstStyle/>
          <a:p>
            <a:r>
              <a:rPr lang="en-US" dirty="0"/>
              <a:t>Direct and Manage Project Work</a:t>
            </a:r>
          </a:p>
        </p:txBody>
      </p:sp>
      <p:sp>
        <p:nvSpPr>
          <p:cNvPr id="4" name="Content Placeholder 3">
            <a:extLst>
              <a:ext uri="{FF2B5EF4-FFF2-40B4-BE49-F238E27FC236}">
                <a16:creationId xmlns:a16="http://schemas.microsoft.com/office/drawing/2014/main" id="{2747CAA1-3B61-47E6-8DDA-0DFC50C1BC4E}"/>
              </a:ext>
            </a:extLst>
          </p:cNvPr>
          <p:cNvSpPr>
            <a:spLocks noGrp="1"/>
          </p:cNvSpPr>
          <p:nvPr>
            <p:ph sz="quarter" idx="12"/>
          </p:nvPr>
        </p:nvSpPr>
        <p:spPr/>
        <p:txBody>
          <a:bodyPr/>
          <a:lstStyle/>
          <a:p>
            <a:r>
              <a:rPr lang="en-US" sz="1600" dirty="0"/>
              <a:t>.1 Project management plan</a:t>
            </a:r>
          </a:p>
          <a:p>
            <a:r>
              <a:rPr lang="en-US" sz="1600" dirty="0"/>
              <a:t>	• Any component</a:t>
            </a:r>
          </a:p>
          <a:p>
            <a:r>
              <a:rPr lang="en-US" sz="1600" dirty="0"/>
              <a:t>.2 Project documents</a:t>
            </a:r>
          </a:p>
          <a:p>
            <a:pPr lvl="1"/>
            <a:r>
              <a:rPr lang="en-US" sz="1600" dirty="0"/>
              <a:t>• Change log</a:t>
            </a:r>
          </a:p>
          <a:p>
            <a:pPr lvl="1"/>
            <a:r>
              <a:rPr lang="en-US" sz="1600" dirty="0"/>
              <a:t>• Lessons learned register</a:t>
            </a:r>
          </a:p>
          <a:p>
            <a:pPr lvl="1"/>
            <a:r>
              <a:rPr lang="en-US" sz="1600" dirty="0"/>
              <a:t>• Milestone list</a:t>
            </a:r>
          </a:p>
          <a:p>
            <a:pPr lvl="1"/>
            <a:r>
              <a:rPr lang="en-US" sz="1600" dirty="0"/>
              <a:t>• Project communications</a:t>
            </a:r>
          </a:p>
          <a:p>
            <a:pPr lvl="1"/>
            <a:r>
              <a:rPr lang="en-US" sz="1600" dirty="0"/>
              <a:t>• Project schedule</a:t>
            </a:r>
          </a:p>
          <a:p>
            <a:pPr lvl="1"/>
            <a:r>
              <a:rPr lang="en-US" sz="1600" dirty="0"/>
              <a:t>• RTM</a:t>
            </a:r>
          </a:p>
          <a:p>
            <a:pPr lvl="1"/>
            <a:r>
              <a:rPr lang="en-US" sz="1600" dirty="0"/>
              <a:t>• Risk register</a:t>
            </a:r>
          </a:p>
          <a:p>
            <a:pPr lvl="1"/>
            <a:r>
              <a:rPr lang="en-US" sz="1600" dirty="0"/>
              <a:t>• Risk report</a:t>
            </a:r>
          </a:p>
          <a:p>
            <a:r>
              <a:rPr lang="en-US" sz="1600" dirty="0"/>
              <a:t>.3 Approved change requests</a:t>
            </a:r>
          </a:p>
          <a:p>
            <a:r>
              <a:rPr lang="en-US" sz="1600" dirty="0"/>
              <a:t>.4 EEFs</a:t>
            </a:r>
          </a:p>
          <a:p>
            <a:r>
              <a:rPr lang="en-US" sz="1600" dirty="0"/>
              <a:t>.5 OPAs</a:t>
            </a:r>
          </a:p>
        </p:txBody>
      </p:sp>
      <p:sp>
        <p:nvSpPr>
          <p:cNvPr id="5" name="Text Placeholder 4">
            <a:extLst>
              <a:ext uri="{FF2B5EF4-FFF2-40B4-BE49-F238E27FC236}">
                <a16:creationId xmlns:a16="http://schemas.microsoft.com/office/drawing/2014/main" id="{6BCCC743-569C-43C1-B52F-A94C93EACFF5}"/>
              </a:ext>
            </a:extLst>
          </p:cNvPr>
          <p:cNvSpPr>
            <a:spLocks noGrp="1"/>
          </p:cNvSpPr>
          <p:nvPr>
            <p:ph type="body" sz="quarter" idx="14"/>
          </p:nvPr>
        </p:nvSpPr>
        <p:spPr/>
        <p:txBody>
          <a:bodyPr/>
          <a:lstStyle/>
          <a:p>
            <a:r>
              <a:rPr lang="en-US" sz="1600" dirty="0"/>
              <a:t>.1 Deliverables</a:t>
            </a:r>
          </a:p>
          <a:p>
            <a:r>
              <a:rPr lang="en-US" sz="1600" dirty="0"/>
              <a:t>.2 Work performance data</a:t>
            </a:r>
          </a:p>
          <a:p>
            <a:r>
              <a:rPr lang="en-US" sz="1600" dirty="0"/>
              <a:t>.3 Issue log</a:t>
            </a:r>
          </a:p>
          <a:p>
            <a:r>
              <a:rPr lang="en-US" sz="1600" dirty="0"/>
              <a:t>.4 Change requests</a:t>
            </a:r>
          </a:p>
          <a:p>
            <a:r>
              <a:rPr lang="en-US" sz="1600" dirty="0"/>
              <a:t>.5 PMP updates</a:t>
            </a:r>
          </a:p>
          <a:p>
            <a:r>
              <a:rPr lang="en-US" sz="1600" dirty="0"/>
              <a:t>	• Any component</a:t>
            </a:r>
          </a:p>
          <a:p>
            <a:r>
              <a:rPr lang="en-US" sz="1600" dirty="0"/>
              <a:t>.6 Project documents 	updates</a:t>
            </a:r>
          </a:p>
          <a:p>
            <a:pPr lvl="1"/>
            <a:r>
              <a:rPr lang="en-US" sz="1600" dirty="0"/>
              <a:t>• Activity list</a:t>
            </a:r>
          </a:p>
          <a:p>
            <a:pPr lvl="1"/>
            <a:r>
              <a:rPr lang="en-US" sz="1600" dirty="0"/>
              <a:t>• Assumption log</a:t>
            </a:r>
          </a:p>
          <a:p>
            <a:pPr lvl="1"/>
            <a:r>
              <a:rPr lang="en-US" sz="1600" dirty="0"/>
              <a:t>• Lessons learned register</a:t>
            </a:r>
          </a:p>
          <a:p>
            <a:pPr lvl="1"/>
            <a:r>
              <a:rPr lang="en-US" sz="1600" dirty="0"/>
              <a:t>• Requirements Docs.</a:t>
            </a:r>
          </a:p>
          <a:p>
            <a:pPr lvl="1"/>
            <a:r>
              <a:rPr lang="en-US" sz="1600" dirty="0"/>
              <a:t>• Risk register</a:t>
            </a:r>
          </a:p>
          <a:p>
            <a:pPr lvl="1"/>
            <a:r>
              <a:rPr lang="en-US" sz="1600" dirty="0"/>
              <a:t>• Stakeholder register</a:t>
            </a:r>
          </a:p>
          <a:p>
            <a:r>
              <a:rPr lang="en-US" sz="1600" dirty="0"/>
              <a:t>.7 OPAs Updates</a:t>
            </a:r>
          </a:p>
        </p:txBody>
      </p:sp>
      <p:sp>
        <p:nvSpPr>
          <p:cNvPr id="6" name="Text Placeholder 5">
            <a:extLst>
              <a:ext uri="{FF2B5EF4-FFF2-40B4-BE49-F238E27FC236}">
                <a16:creationId xmlns:a16="http://schemas.microsoft.com/office/drawing/2014/main" id="{44EE6C45-C827-4113-B5AD-D62CA67894C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B958C8A6-8FC4-4DD9-A140-F40589D06AF1}"/>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7AE2278D-B714-424A-B2D9-B02EB8116DEF}"/>
              </a:ext>
            </a:extLst>
          </p:cNvPr>
          <p:cNvSpPr>
            <a:spLocks noGrp="1"/>
          </p:cNvSpPr>
          <p:nvPr>
            <p:ph type="sldNum" idx="18"/>
          </p:nvPr>
        </p:nvSpPr>
        <p:spPr/>
        <p:txBody>
          <a:bodyPr/>
          <a:lstStyle/>
          <a:p>
            <a:pPr>
              <a:defRPr/>
            </a:pPr>
            <a:fld id="{023D243F-FF89-4CDA-A0EF-C0FAAD3DFB55}" type="slidenum">
              <a:rPr lang="en-US" altLang="en-US" smtClean="0"/>
              <a:pPr>
                <a:defRPr/>
              </a:pPr>
              <a:t>76</a:t>
            </a:fld>
            <a:endParaRPr lang="en-US" altLang="en-US"/>
          </a:p>
        </p:txBody>
      </p:sp>
    </p:spTree>
    <p:extLst>
      <p:ext uri="{BB962C8B-B14F-4D97-AF65-F5344CB8AC3E}">
        <p14:creationId xmlns:p14="http://schemas.microsoft.com/office/powerpoint/2010/main" val="3459249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altLang="en-US"/>
              <a:t>Exercise-3</a:t>
            </a:r>
          </a:p>
        </p:txBody>
      </p:sp>
      <p:sp>
        <p:nvSpPr>
          <p:cNvPr id="112643" name="Content Placeholder 3"/>
          <p:cNvSpPr>
            <a:spLocks noGrp="1"/>
          </p:cNvSpPr>
          <p:nvPr>
            <p:ph idx="1"/>
          </p:nvPr>
        </p:nvSpPr>
        <p:spPr/>
        <p:txBody>
          <a:bodyPr/>
          <a:lstStyle/>
          <a:p>
            <a:pPr marL="342900" lvl="1" indent="-342900">
              <a:buFont typeface="Arial" panose="020B0604020202020204" pitchFamily="34" charset="0"/>
              <a:buChar char="•"/>
            </a:pPr>
            <a:endParaRPr lang="en-US" altLang="en-US" b="1" dirty="0"/>
          </a:p>
          <a:p>
            <a:pPr marL="342900" lvl="1" indent="-342900">
              <a:buFont typeface="Arial" panose="020B0604020202020204" pitchFamily="34" charset="0"/>
              <a:buChar char="•"/>
            </a:pPr>
            <a:r>
              <a:rPr lang="en-US" altLang="en-US" b="1" dirty="0"/>
              <a:t>Write name of Deliverables &amp; Name of work performance information for your Project</a:t>
            </a:r>
          </a:p>
          <a:p>
            <a:endParaRPr lang="en-US" altLang="en-US" dirty="0"/>
          </a:p>
        </p:txBody>
      </p:sp>
      <p:sp>
        <p:nvSpPr>
          <p:cNvPr id="112644"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264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97907A0-5F75-44CA-A742-931F021E261D}" type="slidenum">
              <a:rPr lang="en-US" altLang="en-US" sz="1200" smtClean="0">
                <a:solidFill>
                  <a:srgbClr val="898989"/>
                </a:solidFill>
              </a:rPr>
              <a:pPr>
                <a:spcBef>
                  <a:spcPct val="0"/>
                </a:spcBef>
                <a:buFontTx/>
                <a:buNone/>
              </a:pPr>
              <a:t>77</a:t>
            </a:fld>
            <a:endParaRPr lang="en-US" altLang="en-US" sz="1200">
              <a:solidFill>
                <a:srgbClr val="898989"/>
              </a:solidFill>
            </a:endParaRPr>
          </a:p>
        </p:txBody>
      </p:sp>
    </p:spTree>
    <p:extLst>
      <p:ext uri="{BB962C8B-B14F-4D97-AF65-F5344CB8AC3E}">
        <p14:creationId xmlns:p14="http://schemas.microsoft.com/office/powerpoint/2010/main" val="27442768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4</a:t>
            </a:r>
            <a:r>
              <a:rPr altLang="en-US" dirty="0"/>
              <a:t>. </a:t>
            </a:r>
            <a:r>
              <a:rPr lang="en-US" altLang="en-US" dirty="0"/>
              <a:t>Manage Project Knowledge</a:t>
            </a:r>
            <a:endParaRPr altLang="en-US" dirty="0"/>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using existing knowledge and creating new knowledge to achieve the project’s objectives and contribute to organizational learning. </a:t>
            </a: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78</a:t>
            </a:fld>
            <a:endParaRPr lang="en-US" altLang="en-US" sz="1200">
              <a:solidFill>
                <a:srgbClr val="898989"/>
              </a:solidFill>
            </a:endParaRPr>
          </a:p>
        </p:txBody>
      </p:sp>
      <p:pic>
        <p:nvPicPr>
          <p:cNvPr id="4" name="Picture 3">
            <a:extLst>
              <a:ext uri="{FF2B5EF4-FFF2-40B4-BE49-F238E27FC236}">
                <a16:creationId xmlns:a16="http://schemas.microsoft.com/office/drawing/2014/main" id="{B4F285BC-1240-4740-8E79-A09F3197122C}"/>
              </a:ext>
            </a:extLst>
          </p:cNvPr>
          <p:cNvPicPr>
            <a:picLocks noChangeAspect="1"/>
          </p:cNvPicPr>
          <p:nvPr/>
        </p:nvPicPr>
        <p:blipFill>
          <a:blip r:embed="rId3"/>
          <a:stretch>
            <a:fillRect/>
          </a:stretch>
        </p:blipFill>
        <p:spPr>
          <a:xfrm>
            <a:off x="2590800" y="4244181"/>
            <a:ext cx="3595974" cy="1731395"/>
          </a:xfrm>
          <a:prstGeom prst="rect">
            <a:avLst/>
          </a:prstGeom>
        </p:spPr>
      </p:pic>
    </p:spTree>
    <p:extLst>
      <p:ext uri="{BB962C8B-B14F-4D97-AF65-F5344CB8AC3E}">
        <p14:creationId xmlns:p14="http://schemas.microsoft.com/office/powerpoint/2010/main" val="670830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AE7DB3-5481-4372-8F1A-C9E6BD0C9A07}"/>
              </a:ext>
            </a:extLst>
          </p:cNvPr>
          <p:cNvSpPr>
            <a:spLocks noGrp="1"/>
          </p:cNvSpPr>
          <p:nvPr>
            <p:ph type="body" sz="quarter" idx="13"/>
          </p:nvPr>
        </p:nvSpPr>
        <p:spPr/>
        <p:txBody>
          <a:bodyPr/>
          <a:lstStyle/>
          <a:p>
            <a:r>
              <a:rPr lang="en-US" dirty="0"/>
              <a:t>.1 Expert judgment</a:t>
            </a:r>
          </a:p>
          <a:p>
            <a:r>
              <a:rPr lang="en-US" dirty="0"/>
              <a:t>.2 Knowledge 	management</a:t>
            </a:r>
          </a:p>
          <a:p>
            <a:r>
              <a:rPr lang="en-US" dirty="0"/>
              <a:t>.3 Information 	management</a:t>
            </a:r>
          </a:p>
          <a:p>
            <a:r>
              <a:rPr lang="en-US" dirty="0"/>
              <a:t>.4 Interpersonal and 	team skills</a:t>
            </a:r>
          </a:p>
          <a:p>
            <a:pPr lvl="1"/>
            <a:r>
              <a:rPr lang="en-US" dirty="0"/>
              <a:t>• Active listening</a:t>
            </a:r>
          </a:p>
          <a:p>
            <a:pPr lvl="1"/>
            <a:r>
              <a:rPr lang="en-US" dirty="0"/>
              <a:t>• Facilitation</a:t>
            </a:r>
          </a:p>
          <a:p>
            <a:pPr lvl="1"/>
            <a:r>
              <a:rPr lang="en-US" dirty="0"/>
              <a:t>• Leadership</a:t>
            </a:r>
          </a:p>
          <a:p>
            <a:pPr lvl="1"/>
            <a:r>
              <a:rPr lang="en-US" dirty="0"/>
              <a:t>• Networking</a:t>
            </a:r>
          </a:p>
          <a:p>
            <a:pPr lvl="1"/>
            <a:r>
              <a:rPr lang="en-US" dirty="0"/>
              <a:t>• Political awareness</a:t>
            </a:r>
          </a:p>
        </p:txBody>
      </p:sp>
      <p:sp>
        <p:nvSpPr>
          <p:cNvPr id="3" name="Title 2">
            <a:extLst>
              <a:ext uri="{FF2B5EF4-FFF2-40B4-BE49-F238E27FC236}">
                <a16:creationId xmlns:a16="http://schemas.microsoft.com/office/drawing/2014/main" id="{7DF3ECF7-0E38-4F2C-9BF6-ADAB61B75DF8}"/>
              </a:ext>
            </a:extLst>
          </p:cNvPr>
          <p:cNvSpPr>
            <a:spLocks noGrp="1"/>
          </p:cNvSpPr>
          <p:nvPr>
            <p:ph type="title"/>
          </p:nvPr>
        </p:nvSpPr>
        <p:spPr/>
        <p:txBody>
          <a:bodyPr/>
          <a:lstStyle/>
          <a:p>
            <a:r>
              <a:rPr lang="en-US" dirty="0"/>
              <a:t>Manage Project Knowledge</a:t>
            </a:r>
          </a:p>
        </p:txBody>
      </p:sp>
      <p:sp>
        <p:nvSpPr>
          <p:cNvPr id="4" name="Content Placeholder 3">
            <a:extLst>
              <a:ext uri="{FF2B5EF4-FFF2-40B4-BE49-F238E27FC236}">
                <a16:creationId xmlns:a16="http://schemas.microsoft.com/office/drawing/2014/main" id="{42562AC6-BD29-4C8D-9AD5-F065A420359E}"/>
              </a:ext>
            </a:extLst>
          </p:cNvPr>
          <p:cNvSpPr>
            <a:spLocks noGrp="1"/>
          </p:cNvSpPr>
          <p:nvPr>
            <p:ph sz="quarter" idx="12"/>
          </p:nvPr>
        </p:nvSpPr>
        <p:spPr/>
        <p:txBody>
          <a:bodyPr/>
          <a:lstStyle/>
          <a:p>
            <a:r>
              <a:rPr lang="en-US" sz="1800" dirty="0"/>
              <a:t>.1 PMP</a:t>
            </a:r>
          </a:p>
          <a:p>
            <a:r>
              <a:rPr lang="en-US" sz="1800" dirty="0"/>
              <a:t>	• All components</a:t>
            </a:r>
          </a:p>
          <a:p>
            <a:r>
              <a:rPr lang="en-US" sz="1800" dirty="0"/>
              <a:t>.2 Project documents</a:t>
            </a:r>
          </a:p>
          <a:p>
            <a:pPr lvl="1"/>
            <a:r>
              <a:rPr lang="en-US" sz="1600" dirty="0"/>
              <a:t>• Lessons learned register</a:t>
            </a:r>
          </a:p>
          <a:p>
            <a:pPr lvl="1"/>
            <a:r>
              <a:rPr lang="en-US" sz="1600" dirty="0"/>
              <a:t>• Project team assignments</a:t>
            </a:r>
          </a:p>
          <a:p>
            <a:pPr lvl="1"/>
            <a:r>
              <a:rPr lang="en-US" sz="1600" dirty="0"/>
              <a:t>• Resource breakdown 	structure</a:t>
            </a:r>
          </a:p>
          <a:p>
            <a:pPr lvl="1"/>
            <a:r>
              <a:rPr lang="en-US" sz="1600" dirty="0"/>
              <a:t>• Source selection criteria</a:t>
            </a:r>
          </a:p>
          <a:p>
            <a:pPr lvl="1"/>
            <a:r>
              <a:rPr lang="en-US" sz="1600" dirty="0"/>
              <a:t>• Stakeholder register</a:t>
            </a:r>
          </a:p>
          <a:p>
            <a:r>
              <a:rPr lang="en-US" sz="1800" dirty="0"/>
              <a:t>.3 Deliverables</a:t>
            </a:r>
          </a:p>
          <a:p>
            <a:r>
              <a:rPr lang="en-US" sz="1800" dirty="0"/>
              <a:t>.4 EEFs</a:t>
            </a:r>
          </a:p>
          <a:p>
            <a:r>
              <a:rPr lang="en-US" sz="1800" dirty="0"/>
              <a:t>.5 OPAs</a:t>
            </a:r>
          </a:p>
        </p:txBody>
      </p:sp>
      <p:sp>
        <p:nvSpPr>
          <p:cNvPr id="5" name="Text Placeholder 4">
            <a:extLst>
              <a:ext uri="{FF2B5EF4-FFF2-40B4-BE49-F238E27FC236}">
                <a16:creationId xmlns:a16="http://schemas.microsoft.com/office/drawing/2014/main" id="{47CB7038-5CDA-464F-9AD7-FE153AF218B6}"/>
              </a:ext>
            </a:extLst>
          </p:cNvPr>
          <p:cNvSpPr>
            <a:spLocks noGrp="1"/>
          </p:cNvSpPr>
          <p:nvPr>
            <p:ph type="body" sz="quarter" idx="14"/>
          </p:nvPr>
        </p:nvSpPr>
        <p:spPr/>
        <p:txBody>
          <a:bodyPr/>
          <a:lstStyle/>
          <a:p>
            <a:r>
              <a:rPr lang="en-US" dirty="0"/>
              <a:t>.1 Lessons learned 	register</a:t>
            </a:r>
          </a:p>
          <a:p>
            <a:r>
              <a:rPr lang="en-US" dirty="0"/>
              <a:t>.2 PMP updates</a:t>
            </a:r>
          </a:p>
          <a:p>
            <a:r>
              <a:rPr lang="en-US" dirty="0"/>
              <a:t>	• Any component</a:t>
            </a:r>
          </a:p>
          <a:p>
            <a:r>
              <a:rPr lang="en-US" dirty="0"/>
              <a:t>.3 OPAs updates</a:t>
            </a:r>
          </a:p>
        </p:txBody>
      </p:sp>
      <p:sp>
        <p:nvSpPr>
          <p:cNvPr id="6" name="Text Placeholder 5">
            <a:extLst>
              <a:ext uri="{FF2B5EF4-FFF2-40B4-BE49-F238E27FC236}">
                <a16:creationId xmlns:a16="http://schemas.microsoft.com/office/drawing/2014/main" id="{FAE99588-C044-43C4-A76E-6E71BEAF1C07}"/>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23E36CB4-6555-4A33-AE7E-0E68A2DE2088}"/>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EBA3B2D2-45BF-4AD2-950D-1D9D7EF1BB51}"/>
              </a:ext>
            </a:extLst>
          </p:cNvPr>
          <p:cNvSpPr>
            <a:spLocks noGrp="1"/>
          </p:cNvSpPr>
          <p:nvPr>
            <p:ph type="sldNum" idx="18"/>
          </p:nvPr>
        </p:nvSpPr>
        <p:spPr/>
        <p:txBody>
          <a:bodyPr/>
          <a:lstStyle/>
          <a:p>
            <a:pPr>
              <a:defRPr/>
            </a:pPr>
            <a:fld id="{023D243F-FF89-4CDA-A0EF-C0FAAD3DFB55}" type="slidenum">
              <a:rPr lang="en-US" altLang="en-US" smtClean="0"/>
              <a:pPr>
                <a:defRPr/>
              </a:pPr>
              <a:t>79</a:t>
            </a:fld>
            <a:endParaRPr lang="en-US" altLang="en-US"/>
          </a:p>
        </p:txBody>
      </p:sp>
    </p:spTree>
    <p:extLst>
      <p:ext uri="{BB962C8B-B14F-4D97-AF65-F5344CB8AC3E}">
        <p14:creationId xmlns:p14="http://schemas.microsoft.com/office/powerpoint/2010/main" val="798433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6627" name="Text Box 2"/>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FontTx/>
              <a:buNone/>
            </a:pPr>
            <a:endParaRPr lang="en-US" altLang="en-US" sz="2000" b="1">
              <a:solidFill>
                <a:srgbClr val="0084CC"/>
              </a:solidFill>
              <a:ea typeface="Microsoft YaHei" panose="020B0503020204020204" pitchFamily="34" charset="-122"/>
            </a:endParaRPr>
          </a:p>
        </p:txBody>
      </p:sp>
      <p:sp>
        <p:nvSpPr>
          <p:cNvPr id="2" name="Text Box 3"/>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FontTx/>
              <a:buNone/>
            </a:pPr>
            <a:endParaRPr lang="en-US" altLang="en-US" sz="1800" i="1">
              <a:solidFill>
                <a:srgbClr val="0084CC"/>
              </a:solidFill>
              <a:latin typeface="Kabel Bk BT"/>
              <a:ea typeface="Microsoft YaHei" panose="020B0503020204020204" pitchFamily="34" charset="-122"/>
            </a:endParaRPr>
          </a:p>
        </p:txBody>
      </p:sp>
      <p:sp>
        <p:nvSpPr>
          <p:cNvPr id="26629" name="Title 4"/>
          <p:cNvSpPr>
            <a:spLocks noGrp="1"/>
          </p:cNvSpPr>
          <p:nvPr>
            <p:ph type="title"/>
          </p:nvPr>
        </p:nvSpPr>
        <p:spPr/>
        <p:txBody>
          <a:bodyPr/>
          <a:lstStyle/>
          <a:p>
            <a:r>
              <a:rPr altLang="en-US"/>
              <a:t>What is Project?</a:t>
            </a:r>
          </a:p>
        </p:txBody>
      </p:sp>
      <p:sp>
        <p:nvSpPr>
          <p:cNvPr id="6" name="Content Placeholder 5"/>
          <p:cNvSpPr>
            <a:spLocks noGrp="1"/>
          </p:cNvSpPr>
          <p:nvPr>
            <p:ph idx="1"/>
          </p:nvPr>
        </p:nvSpPr>
        <p:spPr>
          <a:xfrm>
            <a:off x="533400" y="9906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266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3FB609-92A3-4391-BC88-D5DAD01C93B1}" type="slidenum">
              <a:rPr lang="en-US" altLang="en-US" sz="1200" smtClean="0">
                <a:solidFill>
                  <a:srgbClr val="898989"/>
                </a:solidFill>
              </a:rPr>
              <a:pPr>
                <a:spcBef>
                  <a:spcPct val="0"/>
                </a:spcBef>
                <a:buFontTx/>
                <a:buNone/>
              </a:pPr>
              <a:t>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5</a:t>
            </a:r>
            <a:r>
              <a:rPr altLang="en-US" dirty="0"/>
              <a:t>. Monitor &amp; Control Project Work</a:t>
            </a:r>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tracking, reviewing, and reporting overall progress to meet the performance objectives defined in the project management plan. </a:t>
            </a:r>
            <a:endParaRPr lang="en-US" altLang="en-US" sz="2800" dirty="0"/>
          </a:p>
        </p:txBody>
      </p:sp>
      <p:pic>
        <p:nvPicPr>
          <p:cNvPr id="114692" name="Picture 5" descr="D:\Works\Training-Material\My Pictures\PM-Images\Monitor_Contro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962400"/>
            <a:ext cx="33718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80</a:t>
            </a:fld>
            <a:endParaRPr lang="en-US" altLang="en-US" sz="1200">
              <a:solidFill>
                <a:srgbClr val="898989"/>
              </a:solidFill>
            </a:endParaRPr>
          </a:p>
        </p:txBody>
      </p:sp>
    </p:spTree>
    <p:extLst>
      <p:ext uri="{BB962C8B-B14F-4D97-AF65-F5344CB8AC3E}">
        <p14:creationId xmlns:p14="http://schemas.microsoft.com/office/powerpoint/2010/main" val="7225703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 Placeholder 5"/>
          <p:cNvSpPr>
            <a:spLocks noGrp="1"/>
          </p:cNvSpPr>
          <p:nvPr>
            <p:ph type="body" sz="quarter" idx="13"/>
          </p:nvPr>
        </p:nvSpPr>
        <p:spPr>
          <a:xfrm>
            <a:off x="3429000" y="1211262"/>
            <a:ext cx="2667000" cy="5113338"/>
          </a:xfrm>
        </p:spPr>
        <p:txBody>
          <a:bodyPr/>
          <a:lstStyle/>
          <a:p>
            <a:r>
              <a:rPr lang="en-US" dirty="0"/>
              <a:t>.1 Expert judgment</a:t>
            </a:r>
          </a:p>
          <a:p>
            <a:r>
              <a:rPr lang="en-US" dirty="0"/>
              <a:t>.2 Data analysis</a:t>
            </a:r>
          </a:p>
          <a:p>
            <a:pPr lvl="1"/>
            <a:r>
              <a:rPr lang="en-US" dirty="0"/>
              <a:t>• Alternatives analysis</a:t>
            </a:r>
          </a:p>
          <a:p>
            <a:pPr lvl="1"/>
            <a:r>
              <a:rPr lang="en-US" dirty="0"/>
              <a:t>• Cost-benefit analysis</a:t>
            </a:r>
          </a:p>
          <a:p>
            <a:pPr lvl="1"/>
            <a:r>
              <a:rPr lang="en-US" dirty="0"/>
              <a:t>• Earned value analysis</a:t>
            </a:r>
          </a:p>
          <a:p>
            <a:pPr lvl="1"/>
            <a:r>
              <a:rPr lang="en-US" dirty="0"/>
              <a:t>• Root cause analysis</a:t>
            </a:r>
          </a:p>
          <a:p>
            <a:pPr lvl="1"/>
            <a:r>
              <a:rPr lang="en-US" dirty="0"/>
              <a:t>• Trend analysis</a:t>
            </a:r>
          </a:p>
          <a:p>
            <a:pPr lvl="1"/>
            <a:r>
              <a:rPr lang="en-US" dirty="0"/>
              <a:t>• Variance analysis</a:t>
            </a:r>
          </a:p>
          <a:p>
            <a:r>
              <a:rPr lang="en-US" dirty="0"/>
              <a:t>.3 Decision making</a:t>
            </a:r>
          </a:p>
          <a:p>
            <a:r>
              <a:rPr lang="en-US" dirty="0"/>
              <a:t>.4 Meetings</a:t>
            </a:r>
            <a:endParaRPr lang="en-US" altLang="en-US" dirty="0"/>
          </a:p>
        </p:txBody>
      </p:sp>
      <p:sp>
        <p:nvSpPr>
          <p:cNvPr id="1167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Monitor and Control Project Work</a:t>
            </a:r>
          </a:p>
        </p:txBody>
      </p:sp>
      <p:sp>
        <p:nvSpPr>
          <p:cNvPr id="116739" name="Content Placeholder 4"/>
          <p:cNvSpPr>
            <a:spLocks noGrp="1"/>
          </p:cNvSpPr>
          <p:nvPr>
            <p:ph sz="quarter" idx="12"/>
          </p:nvPr>
        </p:nvSpPr>
        <p:spPr/>
        <p:txBody>
          <a:bodyPr/>
          <a:lstStyle/>
          <a:p>
            <a:r>
              <a:rPr lang="en-IN" altLang="en-US" sz="1600" dirty="0"/>
              <a:t>.1 Project management plan</a:t>
            </a:r>
          </a:p>
          <a:p>
            <a:pPr lvl="1"/>
            <a:r>
              <a:rPr lang="en-IN" altLang="en-US" sz="1400" dirty="0"/>
              <a:t>• Any component</a:t>
            </a:r>
          </a:p>
          <a:p>
            <a:r>
              <a:rPr lang="en-IN" altLang="en-US" sz="1600" dirty="0"/>
              <a:t>.2 Project documents</a:t>
            </a:r>
          </a:p>
          <a:p>
            <a:pPr lvl="1"/>
            <a:r>
              <a:rPr lang="en-IN" altLang="en-US" sz="1400" dirty="0"/>
              <a:t>• Assumption log</a:t>
            </a:r>
          </a:p>
          <a:p>
            <a:pPr lvl="1"/>
            <a:r>
              <a:rPr lang="en-IN" altLang="en-US" sz="1400" dirty="0"/>
              <a:t>• Basis of estimates</a:t>
            </a:r>
          </a:p>
          <a:p>
            <a:pPr lvl="1"/>
            <a:r>
              <a:rPr lang="en-IN" altLang="en-US" sz="1400" dirty="0"/>
              <a:t>• Cost forecasts</a:t>
            </a:r>
          </a:p>
          <a:p>
            <a:pPr lvl="1"/>
            <a:r>
              <a:rPr lang="en-IN" altLang="en-US" sz="1400" dirty="0"/>
              <a:t>• Issue log</a:t>
            </a:r>
          </a:p>
          <a:p>
            <a:pPr lvl="1"/>
            <a:r>
              <a:rPr lang="en-IN" altLang="en-US" sz="1400" dirty="0"/>
              <a:t>• Lessons learned register</a:t>
            </a:r>
          </a:p>
          <a:p>
            <a:pPr lvl="1"/>
            <a:r>
              <a:rPr lang="en-IN" altLang="en-US" sz="1400" dirty="0"/>
              <a:t>• Milestone list</a:t>
            </a:r>
          </a:p>
          <a:p>
            <a:pPr lvl="1"/>
            <a:r>
              <a:rPr lang="en-IN" altLang="en-US" sz="1400" dirty="0"/>
              <a:t>• Quality reports</a:t>
            </a:r>
          </a:p>
          <a:p>
            <a:pPr lvl="1"/>
            <a:r>
              <a:rPr lang="en-IN" altLang="en-US" sz="1400" dirty="0"/>
              <a:t>• Risk register</a:t>
            </a:r>
          </a:p>
          <a:p>
            <a:pPr lvl="1"/>
            <a:r>
              <a:rPr lang="en-IN" altLang="en-US" sz="1400" dirty="0"/>
              <a:t>• Risk report</a:t>
            </a:r>
          </a:p>
          <a:p>
            <a:pPr lvl="1"/>
            <a:r>
              <a:rPr lang="en-IN" altLang="en-US" sz="1400" dirty="0"/>
              <a:t>• Schedule forecasts</a:t>
            </a:r>
          </a:p>
          <a:p>
            <a:r>
              <a:rPr lang="en-IN" altLang="en-US" sz="1600" dirty="0"/>
              <a:t>.3 Work performance 	information</a:t>
            </a:r>
          </a:p>
          <a:p>
            <a:r>
              <a:rPr lang="en-IN" altLang="en-US" sz="1600" dirty="0"/>
              <a:t>.4 Agreements</a:t>
            </a:r>
          </a:p>
          <a:p>
            <a:r>
              <a:rPr lang="en-IN" altLang="en-US" sz="1600" dirty="0"/>
              <a:t>.5 EEFs</a:t>
            </a:r>
          </a:p>
          <a:p>
            <a:r>
              <a:rPr lang="en-IN" altLang="en-US" sz="1600" dirty="0"/>
              <a:t>.6 OPA</a:t>
            </a:r>
          </a:p>
          <a:p>
            <a:endParaRPr lang="en-IN" altLang="en-US" sz="1600" dirty="0"/>
          </a:p>
          <a:p>
            <a:endParaRPr lang="en-IN" altLang="en-US" sz="1600" dirty="0"/>
          </a:p>
          <a:p>
            <a:endParaRPr lang="en-US" altLang="en-US" sz="1600" dirty="0"/>
          </a:p>
        </p:txBody>
      </p:sp>
      <p:sp>
        <p:nvSpPr>
          <p:cNvPr id="116741" name="Text Placeholder 6"/>
          <p:cNvSpPr>
            <a:spLocks noGrp="1"/>
          </p:cNvSpPr>
          <p:nvPr>
            <p:ph type="body" sz="quarter" idx="14"/>
          </p:nvPr>
        </p:nvSpPr>
        <p:spPr/>
        <p:txBody>
          <a:bodyPr/>
          <a:lstStyle/>
          <a:p>
            <a:r>
              <a:rPr lang="en-US" dirty="0"/>
              <a:t>.1 Work performance 	reports</a:t>
            </a:r>
          </a:p>
          <a:p>
            <a:r>
              <a:rPr lang="en-US" dirty="0"/>
              <a:t>.2 Change requests</a:t>
            </a:r>
          </a:p>
          <a:p>
            <a:r>
              <a:rPr lang="en-US" dirty="0"/>
              <a:t>.3 PMP updates</a:t>
            </a:r>
          </a:p>
          <a:p>
            <a:r>
              <a:rPr lang="en-US" dirty="0"/>
              <a:t>	• Any component</a:t>
            </a:r>
          </a:p>
          <a:p>
            <a:r>
              <a:rPr lang="en-US" dirty="0"/>
              <a:t>.4 Project documents 	updates</a:t>
            </a:r>
          </a:p>
          <a:p>
            <a:pPr lvl="1"/>
            <a:r>
              <a:rPr lang="en-US" dirty="0"/>
              <a:t>• Cost forecasts</a:t>
            </a:r>
          </a:p>
          <a:p>
            <a:pPr lvl="1"/>
            <a:r>
              <a:rPr lang="en-US" dirty="0"/>
              <a:t>• Issue log</a:t>
            </a:r>
          </a:p>
          <a:p>
            <a:pPr lvl="1"/>
            <a:r>
              <a:rPr lang="en-US" dirty="0"/>
              <a:t>• Lessons learned 	register</a:t>
            </a:r>
          </a:p>
          <a:p>
            <a:pPr lvl="1"/>
            <a:r>
              <a:rPr lang="en-US" dirty="0"/>
              <a:t>• Risk register</a:t>
            </a:r>
          </a:p>
          <a:p>
            <a:pPr lvl="1"/>
            <a:r>
              <a:rPr lang="en-US" dirty="0"/>
              <a:t>• Schedule forecasts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M&amp;C</a:t>
            </a:r>
          </a:p>
        </p:txBody>
      </p:sp>
      <p:sp>
        <p:nvSpPr>
          <p:cNvPr id="1167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F6501-B9B4-4B9F-B8EF-6D90CE4791BE}" type="slidenum">
              <a:rPr lang="en-US" altLang="en-US" sz="1200" smtClean="0">
                <a:solidFill>
                  <a:srgbClr val="898989"/>
                </a:solidFill>
              </a:rPr>
              <a:pPr>
                <a:spcBef>
                  <a:spcPct val="0"/>
                </a:spcBef>
                <a:buFontTx/>
                <a:buNone/>
              </a:pPr>
              <a:t>81</a:t>
            </a:fld>
            <a:endParaRPr lang="en-US" altLang="en-US" sz="1200">
              <a:solidFill>
                <a:srgbClr val="898989"/>
              </a:solidFill>
            </a:endParaRPr>
          </a:p>
        </p:txBody>
      </p:sp>
    </p:spTree>
    <p:extLst>
      <p:ext uri="{BB962C8B-B14F-4D97-AF65-F5344CB8AC3E}">
        <p14:creationId xmlns:p14="http://schemas.microsoft.com/office/powerpoint/2010/main" val="594699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3"/>
          <p:cNvSpPr>
            <a:spLocks noGrp="1"/>
          </p:cNvSpPr>
          <p:nvPr>
            <p:ph type="title"/>
          </p:nvPr>
        </p:nvSpPr>
        <p:spPr/>
        <p:txBody>
          <a:bodyPr/>
          <a:lstStyle/>
          <a:p>
            <a:r>
              <a:rPr altLang="en-US"/>
              <a:t>Exercise-4</a:t>
            </a:r>
          </a:p>
        </p:txBody>
      </p:sp>
      <p:sp>
        <p:nvSpPr>
          <p:cNvPr id="118787" name="Content Placeholder 2"/>
          <p:cNvSpPr>
            <a:spLocks noGrp="1"/>
          </p:cNvSpPr>
          <p:nvPr>
            <p:ph idx="1"/>
          </p:nvPr>
        </p:nvSpPr>
        <p:spPr/>
        <p:txBody>
          <a:bodyPr/>
          <a:lstStyle/>
          <a:p>
            <a:pPr marL="342900" lvl="1" indent="-342900">
              <a:buFont typeface="Arial" panose="020B0604020202020204" pitchFamily="34" charset="0"/>
              <a:buNone/>
            </a:pPr>
            <a:endParaRPr lang="en-US" altLang="en-US" b="1"/>
          </a:p>
          <a:p>
            <a:pPr marL="342900" lvl="1" indent="-342900">
              <a:buFont typeface="Arial" panose="020B0604020202020204" pitchFamily="34" charset="0"/>
              <a:buChar char="•"/>
            </a:pPr>
            <a:r>
              <a:rPr lang="en-US" altLang="en-US" b="1"/>
              <a:t>Write type &amp; name of a few change requests for your Project</a:t>
            </a:r>
          </a:p>
          <a:p>
            <a:endParaRPr lang="en-US" altLang="en-US"/>
          </a:p>
        </p:txBody>
      </p:sp>
      <p:sp>
        <p:nvSpPr>
          <p:cNvPr id="118788"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87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6F0699-039A-4437-BF75-8810D407B96D}" type="slidenum">
              <a:rPr lang="en-US" altLang="en-US" sz="1200" smtClean="0">
                <a:solidFill>
                  <a:srgbClr val="898989"/>
                </a:solidFill>
              </a:rPr>
              <a:pPr>
                <a:spcBef>
                  <a:spcPct val="0"/>
                </a:spcBef>
                <a:buFontTx/>
                <a:buNone/>
              </a:pPr>
              <a:t>82</a:t>
            </a:fld>
            <a:endParaRPr lang="en-US" altLang="en-US" sz="1200">
              <a:solidFill>
                <a:srgbClr val="898989"/>
              </a:solidFill>
            </a:endParaRPr>
          </a:p>
        </p:txBody>
      </p:sp>
    </p:spTree>
    <p:extLst>
      <p:ext uri="{BB962C8B-B14F-4D97-AF65-F5344CB8AC3E}">
        <p14:creationId xmlns:p14="http://schemas.microsoft.com/office/powerpoint/2010/main" val="4812261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p:txBody>
          <a:bodyPr/>
          <a:lstStyle/>
          <a:p>
            <a:r>
              <a:rPr lang="en-US" altLang="en-US" dirty="0"/>
              <a:t>6</a:t>
            </a:r>
            <a:r>
              <a:rPr altLang="en-US" dirty="0"/>
              <a:t>. Perform Integrated Change Control</a:t>
            </a:r>
          </a:p>
        </p:txBody>
      </p:sp>
      <p:sp>
        <p:nvSpPr>
          <p:cNvPr id="120835" name="Content Placeholder 2"/>
          <p:cNvSpPr>
            <a:spLocks noGrp="1"/>
          </p:cNvSpPr>
          <p:nvPr>
            <p:ph idx="1"/>
          </p:nvPr>
        </p:nvSpPr>
        <p:spPr>
          <a:xfrm>
            <a:off x="457200" y="2286000"/>
            <a:ext cx="8229600" cy="3840163"/>
          </a:xfrm>
        </p:spPr>
        <p:txBody>
          <a:bodyPr/>
          <a:lstStyle/>
          <a:p>
            <a:pPr>
              <a:buNone/>
            </a:pPr>
            <a:r>
              <a:rPr lang="en-US" altLang="en-US" sz="2800" b="1" dirty="0"/>
              <a:t>	</a:t>
            </a:r>
            <a:r>
              <a:rPr lang="en-IN" sz="2800" dirty="0"/>
              <a:t>The process of reviewing all change requests; approving changes and managing changes to deliverables, organizational process assets, project documents, and the project management plan; and communicating the decisions. </a:t>
            </a:r>
            <a:endParaRPr lang="en-US" altLang="en-US" sz="2800" dirty="0"/>
          </a:p>
        </p:txBody>
      </p:sp>
      <p:pic>
        <p:nvPicPr>
          <p:cNvPr id="120836" name="Picture 4" descr="D:\Works\Training-Material\My Pictures\PM-Images\Who-moved-my-chee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583113"/>
            <a:ext cx="12954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08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BF35E5-57CF-4AF7-9CDB-BFACF7FE4EA1}" type="slidenum">
              <a:rPr lang="en-US" altLang="en-US" sz="1200" smtClean="0">
                <a:solidFill>
                  <a:srgbClr val="898989"/>
                </a:solidFill>
              </a:rPr>
              <a:pPr>
                <a:spcBef>
                  <a:spcPct val="0"/>
                </a:spcBef>
                <a:buFontTx/>
                <a:buNone/>
              </a:pPr>
              <a:t>83</a:t>
            </a:fld>
            <a:endParaRPr lang="en-US" altLang="en-US" sz="1200">
              <a:solidFill>
                <a:srgbClr val="898989"/>
              </a:solidFill>
            </a:endParaRPr>
          </a:p>
        </p:txBody>
      </p:sp>
    </p:spTree>
    <p:extLst>
      <p:ext uri="{BB962C8B-B14F-4D97-AF65-F5344CB8AC3E}">
        <p14:creationId xmlns:p14="http://schemas.microsoft.com/office/powerpoint/2010/main" val="709963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DCA10-CD76-4536-A91D-57582008B9B4}"/>
              </a:ext>
            </a:extLst>
          </p:cNvPr>
          <p:cNvSpPr>
            <a:spLocks noGrp="1"/>
          </p:cNvSpPr>
          <p:nvPr>
            <p:ph type="body" sz="quarter" idx="13"/>
          </p:nvPr>
        </p:nvSpPr>
        <p:spPr/>
        <p:txBody>
          <a:bodyPr/>
          <a:lstStyle/>
          <a:p>
            <a:r>
              <a:rPr lang="en-US" dirty="0"/>
              <a:t>.1 Expert judgment</a:t>
            </a:r>
          </a:p>
          <a:p>
            <a:r>
              <a:rPr lang="en-US" dirty="0"/>
              <a:t>.2 Change control 	tools</a:t>
            </a:r>
          </a:p>
          <a:p>
            <a:r>
              <a:rPr lang="en-US" dirty="0"/>
              <a:t>.3 Data analysis</a:t>
            </a:r>
          </a:p>
          <a:p>
            <a:pPr lvl="1"/>
            <a:r>
              <a:rPr lang="en-US" dirty="0"/>
              <a:t>• Alternatives analysis</a:t>
            </a:r>
          </a:p>
          <a:p>
            <a:pPr lvl="1"/>
            <a:r>
              <a:rPr lang="en-US" dirty="0"/>
              <a:t>• Cost-benefit analysis</a:t>
            </a:r>
          </a:p>
          <a:p>
            <a:r>
              <a:rPr lang="en-US" dirty="0"/>
              <a:t>.4 Decision making</a:t>
            </a:r>
          </a:p>
          <a:p>
            <a:pPr lvl="1"/>
            <a:r>
              <a:rPr lang="en-US" dirty="0"/>
              <a:t>• Voting</a:t>
            </a:r>
          </a:p>
          <a:p>
            <a:pPr lvl="1"/>
            <a:r>
              <a:rPr lang="en-US" dirty="0"/>
              <a:t>• Autocratic decision 	making</a:t>
            </a:r>
          </a:p>
          <a:p>
            <a:pPr lvl="1"/>
            <a:r>
              <a:rPr lang="en-US" dirty="0"/>
              <a:t>• Multicriteria 	decision analysis</a:t>
            </a:r>
          </a:p>
          <a:p>
            <a:r>
              <a:rPr lang="en-US" dirty="0"/>
              <a:t>.5 Meetings</a:t>
            </a:r>
          </a:p>
        </p:txBody>
      </p:sp>
      <p:sp>
        <p:nvSpPr>
          <p:cNvPr id="3" name="Title 2">
            <a:extLst>
              <a:ext uri="{FF2B5EF4-FFF2-40B4-BE49-F238E27FC236}">
                <a16:creationId xmlns:a16="http://schemas.microsoft.com/office/drawing/2014/main" id="{3FBC593C-40B3-4B22-A2E3-F51E5AB5FEFB}"/>
              </a:ext>
            </a:extLst>
          </p:cNvPr>
          <p:cNvSpPr>
            <a:spLocks noGrp="1"/>
          </p:cNvSpPr>
          <p:nvPr>
            <p:ph type="title"/>
          </p:nvPr>
        </p:nvSpPr>
        <p:spPr/>
        <p:txBody>
          <a:bodyPr/>
          <a:lstStyle/>
          <a:p>
            <a:r>
              <a:rPr lang="en-US" altLang="en-US" dirty="0"/>
              <a:t>Perform Integrated Change Control</a:t>
            </a:r>
            <a:endParaRPr lang="en-US" dirty="0"/>
          </a:p>
        </p:txBody>
      </p:sp>
      <p:sp>
        <p:nvSpPr>
          <p:cNvPr id="4" name="Content Placeholder 3">
            <a:extLst>
              <a:ext uri="{FF2B5EF4-FFF2-40B4-BE49-F238E27FC236}">
                <a16:creationId xmlns:a16="http://schemas.microsoft.com/office/drawing/2014/main" id="{5DC32217-AFD7-4790-A31C-EEF3DBB3E178}"/>
              </a:ext>
            </a:extLst>
          </p:cNvPr>
          <p:cNvSpPr>
            <a:spLocks noGrp="1"/>
          </p:cNvSpPr>
          <p:nvPr>
            <p:ph sz="quarter" idx="12"/>
          </p:nvPr>
        </p:nvSpPr>
        <p:spPr/>
        <p:txBody>
          <a:bodyPr/>
          <a:lstStyle/>
          <a:p>
            <a:r>
              <a:rPr lang="en-US" sz="1800" dirty="0"/>
              <a:t>.1 PMP</a:t>
            </a:r>
          </a:p>
          <a:p>
            <a:pPr lvl="1"/>
            <a:r>
              <a:rPr lang="en-US" sz="1600" dirty="0"/>
              <a:t>• Change management 	plan</a:t>
            </a:r>
          </a:p>
          <a:p>
            <a:pPr lvl="1"/>
            <a:r>
              <a:rPr lang="en-US" sz="1600" dirty="0"/>
              <a:t>• Configuration 	management plan</a:t>
            </a:r>
          </a:p>
          <a:p>
            <a:pPr lvl="1"/>
            <a:r>
              <a:rPr lang="en-US" sz="1600" dirty="0"/>
              <a:t>• Scope baseline</a:t>
            </a:r>
          </a:p>
          <a:p>
            <a:pPr lvl="1"/>
            <a:r>
              <a:rPr lang="en-US" sz="1600" dirty="0"/>
              <a:t>• Schedule baseline</a:t>
            </a:r>
          </a:p>
          <a:p>
            <a:pPr lvl="1"/>
            <a:r>
              <a:rPr lang="en-US" sz="1600" dirty="0"/>
              <a:t>• Cost baseline</a:t>
            </a:r>
          </a:p>
          <a:p>
            <a:r>
              <a:rPr lang="en-US" sz="1800" dirty="0"/>
              <a:t>.2 Project documents</a:t>
            </a:r>
          </a:p>
          <a:p>
            <a:pPr lvl="1"/>
            <a:r>
              <a:rPr lang="en-US" sz="1600" dirty="0"/>
              <a:t>• Basis of estimates</a:t>
            </a:r>
          </a:p>
          <a:p>
            <a:pPr lvl="1"/>
            <a:r>
              <a:rPr lang="en-US" sz="1600" dirty="0"/>
              <a:t>• Requirements 	traceability matrix</a:t>
            </a:r>
          </a:p>
          <a:p>
            <a:pPr lvl="1"/>
            <a:r>
              <a:rPr lang="en-US" sz="1600" dirty="0"/>
              <a:t>• Risk report</a:t>
            </a:r>
          </a:p>
          <a:p>
            <a:r>
              <a:rPr lang="en-US" sz="1800" dirty="0"/>
              <a:t>.3 Work performance 	reports</a:t>
            </a:r>
          </a:p>
          <a:p>
            <a:r>
              <a:rPr lang="en-US" sz="1800" dirty="0"/>
              <a:t>.4 Change requests</a:t>
            </a:r>
          </a:p>
          <a:p>
            <a:r>
              <a:rPr lang="en-US" sz="1800" dirty="0"/>
              <a:t>.5 EEFs</a:t>
            </a:r>
          </a:p>
          <a:p>
            <a:r>
              <a:rPr lang="en-US" sz="1800" dirty="0"/>
              <a:t>.6 OPAs</a:t>
            </a:r>
          </a:p>
        </p:txBody>
      </p:sp>
      <p:sp>
        <p:nvSpPr>
          <p:cNvPr id="5" name="Text Placeholder 4">
            <a:extLst>
              <a:ext uri="{FF2B5EF4-FFF2-40B4-BE49-F238E27FC236}">
                <a16:creationId xmlns:a16="http://schemas.microsoft.com/office/drawing/2014/main" id="{EB8B6A59-ABF1-48C7-B341-0ADB37C50223}"/>
              </a:ext>
            </a:extLst>
          </p:cNvPr>
          <p:cNvSpPr>
            <a:spLocks noGrp="1"/>
          </p:cNvSpPr>
          <p:nvPr>
            <p:ph type="body" sz="quarter" idx="14"/>
          </p:nvPr>
        </p:nvSpPr>
        <p:spPr/>
        <p:txBody>
          <a:bodyPr/>
          <a:lstStyle/>
          <a:p>
            <a:r>
              <a:rPr lang="en-US" dirty="0"/>
              <a:t>.1 Approved change 	requests</a:t>
            </a:r>
          </a:p>
          <a:p>
            <a:r>
              <a:rPr lang="en-US" dirty="0"/>
              <a:t>.2 PMP updates</a:t>
            </a:r>
          </a:p>
          <a:p>
            <a:pPr lvl="1"/>
            <a:r>
              <a:rPr lang="en-US" dirty="0"/>
              <a:t>• Any component</a:t>
            </a:r>
          </a:p>
          <a:p>
            <a:r>
              <a:rPr lang="en-US" dirty="0"/>
              <a:t>.3 Project documents 	updates</a:t>
            </a:r>
          </a:p>
          <a:p>
            <a:pPr lvl="1"/>
            <a:r>
              <a:rPr lang="en-US" dirty="0"/>
              <a:t>• Change log</a:t>
            </a:r>
          </a:p>
        </p:txBody>
      </p:sp>
      <p:sp>
        <p:nvSpPr>
          <p:cNvPr id="6" name="Text Placeholder 5">
            <a:extLst>
              <a:ext uri="{FF2B5EF4-FFF2-40B4-BE49-F238E27FC236}">
                <a16:creationId xmlns:a16="http://schemas.microsoft.com/office/drawing/2014/main" id="{A528FF34-085F-4500-839E-C484A316CC3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E928F485-7376-4431-83D3-AF40D39F40C5}"/>
              </a:ext>
            </a:extLst>
          </p:cNvPr>
          <p:cNvSpPr>
            <a:spLocks noGrp="1"/>
          </p:cNvSpPr>
          <p:nvPr>
            <p:ph type="body" sz="quarter" idx="16"/>
          </p:nvPr>
        </p:nvSpPr>
        <p:spPr/>
        <p:txBody>
          <a:bodyPr/>
          <a:lstStyle/>
          <a:p>
            <a:r>
              <a:rPr lang="en-US" dirty="0"/>
              <a:t>M&amp;C</a:t>
            </a:r>
          </a:p>
        </p:txBody>
      </p:sp>
      <p:sp>
        <p:nvSpPr>
          <p:cNvPr id="8" name="Slide Number Placeholder 7">
            <a:extLst>
              <a:ext uri="{FF2B5EF4-FFF2-40B4-BE49-F238E27FC236}">
                <a16:creationId xmlns:a16="http://schemas.microsoft.com/office/drawing/2014/main" id="{E6F1507B-26AC-491F-9955-58878EF45FCB}"/>
              </a:ext>
            </a:extLst>
          </p:cNvPr>
          <p:cNvSpPr>
            <a:spLocks noGrp="1"/>
          </p:cNvSpPr>
          <p:nvPr>
            <p:ph type="sldNum" idx="18"/>
          </p:nvPr>
        </p:nvSpPr>
        <p:spPr/>
        <p:txBody>
          <a:bodyPr/>
          <a:lstStyle/>
          <a:p>
            <a:pPr>
              <a:defRPr/>
            </a:pPr>
            <a:fld id="{023D243F-FF89-4CDA-A0EF-C0FAAD3DFB55}" type="slidenum">
              <a:rPr lang="en-US" altLang="en-US" smtClean="0"/>
              <a:pPr>
                <a:defRPr/>
              </a:pPr>
              <a:t>84</a:t>
            </a:fld>
            <a:endParaRPr lang="en-US" altLang="en-US"/>
          </a:p>
        </p:txBody>
      </p:sp>
    </p:spTree>
    <p:extLst>
      <p:ext uri="{BB962C8B-B14F-4D97-AF65-F5344CB8AC3E}">
        <p14:creationId xmlns:p14="http://schemas.microsoft.com/office/powerpoint/2010/main" val="32476517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3"/>
          <p:cNvSpPr>
            <a:spLocks noGrp="1"/>
          </p:cNvSpPr>
          <p:nvPr>
            <p:ph type="title"/>
          </p:nvPr>
        </p:nvSpPr>
        <p:spPr/>
        <p:txBody>
          <a:bodyPr/>
          <a:lstStyle/>
          <a:p>
            <a:r>
              <a:rPr altLang="en-US"/>
              <a:t>Exercise-5</a:t>
            </a:r>
          </a:p>
        </p:txBody>
      </p:sp>
      <p:sp>
        <p:nvSpPr>
          <p:cNvPr id="124931" name="Content Placeholder 4"/>
          <p:cNvSpPr>
            <a:spLocks noGrp="1"/>
          </p:cNvSpPr>
          <p:nvPr>
            <p:ph idx="1"/>
          </p:nvPr>
        </p:nvSpPr>
        <p:spPr/>
        <p:txBody>
          <a:bodyPr/>
          <a:lstStyle/>
          <a:p>
            <a:pPr marL="514350" lvl="1" indent="-514350">
              <a:buClr>
                <a:schemeClr val="accent1"/>
              </a:buClr>
              <a:buFont typeface="Calibri" panose="020F0502020204030204" pitchFamily="34" charset="0"/>
              <a:buAutoNum type="alphaLcPeriod"/>
            </a:pPr>
            <a:r>
              <a:rPr lang="en-US" altLang="en-US" b="1"/>
              <a:t>Write change management process for your Project  OR</a:t>
            </a:r>
          </a:p>
          <a:p>
            <a:pPr marL="514350" lvl="1" indent="-514350">
              <a:buClr>
                <a:schemeClr val="accent1"/>
              </a:buClr>
              <a:buFont typeface="Calibri" panose="020F0502020204030204" pitchFamily="34" charset="0"/>
              <a:buAutoNum type="alphaLcPeriod"/>
            </a:pPr>
            <a:r>
              <a:rPr lang="en-US" altLang="en-US" b="1"/>
              <a:t>Prepare a format of change request report for your project</a:t>
            </a:r>
          </a:p>
          <a:p>
            <a:endParaRPr lang="en-US" altLang="en-US"/>
          </a:p>
        </p:txBody>
      </p:sp>
      <p:sp>
        <p:nvSpPr>
          <p:cNvPr id="1249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249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76246A-E012-440F-8FD2-08A8C7218E40}" type="slidenum">
              <a:rPr lang="en-US" altLang="en-US" sz="1200" smtClean="0">
                <a:solidFill>
                  <a:srgbClr val="898989"/>
                </a:solidFill>
              </a:rPr>
              <a:pPr>
                <a:spcBef>
                  <a:spcPct val="0"/>
                </a:spcBef>
                <a:buFontTx/>
                <a:buNone/>
              </a:pPr>
              <a:t>85</a:t>
            </a:fld>
            <a:endParaRPr lang="en-US" altLang="en-US" sz="1200">
              <a:solidFill>
                <a:srgbClr val="898989"/>
              </a:solidFill>
            </a:endParaRPr>
          </a:p>
        </p:txBody>
      </p:sp>
    </p:spTree>
    <p:extLst>
      <p:ext uri="{BB962C8B-B14F-4D97-AF65-F5344CB8AC3E}">
        <p14:creationId xmlns:p14="http://schemas.microsoft.com/office/powerpoint/2010/main" val="23757778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3"/>
          <p:cNvSpPr>
            <a:spLocks noGrp="1"/>
          </p:cNvSpPr>
          <p:nvPr>
            <p:ph type="title"/>
          </p:nvPr>
        </p:nvSpPr>
        <p:spPr/>
        <p:txBody>
          <a:bodyPr/>
          <a:lstStyle/>
          <a:p>
            <a:r>
              <a:rPr lang="en-US" altLang="en-US" dirty="0"/>
              <a:t>7</a:t>
            </a:r>
            <a:r>
              <a:rPr altLang="en-US" dirty="0"/>
              <a:t>. Close Project or Phase</a:t>
            </a:r>
          </a:p>
        </p:txBody>
      </p:sp>
      <p:sp>
        <p:nvSpPr>
          <p:cNvPr id="126979" name="Content Placeholder 4"/>
          <p:cNvSpPr>
            <a:spLocks noGrp="1"/>
          </p:cNvSpPr>
          <p:nvPr>
            <p:ph idx="1"/>
          </p:nvPr>
        </p:nvSpPr>
        <p:spPr/>
        <p:txBody>
          <a:bodyPr/>
          <a:lstStyle/>
          <a:p>
            <a:pPr>
              <a:buNone/>
            </a:pPr>
            <a:r>
              <a:rPr lang="en-US" altLang="en-US" b="1" dirty="0"/>
              <a:t>	</a:t>
            </a:r>
            <a:r>
              <a:rPr lang="en-IN" dirty="0"/>
              <a:t>The process of finalizing all activities for the project, phase, or contract. </a:t>
            </a:r>
            <a:endParaRPr lang="en-US" altLang="en-US" b="1" dirty="0"/>
          </a:p>
          <a:p>
            <a:endParaRPr lang="en-US" altLang="en-US" dirty="0"/>
          </a:p>
        </p:txBody>
      </p:sp>
      <p:pic>
        <p:nvPicPr>
          <p:cNvPr id="126980" name="Picture 4" descr="D:\Works\Training-Material\My Pictures\PM-Images\succes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229100"/>
            <a:ext cx="2676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6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1F47FA-B6FD-400F-97AF-03CBE028A21A}" type="slidenum">
              <a:rPr lang="en-US" altLang="en-US" sz="1200" smtClean="0">
                <a:solidFill>
                  <a:srgbClr val="898989"/>
                </a:solidFill>
              </a:rPr>
              <a:pPr>
                <a:spcBef>
                  <a:spcPct val="0"/>
                </a:spcBef>
                <a:buFontTx/>
                <a:buNone/>
              </a:pPr>
              <a:t>86</a:t>
            </a:fld>
            <a:endParaRPr lang="en-US" altLang="en-US" sz="1200">
              <a:solidFill>
                <a:srgbClr val="898989"/>
              </a:solidFill>
            </a:endParaRPr>
          </a:p>
        </p:txBody>
      </p:sp>
    </p:spTree>
    <p:extLst>
      <p:ext uri="{BB962C8B-B14F-4D97-AF65-F5344CB8AC3E}">
        <p14:creationId xmlns:p14="http://schemas.microsoft.com/office/powerpoint/2010/main" val="32920218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Document analysis</a:t>
            </a:r>
          </a:p>
          <a:p>
            <a:pPr lvl="1"/>
            <a:r>
              <a:rPr lang="en-US" dirty="0"/>
              <a:t>• Regression analysis</a:t>
            </a:r>
          </a:p>
          <a:p>
            <a:pPr lvl="1"/>
            <a:r>
              <a:rPr lang="en-US" dirty="0"/>
              <a:t>• Trend analysis</a:t>
            </a:r>
          </a:p>
          <a:p>
            <a:pPr lvl="1"/>
            <a:r>
              <a:rPr lang="en-US" dirty="0"/>
              <a:t>• Variance analysis</a:t>
            </a:r>
          </a:p>
          <a:p>
            <a:r>
              <a:rPr lang="en-US" dirty="0"/>
              <a:t>.3 Meetings</a:t>
            </a:r>
            <a:endParaRPr lang="en-US" altLang="en-US" dirty="0"/>
          </a:p>
        </p:txBody>
      </p:sp>
      <p:sp>
        <p:nvSpPr>
          <p:cNvPr id="12902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Close Project or Phase</a:t>
            </a:r>
          </a:p>
        </p:txBody>
      </p:sp>
      <p:sp>
        <p:nvSpPr>
          <p:cNvPr id="129027" name="Content Placeholder 4"/>
          <p:cNvSpPr>
            <a:spLocks noGrp="1"/>
          </p:cNvSpPr>
          <p:nvPr>
            <p:ph sz="quarter" idx="12"/>
          </p:nvPr>
        </p:nvSpPr>
        <p:spPr/>
        <p:txBody>
          <a:bodyPr/>
          <a:lstStyle/>
          <a:p>
            <a:r>
              <a:rPr lang="en-US" sz="1200" dirty="0"/>
              <a:t>.1 Project charter</a:t>
            </a:r>
          </a:p>
          <a:p>
            <a:r>
              <a:rPr lang="en-US" sz="1200" dirty="0"/>
              <a:t>.2 Project management plan</a:t>
            </a:r>
          </a:p>
          <a:p>
            <a:pPr lvl="1"/>
            <a:r>
              <a:rPr lang="en-US" sz="1100" dirty="0"/>
              <a:t>• All components</a:t>
            </a:r>
          </a:p>
          <a:p>
            <a:r>
              <a:rPr lang="en-US" sz="1200" dirty="0"/>
              <a:t>.3 Project documents</a:t>
            </a:r>
          </a:p>
          <a:p>
            <a:pPr lvl="1"/>
            <a:r>
              <a:rPr lang="en-US" sz="1100" dirty="0"/>
              <a:t>• Assumption log</a:t>
            </a:r>
          </a:p>
          <a:p>
            <a:pPr lvl="1"/>
            <a:r>
              <a:rPr lang="en-US" sz="1100" dirty="0"/>
              <a:t>• Basis of estimates</a:t>
            </a:r>
          </a:p>
          <a:p>
            <a:pPr lvl="1"/>
            <a:r>
              <a:rPr lang="en-US" sz="1100" dirty="0"/>
              <a:t>• Change log</a:t>
            </a:r>
          </a:p>
          <a:p>
            <a:pPr lvl="1"/>
            <a:r>
              <a:rPr lang="en-US" sz="1100" dirty="0"/>
              <a:t>• Issue log</a:t>
            </a:r>
          </a:p>
          <a:p>
            <a:pPr lvl="1"/>
            <a:r>
              <a:rPr lang="en-US" sz="1100" dirty="0"/>
              <a:t>• Lessons learned register</a:t>
            </a:r>
          </a:p>
          <a:p>
            <a:pPr lvl="1"/>
            <a:r>
              <a:rPr lang="en-US" sz="1100" dirty="0"/>
              <a:t>• Milestone list</a:t>
            </a:r>
          </a:p>
          <a:p>
            <a:pPr lvl="1"/>
            <a:r>
              <a:rPr lang="en-US" sz="1100" dirty="0"/>
              <a:t>• Project communications</a:t>
            </a:r>
          </a:p>
          <a:p>
            <a:pPr lvl="1"/>
            <a:r>
              <a:rPr lang="en-US" sz="1100" dirty="0"/>
              <a:t>• Quality control measurements</a:t>
            </a:r>
          </a:p>
          <a:p>
            <a:pPr lvl="1"/>
            <a:r>
              <a:rPr lang="en-US" sz="1100" dirty="0"/>
              <a:t>• Quality reports</a:t>
            </a:r>
          </a:p>
          <a:p>
            <a:pPr lvl="1"/>
            <a:r>
              <a:rPr lang="en-US" sz="1100" dirty="0"/>
              <a:t>• Requirements</a:t>
            </a:r>
          </a:p>
          <a:p>
            <a:pPr lvl="1"/>
            <a:r>
              <a:rPr lang="en-US" sz="1100" dirty="0"/>
              <a:t>documentation</a:t>
            </a:r>
          </a:p>
          <a:p>
            <a:pPr lvl="1"/>
            <a:r>
              <a:rPr lang="en-US" sz="1100" dirty="0"/>
              <a:t>• Risk register</a:t>
            </a:r>
          </a:p>
          <a:p>
            <a:pPr lvl="1"/>
            <a:r>
              <a:rPr lang="en-US" sz="1100" dirty="0"/>
              <a:t>• Risk report</a:t>
            </a:r>
          </a:p>
          <a:p>
            <a:r>
              <a:rPr lang="en-US" sz="1200" dirty="0"/>
              <a:t>.4 Accepted deliverables</a:t>
            </a:r>
          </a:p>
          <a:p>
            <a:r>
              <a:rPr lang="en-US" sz="1200" dirty="0"/>
              <a:t>.5 Business documents</a:t>
            </a:r>
          </a:p>
          <a:p>
            <a:pPr lvl="1"/>
            <a:r>
              <a:rPr lang="en-US" sz="1100" dirty="0"/>
              <a:t>• Business case</a:t>
            </a:r>
          </a:p>
          <a:p>
            <a:pPr lvl="1"/>
            <a:r>
              <a:rPr lang="en-US" sz="1100" dirty="0"/>
              <a:t>• Benefits management plan</a:t>
            </a:r>
          </a:p>
          <a:p>
            <a:r>
              <a:rPr lang="en-US" sz="1200" dirty="0"/>
              <a:t>.6 Agreements</a:t>
            </a:r>
          </a:p>
          <a:p>
            <a:r>
              <a:rPr lang="en-US" sz="1200" dirty="0"/>
              <a:t>.7 Procurement documentation</a:t>
            </a:r>
          </a:p>
          <a:p>
            <a:r>
              <a:rPr lang="en-US" sz="1200" dirty="0"/>
              <a:t>.8 OPA</a:t>
            </a:r>
            <a:endParaRPr lang="en-US" altLang="en-US" sz="1200" dirty="0"/>
          </a:p>
        </p:txBody>
      </p:sp>
      <p:sp>
        <p:nvSpPr>
          <p:cNvPr id="129029" name="Text Placeholder 6"/>
          <p:cNvSpPr>
            <a:spLocks noGrp="1"/>
          </p:cNvSpPr>
          <p:nvPr>
            <p:ph type="body" sz="quarter" idx="14"/>
          </p:nvPr>
        </p:nvSpPr>
        <p:spPr/>
        <p:txBody>
          <a:bodyPr/>
          <a:lstStyle/>
          <a:p>
            <a:r>
              <a:rPr lang="en-US" dirty="0"/>
              <a:t>.1 Project documents 	updates</a:t>
            </a:r>
          </a:p>
          <a:p>
            <a:pPr lvl="1"/>
            <a:r>
              <a:rPr lang="en-US" dirty="0"/>
              <a:t>• Lessons learned 	register</a:t>
            </a:r>
          </a:p>
          <a:p>
            <a:r>
              <a:rPr lang="en-IN" dirty="0"/>
              <a:t>.2 Final product, 	service, or </a:t>
            </a:r>
            <a:r>
              <a:rPr lang="en-US" dirty="0"/>
              <a:t>result 	transition</a:t>
            </a:r>
          </a:p>
          <a:p>
            <a:r>
              <a:rPr lang="en-US" dirty="0"/>
              <a:t>.3 Final report</a:t>
            </a:r>
          </a:p>
          <a:p>
            <a:r>
              <a:rPr lang="en-US" dirty="0"/>
              <a:t>.4 OPA updates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Closing</a:t>
            </a:r>
          </a:p>
        </p:txBody>
      </p:sp>
      <p:sp>
        <p:nvSpPr>
          <p:cNvPr id="1290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8643751-D1CE-4B63-8DB8-236BF3597E29}" type="slidenum">
              <a:rPr lang="en-US" altLang="en-US" sz="1200" smtClean="0">
                <a:solidFill>
                  <a:srgbClr val="898989"/>
                </a:solidFill>
              </a:rPr>
              <a:pPr>
                <a:spcBef>
                  <a:spcPct val="0"/>
                </a:spcBef>
                <a:buFontTx/>
                <a:buNone/>
              </a:pPr>
              <a:t>87</a:t>
            </a:fld>
            <a:endParaRPr lang="en-US" altLang="en-US" sz="1200">
              <a:solidFill>
                <a:srgbClr val="898989"/>
              </a:solidFill>
            </a:endParaRPr>
          </a:p>
        </p:txBody>
      </p:sp>
    </p:spTree>
    <p:extLst>
      <p:ext uri="{BB962C8B-B14F-4D97-AF65-F5344CB8AC3E}">
        <p14:creationId xmlns:p14="http://schemas.microsoft.com/office/powerpoint/2010/main" val="26187891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7"/>
          <p:cNvSpPr>
            <a:spLocks noGrp="1"/>
          </p:cNvSpPr>
          <p:nvPr>
            <p:ph type="title"/>
          </p:nvPr>
        </p:nvSpPr>
        <p:spPr/>
        <p:txBody>
          <a:bodyPr/>
          <a:lstStyle/>
          <a:p>
            <a:r>
              <a:rPr altLang="en-US"/>
              <a:t>Exercise-6</a:t>
            </a:r>
          </a:p>
        </p:txBody>
      </p:sp>
      <p:sp>
        <p:nvSpPr>
          <p:cNvPr id="131075" name="Content Placeholder 8"/>
          <p:cNvSpPr>
            <a:spLocks noGrp="1"/>
          </p:cNvSpPr>
          <p:nvPr>
            <p:ph idx="1"/>
          </p:nvPr>
        </p:nvSpPr>
        <p:spPr/>
        <p:txBody>
          <a:bodyPr/>
          <a:lstStyle/>
          <a:p>
            <a:pPr marL="342900" lvl="1" indent="-342900">
              <a:buFont typeface="Arial" panose="020B0604020202020204" pitchFamily="34" charset="0"/>
              <a:buChar char="•"/>
            </a:pPr>
            <a:r>
              <a:rPr lang="en-US" altLang="en-US" b="1"/>
              <a:t>Write name of documents submitted to organization deliveries made to customer for your Project at the end of your project or project phase.</a:t>
            </a:r>
          </a:p>
          <a:p>
            <a:endParaRPr lang="en-US" altLang="en-US"/>
          </a:p>
        </p:txBody>
      </p:sp>
      <p:sp>
        <p:nvSpPr>
          <p:cNvPr id="131076"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310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36A523-6E1D-45F9-9C43-B1C9C6CF017A}" type="slidenum">
              <a:rPr lang="en-US" altLang="en-US" sz="1200" smtClean="0">
                <a:solidFill>
                  <a:srgbClr val="898989"/>
                </a:solidFill>
              </a:rPr>
              <a:pPr>
                <a:spcBef>
                  <a:spcPct val="0"/>
                </a:spcBef>
                <a:buFontTx/>
                <a:buNone/>
              </a:pPr>
              <a:t>88</a:t>
            </a:fld>
            <a:endParaRPr lang="en-US" altLang="en-US" sz="1200">
              <a:solidFill>
                <a:srgbClr val="898989"/>
              </a:solidFill>
            </a:endParaRPr>
          </a:p>
        </p:txBody>
      </p:sp>
    </p:spTree>
    <p:extLst>
      <p:ext uri="{BB962C8B-B14F-4D97-AF65-F5344CB8AC3E}">
        <p14:creationId xmlns:p14="http://schemas.microsoft.com/office/powerpoint/2010/main" val="40049136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31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E36A2-D65B-476C-8589-34961D92CBFC}" type="slidenum">
              <a:rPr lang="en-US" altLang="en-US" sz="1200" smtClean="0">
                <a:solidFill>
                  <a:srgbClr val="898989"/>
                </a:solidFill>
              </a:rPr>
              <a:pPr>
                <a:spcBef>
                  <a:spcPct val="0"/>
                </a:spcBef>
                <a:buFontTx/>
                <a:buNone/>
              </a:pPr>
              <a:t>89</a:t>
            </a:fld>
            <a:endParaRPr lang="en-US" altLang="en-US" sz="1200">
              <a:solidFill>
                <a:srgbClr val="898989"/>
              </a:solidFill>
            </a:endParaRPr>
          </a:p>
        </p:txBody>
      </p:sp>
    </p:spTree>
    <p:extLst>
      <p:ext uri="{BB962C8B-B14F-4D97-AF65-F5344CB8AC3E}">
        <p14:creationId xmlns:p14="http://schemas.microsoft.com/office/powerpoint/2010/main" val="780448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Characteristics</a:t>
            </a:r>
          </a:p>
        </p:txBody>
      </p:sp>
      <p:sp>
        <p:nvSpPr>
          <p:cNvPr id="2867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28676" name="Title 3"/>
          <p:cNvSpPr>
            <a:spLocks noGrp="1"/>
          </p:cNvSpPr>
          <p:nvPr>
            <p:ph type="title"/>
          </p:nvPr>
        </p:nvSpPr>
        <p:spPr/>
        <p:txBody>
          <a:bodyPr/>
          <a:lstStyle/>
          <a:p>
            <a:r>
              <a:rPr altLang="en-US"/>
              <a:t>Project has…</a:t>
            </a:r>
          </a:p>
        </p:txBody>
      </p:sp>
      <p:sp>
        <p:nvSpPr>
          <p:cNvPr id="5" name="Content Placeholder 4"/>
          <p:cNvSpPr>
            <a:spLocks noGrp="1"/>
          </p:cNvSpPr>
          <p:nvPr>
            <p:ph idx="1"/>
          </p:nvPr>
        </p:nvSpPr>
        <p:spPr>
          <a:xfrm>
            <a:off x="457200" y="990600"/>
            <a:ext cx="8229600" cy="5105400"/>
          </a:xfrm>
        </p:spPr>
        <p:txBody>
          <a:bodyPr/>
          <a:lstStyle/>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Goal (measurable/verifiable) Oriented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Finite duration with a beginning and end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Uniqueness to a great extent and related uncertainties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Coordinated undertaking of interrelated activities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Performing the activities involve resources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Resources cost money</a:t>
            </a:r>
          </a:p>
          <a:p>
            <a:pPr marL="341313" indent="-341313">
              <a:spcBef>
                <a:spcPts val="625"/>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endParaRPr lang="en-US" sz="2500" dirty="0">
              <a:ea typeface="Microsoft YaHei" charset="0"/>
              <a:cs typeface="Microsoft YaHei" charset="0"/>
            </a:endParaRPr>
          </a:p>
          <a:p>
            <a:pPr>
              <a:buFont typeface="Wingdings" pitchFamily="2" charset="2"/>
              <a:buChar char="Ø"/>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3B3331-DCF7-4152-A3C6-9AC764C09417}" type="slidenum">
              <a:rPr lang="en-US" altLang="en-US" sz="1200" smtClean="0">
                <a:solidFill>
                  <a:srgbClr val="898989"/>
                </a:solidFill>
              </a:rPr>
              <a:pPr>
                <a:spcBef>
                  <a:spcPct val="0"/>
                </a:spcBef>
                <a:buFontTx/>
                <a:buNone/>
              </a:pPr>
              <a:t>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ctrTitle"/>
          </p:nvPr>
        </p:nvSpPr>
        <p:spPr/>
        <p:txBody>
          <a:bodyPr/>
          <a:lstStyle/>
          <a:p>
            <a:r>
              <a:rPr altLang="en-US"/>
              <a:t>Project Scope Management</a:t>
            </a:r>
          </a:p>
        </p:txBody>
      </p:sp>
      <p:sp>
        <p:nvSpPr>
          <p:cNvPr id="3" name="Subtitle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51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7ED712-0FA5-4D28-863B-C0D24ECAC54E}" type="slidenum">
              <a:rPr lang="en-US" altLang="en-US" sz="1200" smtClean="0">
                <a:solidFill>
                  <a:srgbClr val="898989"/>
                </a:solidFill>
              </a:rPr>
              <a:pPr>
                <a:spcBef>
                  <a:spcPct val="0"/>
                </a:spcBef>
                <a:buFontTx/>
                <a:buNone/>
              </a:pPr>
              <a:t>90</a:t>
            </a:fld>
            <a:endParaRPr lang="en-US" altLang="en-US" sz="1200">
              <a:solidFill>
                <a:srgbClr val="898989"/>
              </a:solidFill>
            </a:endParaRPr>
          </a:p>
        </p:txBody>
      </p:sp>
    </p:spTree>
    <p:extLst>
      <p:ext uri="{BB962C8B-B14F-4D97-AF65-F5344CB8AC3E}">
        <p14:creationId xmlns:p14="http://schemas.microsoft.com/office/powerpoint/2010/main" val="30564255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5" descr="Requirement-Details3-TajMah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1057275"/>
            <a:ext cx="576738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itle 3"/>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7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F053BE-554A-425D-9B54-15FCB32CCBD2}" type="slidenum">
              <a:rPr lang="en-US" altLang="en-US" sz="1200" smtClean="0">
                <a:solidFill>
                  <a:srgbClr val="898989"/>
                </a:solidFill>
              </a:rPr>
              <a:pPr>
                <a:spcBef>
                  <a:spcPct val="0"/>
                </a:spcBef>
                <a:buFontTx/>
                <a:buNone/>
              </a:pPr>
              <a:t>91</a:t>
            </a:fld>
            <a:endParaRPr lang="en-US" altLang="en-US" sz="1200">
              <a:solidFill>
                <a:srgbClr val="898989"/>
              </a:solidFill>
            </a:endParaRPr>
          </a:p>
        </p:txBody>
      </p:sp>
    </p:spTree>
    <p:extLst>
      <p:ext uri="{BB962C8B-B14F-4D97-AF65-F5344CB8AC3E}">
        <p14:creationId xmlns:p14="http://schemas.microsoft.com/office/powerpoint/2010/main" val="2845857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5" descr="Requirement-Details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738" y="966788"/>
            <a:ext cx="28892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itle 4"/>
          <p:cNvSpPr>
            <a:spLocks noGrp="1"/>
          </p:cNvSpPr>
          <p:nvPr>
            <p:ph type="title"/>
          </p:nvPr>
        </p:nvSpPr>
        <p:spPr/>
        <p:txBody>
          <a:bodyPr/>
          <a:lstStyle/>
          <a:p>
            <a:r>
              <a:rPr altLang="en-US"/>
              <a:t>Level of Detailing in Scope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92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AEB5C-8224-4E88-99F5-5B7AB065C7FA}" type="slidenum">
              <a:rPr lang="en-US" altLang="en-US" sz="1200" smtClean="0">
                <a:solidFill>
                  <a:srgbClr val="898989"/>
                </a:solidFill>
              </a:rPr>
              <a:pPr>
                <a:spcBef>
                  <a:spcPct val="0"/>
                </a:spcBef>
                <a:buFontTx/>
                <a:buNone/>
              </a:pPr>
              <a:t>92</a:t>
            </a:fld>
            <a:endParaRPr lang="en-US" altLang="en-US" sz="1200">
              <a:solidFill>
                <a:srgbClr val="898989"/>
              </a:solidFill>
            </a:endParaRPr>
          </a:p>
        </p:txBody>
      </p:sp>
      <p:pic>
        <p:nvPicPr>
          <p:cNvPr id="139270" name="Picture 6" descr="https://encrypted-tbn0.gstatic.com/images?q=tbn:ANd9GcQK3KUUZWcLGy6jbwdVp6atki0fkOP6gA61h72kzIvx-a35nWq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99695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2788" y="1052513"/>
            <a:ext cx="25717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Picture 16" descr="https://encrypted-tbn3.gstatic.com/images?q=tbn:ANd9GcQt4VAywrf4fse9wfGPTU1pONwjSSGXH6D2zG1MOi615zg3f1qe1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188" y="2895600"/>
            <a:ext cx="26003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913" y="29241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4"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28963" y="2895600"/>
            <a:ext cx="2609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5" name="Picture 22" descr="https://encrypted-tbn0.gstatic.com/images?q=tbn:ANd9GcTqB4COfDtUz-7UD8GHXoqGq88KPDiA2tnIpMThrYOVZlPSWaW09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641850"/>
            <a:ext cx="24860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6950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5" descr="TenView-P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917575"/>
            <a:ext cx="715962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a:xfrm>
            <a:off x="0" y="0"/>
            <a:ext cx="29210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explained it</a:t>
            </a:r>
          </a:p>
        </p:txBody>
      </p:sp>
      <p:sp>
        <p:nvSpPr>
          <p:cNvPr id="4" name="Rounded Rectangular Callout 3"/>
          <p:cNvSpPr/>
          <p:nvPr/>
        </p:nvSpPr>
        <p:spPr>
          <a:xfrm>
            <a:off x="1673225" y="0"/>
            <a:ext cx="31242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Leader understood it</a:t>
            </a:r>
          </a:p>
        </p:txBody>
      </p:sp>
      <p:sp>
        <p:nvSpPr>
          <p:cNvPr id="5" name="Rounded Rectangular Callout 4"/>
          <p:cNvSpPr/>
          <p:nvPr/>
        </p:nvSpPr>
        <p:spPr>
          <a:xfrm>
            <a:off x="3513138" y="0"/>
            <a:ext cx="2921000" cy="771525"/>
          </a:xfrm>
          <a:prstGeom prst="wedgeRoundRectCallout">
            <a:avLst>
              <a:gd name="adj1" fmla="val -1930"/>
              <a:gd name="adj2" fmla="val 196346"/>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Architect Designed it</a:t>
            </a:r>
          </a:p>
        </p:txBody>
      </p:sp>
      <p:sp>
        <p:nvSpPr>
          <p:cNvPr id="6" name="Rounded Rectangular Callout 5"/>
          <p:cNvSpPr/>
          <p:nvPr/>
        </p:nvSpPr>
        <p:spPr>
          <a:xfrm>
            <a:off x="4689475" y="0"/>
            <a:ext cx="3113088" cy="771525"/>
          </a:xfrm>
          <a:prstGeom prst="wedgeRoundRectCallout">
            <a:avLst>
              <a:gd name="adj1" fmla="val -6573"/>
              <a:gd name="adj2" fmla="val 23942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Programmer wrote it</a:t>
            </a:r>
          </a:p>
        </p:txBody>
      </p:sp>
      <p:sp>
        <p:nvSpPr>
          <p:cNvPr id="7" name="Rounded Rectangular Callout 6"/>
          <p:cNvSpPr/>
          <p:nvPr/>
        </p:nvSpPr>
        <p:spPr>
          <a:xfrm>
            <a:off x="5676900" y="0"/>
            <a:ext cx="34671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Business Consultant described it</a:t>
            </a:r>
          </a:p>
        </p:txBody>
      </p:sp>
      <p:sp>
        <p:nvSpPr>
          <p:cNvPr id="8" name="Rounded Rectangular Callout 7"/>
          <p:cNvSpPr/>
          <p:nvPr/>
        </p:nvSpPr>
        <p:spPr>
          <a:xfrm>
            <a:off x="9525" y="5781675"/>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was documented</a:t>
            </a:r>
          </a:p>
        </p:txBody>
      </p:sp>
      <p:sp>
        <p:nvSpPr>
          <p:cNvPr id="10" name="Rounded Rectangular Callout 9"/>
          <p:cNvSpPr/>
          <p:nvPr/>
        </p:nvSpPr>
        <p:spPr>
          <a:xfrm>
            <a:off x="1778000" y="5791200"/>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operations installed it</a:t>
            </a:r>
          </a:p>
        </p:txBody>
      </p:sp>
      <p:sp>
        <p:nvSpPr>
          <p:cNvPr id="11" name="Rounded Rectangular Callout 10"/>
          <p:cNvSpPr/>
          <p:nvPr/>
        </p:nvSpPr>
        <p:spPr>
          <a:xfrm>
            <a:off x="32258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was billed</a:t>
            </a:r>
          </a:p>
        </p:txBody>
      </p:sp>
      <p:sp>
        <p:nvSpPr>
          <p:cNvPr id="12" name="Rounded Rectangular Callout 11"/>
          <p:cNvSpPr/>
          <p:nvPr/>
        </p:nvSpPr>
        <p:spPr>
          <a:xfrm>
            <a:off x="43307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it was supported</a:t>
            </a:r>
          </a:p>
        </p:txBody>
      </p:sp>
      <p:sp>
        <p:nvSpPr>
          <p:cNvPr id="13" name="Rounded Rectangular Callout 12"/>
          <p:cNvSpPr/>
          <p:nvPr/>
        </p:nvSpPr>
        <p:spPr>
          <a:xfrm>
            <a:off x="5957888" y="5815013"/>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What the customer really needed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132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8F6E1D-D978-4D77-A527-C781218A519A}" type="slidenum">
              <a:rPr lang="en-US" altLang="en-US" sz="1200" smtClean="0">
                <a:solidFill>
                  <a:srgbClr val="898989"/>
                </a:solidFill>
              </a:rPr>
              <a:pPr>
                <a:spcBef>
                  <a:spcPct val="0"/>
                </a:spcBef>
                <a:buFontTx/>
                <a:buNone/>
              </a:pPr>
              <a:t>93</a:t>
            </a:fld>
            <a:endParaRPr lang="en-US" altLang="en-US" sz="1200">
              <a:solidFill>
                <a:srgbClr val="898989"/>
              </a:solidFill>
            </a:endParaRPr>
          </a:p>
        </p:txBody>
      </p:sp>
    </p:spTree>
    <p:extLst>
      <p:ext uri="{BB962C8B-B14F-4D97-AF65-F5344CB8AC3E}">
        <p14:creationId xmlns:p14="http://schemas.microsoft.com/office/powerpoint/2010/main" val="2092646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3"/>
          <p:cNvSpPr>
            <a:spLocks noGrp="1"/>
          </p:cNvSpPr>
          <p:nvPr>
            <p:ph type="title"/>
          </p:nvPr>
        </p:nvSpPr>
        <p:spPr/>
        <p:txBody>
          <a:bodyPr/>
          <a:lstStyle/>
          <a:p>
            <a:r>
              <a:rPr altLang="en-US"/>
              <a:t>Scope</a:t>
            </a:r>
          </a:p>
        </p:txBody>
      </p:sp>
      <p:sp>
        <p:nvSpPr>
          <p:cNvPr id="143363" name="Content Placeholder 1"/>
          <p:cNvSpPr>
            <a:spLocks noGrp="1"/>
          </p:cNvSpPr>
          <p:nvPr>
            <p:ph idx="1"/>
          </p:nvPr>
        </p:nvSpPr>
        <p:spPr>
          <a:xfrm>
            <a:off x="457200" y="990600"/>
            <a:ext cx="8229600" cy="5105400"/>
          </a:xfrm>
        </p:spPr>
        <p:txBody>
          <a:bodyPr/>
          <a:lstStyle/>
          <a:p>
            <a:r>
              <a:rPr lang="en-US" altLang="en-US" b="1"/>
              <a:t>Project Scope</a:t>
            </a:r>
            <a:r>
              <a:rPr lang="en-US" altLang="en-US"/>
              <a:t> "The work that needs to be accomplished to deliver a product, service, or result with the specified features and functions." </a:t>
            </a:r>
            <a:endParaRPr lang="en-US" altLang="en-US" baseline="30000"/>
          </a:p>
          <a:p>
            <a:endParaRPr lang="en-US" altLang="en-US"/>
          </a:p>
          <a:p>
            <a:r>
              <a:rPr lang="en-US" altLang="en-US" b="1"/>
              <a:t>Product Scope</a:t>
            </a:r>
            <a:r>
              <a:rPr lang="en-US" altLang="en-US"/>
              <a:t> "The features and functions that characterize a product, service, or result." </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33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BAC924-DFCB-4F6D-A723-8F6C1DAFE004}" type="slidenum">
              <a:rPr lang="en-US" altLang="en-US" sz="1200" smtClean="0">
                <a:solidFill>
                  <a:srgbClr val="898989"/>
                </a:solidFill>
              </a:rPr>
              <a:pPr>
                <a:spcBef>
                  <a:spcPct val="0"/>
                </a:spcBef>
                <a:buFontTx/>
                <a:buNone/>
              </a:pPr>
              <a:t>94</a:t>
            </a:fld>
            <a:endParaRPr lang="en-US" altLang="en-US" sz="1200">
              <a:solidFill>
                <a:srgbClr val="898989"/>
              </a:solidFill>
            </a:endParaRPr>
          </a:p>
        </p:txBody>
      </p:sp>
    </p:spTree>
    <p:extLst>
      <p:ext uri="{BB962C8B-B14F-4D97-AF65-F5344CB8AC3E}">
        <p14:creationId xmlns:p14="http://schemas.microsoft.com/office/powerpoint/2010/main" val="1395242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2"/>
          <p:cNvSpPr>
            <a:spLocks noGrp="1"/>
          </p:cNvSpPr>
          <p:nvPr>
            <p:ph type="title"/>
          </p:nvPr>
        </p:nvSpPr>
        <p:spPr/>
        <p:txBody>
          <a:bodyPr/>
          <a:lstStyle/>
          <a:p>
            <a:r>
              <a:rPr altLang="en-US"/>
              <a:t>Project Scope Management</a:t>
            </a:r>
          </a:p>
        </p:txBody>
      </p:sp>
      <p:sp>
        <p:nvSpPr>
          <p:cNvPr id="145411" name="Content Placeholder 3"/>
          <p:cNvSpPr>
            <a:spLocks noGrp="1"/>
          </p:cNvSpPr>
          <p:nvPr>
            <p:ph idx="1"/>
          </p:nvPr>
        </p:nvSpPr>
        <p:spPr/>
        <p:txBody>
          <a:bodyPr/>
          <a:lstStyle/>
          <a:p>
            <a:pPr marL="342900" lvl="1" indent="-342900" algn="just">
              <a:buFont typeface="Arial" panose="020B0604020202020204" pitchFamily="34" charset="0"/>
              <a:buNone/>
            </a:pPr>
            <a:r>
              <a:rPr lang="en-US" altLang="en-US" sz="3200" b="1"/>
              <a:t>	Processes required to ensure that the project includes all the work required, and ONLY the work required to complete the project successfully</a:t>
            </a:r>
          </a:p>
          <a:p>
            <a:pPr algn="just"/>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5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E8E9AE8-9194-423A-B321-56E51E27C01D}" type="slidenum">
              <a:rPr lang="en-US" altLang="en-US" sz="1200" smtClean="0">
                <a:solidFill>
                  <a:srgbClr val="898989"/>
                </a:solidFill>
              </a:rPr>
              <a:pPr>
                <a:spcBef>
                  <a:spcPct val="0"/>
                </a:spcBef>
                <a:buFontTx/>
                <a:buNone/>
              </a:pPr>
              <a:t>95</a:t>
            </a:fld>
            <a:endParaRPr lang="en-US" altLang="en-US" sz="1200">
              <a:solidFill>
                <a:srgbClr val="898989"/>
              </a:solidFill>
            </a:endParaRPr>
          </a:p>
        </p:txBody>
      </p:sp>
    </p:spTree>
    <p:extLst>
      <p:ext uri="{BB962C8B-B14F-4D97-AF65-F5344CB8AC3E}">
        <p14:creationId xmlns:p14="http://schemas.microsoft.com/office/powerpoint/2010/main" val="3452344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5"/>
          <p:cNvSpPr>
            <a:spLocks noGrp="1"/>
          </p:cNvSpPr>
          <p:nvPr>
            <p:ph type="title"/>
          </p:nvPr>
        </p:nvSpPr>
        <p:spPr/>
        <p:txBody>
          <a:bodyPr/>
          <a:lstStyle/>
          <a:p>
            <a:r>
              <a:rPr altLang="en-US"/>
              <a:t>Project Scope Management</a:t>
            </a:r>
          </a:p>
        </p:txBody>
      </p:sp>
      <p:sp>
        <p:nvSpPr>
          <p:cNvPr id="13315" name="Content Placeholder 6"/>
          <p:cNvSpPr>
            <a:spLocks noGrp="1"/>
          </p:cNvSpPr>
          <p:nvPr>
            <p:ph idx="1"/>
          </p:nvPr>
        </p:nvSpPr>
        <p:spPr>
          <a:xfrm>
            <a:off x="457200" y="990600"/>
            <a:ext cx="8229600" cy="5105400"/>
          </a:xfrm>
        </p:spPr>
        <p:txBody>
          <a:bodyPr>
            <a:normAutofit fontScale="85000" lnSpcReduction="20000"/>
          </a:bodyPr>
          <a:lstStyle/>
          <a:p>
            <a:pPr marL="914400" lvl="1" indent="-457200">
              <a:lnSpc>
                <a:spcPct val="200000"/>
              </a:lnSpc>
              <a:buFont typeface="Calibri" pitchFamily="34" charset="0"/>
              <a:buAutoNum type="arabicPeriod" startAt="7"/>
              <a:defRPr/>
            </a:pPr>
            <a:r>
              <a:rPr lang="en-US" sz="3200" dirty="0"/>
              <a:t>Plan Scope Management [PLANNING]</a:t>
            </a:r>
          </a:p>
          <a:p>
            <a:pPr marL="914400" lvl="1" indent="-457200">
              <a:lnSpc>
                <a:spcPct val="200000"/>
              </a:lnSpc>
              <a:buFont typeface="Calibri" pitchFamily="34" charset="0"/>
              <a:buAutoNum type="arabicPeriod" startAt="7"/>
              <a:defRPr/>
            </a:pPr>
            <a:r>
              <a:rPr lang="en-US" sz="3200" dirty="0"/>
              <a:t>Collect Requirements [PLANNING]</a:t>
            </a:r>
          </a:p>
          <a:p>
            <a:pPr marL="914400" lvl="1" indent="-457200">
              <a:lnSpc>
                <a:spcPct val="200000"/>
              </a:lnSpc>
              <a:buFont typeface="Calibri" pitchFamily="34" charset="0"/>
              <a:buAutoNum type="arabicPeriod" startAt="7"/>
              <a:defRPr/>
            </a:pPr>
            <a:r>
              <a:rPr lang="en-US" sz="3200" dirty="0"/>
              <a:t>Define Scope [PLANNING]</a:t>
            </a:r>
          </a:p>
          <a:p>
            <a:pPr marL="914400" lvl="1" indent="-457200">
              <a:lnSpc>
                <a:spcPct val="200000"/>
              </a:lnSpc>
              <a:buFont typeface="Calibri" pitchFamily="34" charset="0"/>
              <a:buAutoNum type="arabicPeriod" startAt="7"/>
              <a:defRPr/>
            </a:pPr>
            <a:r>
              <a:rPr lang="en-US" sz="3200" dirty="0"/>
              <a:t>Create WBS [PLANNING]</a:t>
            </a:r>
          </a:p>
          <a:p>
            <a:pPr marL="914400" lvl="1" indent="-457200">
              <a:lnSpc>
                <a:spcPct val="200000"/>
              </a:lnSpc>
              <a:buFont typeface="Calibri" pitchFamily="34" charset="0"/>
              <a:buAutoNum type="arabicPeriod" startAt="7"/>
              <a:defRPr/>
            </a:pPr>
            <a:r>
              <a:rPr lang="en-US" sz="3200" dirty="0"/>
              <a:t>Validate Scope [M&amp;C]</a:t>
            </a:r>
          </a:p>
          <a:p>
            <a:pPr marL="914400" lvl="1" indent="-457200">
              <a:lnSpc>
                <a:spcPct val="200000"/>
              </a:lnSpc>
              <a:buFont typeface="Calibri" pitchFamily="34" charset="0"/>
              <a:buAutoNum type="arabicPeriod" startAt="7"/>
              <a:defRPr/>
            </a:pPr>
            <a:r>
              <a:rPr lang="en-US" sz="3200" dirty="0"/>
              <a:t>Control Scope [M&amp;C]</a:t>
            </a: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7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D257CB-C2C9-4796-BBC6-EB9A12D7F003}" type="slidenum">
              <a:rPr lang="en-US" altLang="en-US" sz="1200" smtClean="0">
                <a:solidFill>
                  <a:srgbClr val="898989"/>
                </a:solidFill>
              </a:rPr>
              <a:pPr>
                <a:spcBef>
                  <a:spcPct val="0"/>
                </a:spcBef>
                <a:buFontTx/>
                <a:buNone/>
              </a:pPr>
              <a:t>96</a:t>
            </a:fld>
            <a:endParaRPr lang="en-US" altLang="en-US" sz="1200">
              <a:solidFill>
                <a:srgbClr val="898989"/>
              </a:solidFill>
            </a:endParaRPr>
          </a:p>
        </p:txBody>
      </p:sp>
    </p:spTree>
    <p:extLst>
      <p:ext uri="{BB962C8B-B14F-4D97-AF65-F5344CB8AC3E}">
        <p14:creationId xmlns:p14="http://schemas.microsoft.com/office/powerpoint/2010/main" val="3867615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2"/>
          <p:cNvSpPr>
            <a:spLocks noGrp="1"/>
          </p:cNvSpPr>
          <p:nvPr>
            <p:ph type="title"/>
          </p:nvPr>
        </p:nvSpPr>
        <p:spPr/>
        <p:txBody>
          <a:bodyPr/>
          <a:lstStyle/>
          <a:p>
            <a:r>
              <a:rPr lang="en-US" altLang="en-US" dirty="0"/>
              <a:t>8</a:t>
            </a:r>
            <a:r>
              <a:rPr altLang="en-US" dirty="0"/>
              <a:t>. Plan Scope Management</a:t>
            </a:r>
          </a:p>
        </p:txBody>
      </p:sp>
      <p:sp>
        <p:nvSpPr>
          <p:cNvPr id="149507" name="Content Placeholder 3"/>
          <p:cNvSpPr>
            <a:spLocks noGrp="1"/>
          </p:cNvSpPr>
          <p:nvPr>
            <p:ph idx="1"/>
          </p:nvPr>
        </p:nvSpPr>
        <p:spPr/>
        <p:txBody>
          <a:bodyPr/>
          <a:lstStyle/>
          <a:p>
            <a:pPr marL="0" indent="0" algn="just">
              <a:buFont typeface="Arial" panose="020B0604020202020204" pitchFamily="34" charset="0"/>
              <a:buNone/>
            </a:pPr>
            <a:r>
              <a:rPr lang="en-US" altLang="en-US" sz="3600" dirty="0"/>
              <a:t>Documenting how the project scope will be defined, validated and controlled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95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94F32-993C-49CE-8368-C2605E231AA3}" type="slidenum">
              <a:rPr lang="en-US" altLang="en-US" sz="1200" smtClean="0">
                <a:solidFill>
                  <a:srgbClr val="898989"/>
                </a:solidFill>
              </a:rPr>
              <a:pPr>
                <a:spcBef>
                  <a:spcPct val="0"/>
                </a:spcBef>
                <a:buFontTx/>
                <a:buNone/>
              </a:pPr>
              <a:t>97</a:t>
            </a:fld>
            <a:endParaRPr lang="en-US" altLang="en-US" sz="1200">
              <a:solidFill>
                <a:srgbClr val="898989"/>
              </a:solidFill>
            </a:endParaRPr>
          </a:p>
        </p:txBody>
      </p:sp>
    </p:spTree>
    <p:extLst>
      <p:ext uri="{BB962C8B-B14F-4D97-AF65-F5344CB8AC3E}">
        <p14:creationId xmlns:p14="http://schemas.microsoft.com/office/powerpoint/2010/main" val="31413038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515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Scope Management</a:t>
            </a:r>
          </a:p>
        </p:txBody>
      </p:sp>
      <p:sp>
        <p:nvSpPr>
          <p:cNvPr id="15155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Project life cycle 	description</a:t>
            </a:r>
          </a:p>
          <a:p>
            <a:pPr lvl="1"/>
            <a:r>
              <a:rPr lang="en-US" dirty="0"/>
              <a:t>• Development approach</a:t>
            </a:r>
          </a:p>
          <a:p>
            <a:r>
              <a:rPr lang="en-US" dirty="0"/>
              <a:t>.3 EEFs</a:t>
            </a:r>
          </a:p>
          <a:p>
            <a:r>
              <a:rPr lang="en-US" dirty="0"/>
              <a:t>.4 OPAs</a:t>
            </a:r>
            <a:endParaRPr lang="en-US" altLang="en-US" dirty="0"/>
          </a:p>
        </p:txBody>
      </p:sp>
      <p:sp>
        <p:nvSpPr>
          <p:cNvPr id="151557" name="Text Placeholder 6"/>
          <p:cNvSpPr>
            <a:spLocks noGrp="1"/>
          </p:cNvSpPr>
          <p:nvPr>
            <p:ph type="body" sz="quarter" idx="14"/>
          </p:nvPr>
        </p:nvSpPr>
        <p:spPr/>
        <p:txBody>
          <a:bodyPr/>
          <a:lstStyle/>
          <a:p>
            <a:r>
              <a:rPr lang="en-US" dirty="0"/>
              <a:t>.1 Scope management 	plan</a:t>
            </a:r>
          </a:p>
          <a:p>
            <a:r>
              <a:rPr lang="en-US" dirty="0"/>
              <a:t>.2 Requirements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15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1FDAF-612E-4063-9DC1-ED7BCC36BF51}" type="slidenum">
              <a:rPr lang="en-US" altLang="en-US" sz="1200" smtClean="0">
                <a:solidFill>
                  <a:srgbClr val="898989"/>
                </a:solidFill>
              </a:rPr>
              <a:pPr>
                <a:spcBef>
                  <a:spcPct val="0"/>
                </a:spcBef>
                <a:buFontTx/>
                <a:buNone/>
              </a:pPr>
              <a:t>98</a:t>
            </a:fld>
            <a:endParaRPr lang="en-US" altLang="en-US" sz="1200">
              <a:solidFill>
                <a:srgbClr val="898989"/>
              </a:solidFill>
            </a:endParaRPr>
          </a:p>
        </p:txBody>
      </p:sp>
    </p:spTree>
    <p:extLst>
      <p:ext uri="{BB962C8B-B14F-4D97-AF65-F5344CB8AC3E}">
        <p14:creationId xmlns:p14="http://schemas.microsoft.com/office/powerpoint/2010/main" val="1198027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7"/>
          <p:cNvSpPr>
            <a:spLocks noGrp="1"/>
          </p:cNvSpPr>
          <p:nvPr>
            <p:ph type="title"/>
          </p:nvPr>
        </p:nvSpPr>
        <p:spPr/>
        <p:txBody>
          <a:bodyPr/>
          <a:lstStyle/>
          <a:p>
            <a:r>
              <a:rPr altLang="en-US"/>
              <a:t>Plan Scope Management IO</a:t>
            </a:r>
          </a:p>
        </p:txBody>
      </p:sp>
      <p:sp>
        <p:nvSpPr>
          <p:cNvPr id="9" name="Content Placeholder 8"/>
          <p:cNvSpPr>
            <a:spLocks noGrp="1"/>
          </p:cNvSpPr>
          <p:nvPr>
            <p:ph idx="1"/>
          </p:nvPr>
        </p:nvSpPr>
        <p:spPr>
          <a:xfrm>
            <a:off x="457200" y="990600"/>
            <a:ext cx="8229600" cy="5105400"/>
          </a:xfrm>
        </p:spPr>
        <p:txBody>
          <a:bodyPr>
            <a:normAutofit fontScale="85000" lnSpcReduction="10000"/>
          </a:bodyPr>
          <a:lstStyle/>
          <a:p>
            <a:pPr>
              <a:defRPr/>
            </a:pPr>
            <a:r>
              <a:rPr lang="en-US" dirty="0"/>
              <a:t>Scope Management Plan includes</a:t>
            </a:r>
          </a:p>
          <a:p>
            <a:pPr lvl="1">
              <a:defRPr/>
            </a:pPr>
            <a:r>
              <a:rPr lang="en-US" dirty="0"/>
              <a:t>Process for preparing project scope statement (PSS)</a:t>
            </a:r>
          </a:p>
          <a:p>
            <a:pPr lvl="1">
              <a:defRPr/>
            </a:pPr>
            <a:r>
              <a:rPr lang="en-US" dirty="0"/>
              <a:t>Process that enable creation of WBS from PSS</a:t>
            </a:r>
          </a:p>
          <a:p>
            <a:pPr lvl="1">
              <a:defRPr/>
            </a:pPr>
            <a:r>
              <a:rPr lang="en-US" dirty="0"/>
              <a:t>Process that specifies how formal acceptance be obtained</a:t>
            </a:r>
          </a:p>
          <a:p>
            <a:pPr lvl="1">
              <a:defRPr/>
            </a:pPr>
            <a:r>
              <a:rPr lang="en-US" dirty="0"/>
              <a:t>Process to control changes to details PSS</a:t>
            </a:r>
          </a:p>
          <a:p>
            <a:pPr>
              <a:defRPr/>
            </a:pPr>
            <a:r>
              <a:rPr lang="en-US" dirty="0"/>
              <a:t>Requirement Management Plan includes</a:t>
            </a:r>
          </a:p>
          <a:p>
            <a:pPr lvl="1">
              <a:defRPr/>
            </a:pPr>
            <a:r>
              <a:rPr lang="en-US" dirty="0"/>
              <a:t>Process of analyzing, documenting and managing requirements</a:t>
            </a:r>
          </a:p>
          <a:p>
            <a:pPr lvl="1">
              <a:defRPr/>
            </a:pPr>
            <a:r>
              <a:rPr lang="en-US" dirty="0"/>
              <a:t>Process of requirement prioritization</a:t>
            </a:r>
          </a:p>
          <a:p>
            <a:pPr lvl="1">
              <a:defRPr/>
            </a:pPr>
            <a:r>
              <a:rPr lang="en-US" dirty="0"/>
              <a:t>Product measurement metrics and their rationale</a:t>
            </a:r>
          </a:p>
          <a:p>
            <a:pPr lvl="1">
              <a:defRPr/>
            </a:pPr>
            <a:r>
              <a:rPr lang="en-US" dirty="0"/>
              <a:t>RTM structure</a:t>
            </a:r>
          </a:p>
          <a:p>
            <a:pPr lvl="1">
              <a:defRPr/>
            </a:pPr>
            <a:r>
              <a:rPr lang="en-US" dirty="0"/>
              <a:t>Configuration management activities related to product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3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4A350-C4D9-4B39-87BE-662C2A4CF619}" type="slidenum">
              <a:rPr lang="en-US" altLang="en-US" sz="1200" smtClean="0">
                <a:solidFill>
                  <a:srgbClr val="898989"/>
                </a:solidFill>
              </a:rPr>
              <a:pPr>
                <a:spcBef>
                  <a:spcPct val="0"/>
                </a:spcBef>
                <a:buFontTx/>
                <a:buNone/>
              </a:pPr>
              <a:t>99</a:t>
            </a:fld>
            <a:endParaRPr lang="en-US" altLang="en-US" sz="1200">
              <a:solidFill>
                <a:srgbClr val="898989"/>
              </a:solidFill>
            </a:endParaRPr>
          </a:p>
        </p:txBody>
      </p:sp>
    </p:spTree>
    <p:extLst>
      <p:ext uri="{BB962C8B-B14F-4D97-AF65-F5344CB8AC3E}">
        <p14:creationId xmlns:p14="http://schemas.microsoft.com/office/powerpoint/2010/main" val="215662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3387</TotalTime>
  <Words>20517</Words>
  <Application>Microsoft Office PowerPoint</Application>
  <PresentationFormat>On-screen Show (4:3)</PresentationFormat>
  <Paragraphs>5733</Paragraphs>
  <Slides>440</Slides>
  <Notes>392</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440</vt:i4>
      </vt:variant>
    </vt:vector>
  </HeadingPairs>
  <TitlesOfParts>
    <vt:vector size="461" baseType="lpstr">
      <vt:lpstr>Arial Unicode MS</vt:lpstr>
      <vt:lpstr>Microsoft YaHei</vt:lpstr>
      <vt:lpstr>Arial</vt:lpstr>
      <vt:lpstr>Arial Narrow</vt:lpstr>
      <vt:lpstr>Berlin Sans FB</vt:lpstr>
      <vt:lpstr>Book Antiqua</vt:lpstr>
      <vt:lpstr>Calibri</vt:lpstr>
      <vt:lpstr>Century</vt:lpstr>
      <vt:lpstr>HelveticaNeue-BoldCond</vt:lpstr>
      <vt:lpstr>HelveticaNeue-Condensed</vt:lpstr>
      <vt:lpstr>HGSMinchoL</vt:lpstr>
      <vt:lpstr>Kabel Bk BT</vt:lpstr>
      <vt:lpstr>Lucida Sans Unicode</vt:lpstr>
      <vt:lpstr>Symbol</vt:lpstr>
      <vt:lpstr>Tahoma</vt:lpstr>
      <vt:lpstr>Times New Roman</vt:lpstr>
      <vt:lpstr>Verdana</vt:lpstr>
      <vt:lpstr>WenQuanYi Micro Hei</vt:lpstr>
      <vt:lpstr>Wingdings</vt:lpstr>
      <vt:lpstr>Office Theme</vt:lpstr>
      <vt:lpstr>Visio</vt:lpstr>
      <vt:lpstr>PowerPoint Presentation</vt:lpstr>
      <vt:lpstr>Workshop Agenda</vt:lpstr>
      <vt:lpstr>Introduction</vt:lpstr>
      <vt:lpstr>Project Management Framework</vt:lpstr>
      <vt:lpstr>PowerPoint Presentation</vt:lpstr>
      <vt:lpstr>Topics</vt:lpstr>
      <vt:lpstr>What is Project???</vt:lpstr>
      <vt:lpstr>What is Project?</vt:lpstr>
      <vt:lpstr>Project has…</vt:lpstr>
      <vt:lpstr>Source of Project?</vt:lpstr>
      <vt:lpstr>“Projects” different from “operations”?</vt:lpstr>
      <vt:lpstr>Project Constraints</vt:lpstr>
      <vt:lpstr>Project Phases</vt:lpstr>
      <vt:lpstr>Milestones, Deliverables</vt:lpstr>
      <vt:lpstr>Project Lifecycle (PLC) &amp; Level of Activities</vt:lpstr>
      <vt:lpstr>Typical Project Lifecycle</vt:lpstr>
      <vt:lpstr>Typical Costing &amp; Staffing across PLC</vt:lpstr>
      <vt:lpstr>Risk, Cost of Change in PLC</vt:lpstr>
      <vt:lpstr>Project Boundaries are Important!</vt:lpstr>
      <vt:lpstr>Relationship between Process Group &amp; Phases</vt:lpstr>
      <vt:lpstr>Project Management</vt:lpstr>
      <vt:lpstr>Benefits of Project Management</vt:lpstr>
      <vt:lpstr>What is Program?</vt:lpstr>
      <vt:lpstr>Project Portfolio Management</vt:lpstr>
      <vt:lpstr>Relationship Between PPP</vt:lpstr>
      <vt:lpstr>PPP Overview</vt:lpstr>
      <vt:lpstr>What is PMO?</vt:lpstr>
      <vt:lpstr>Who are Stakeholders?</vt:lpstr>
      <vt:lpstr>Stakeholders</vt:lpstr>
      <vt:lpstr>Stakeholder Register</vt:lpstr>
      <vt:lpstr>Organizational Types</vt:lpstr>
      <vt:lpstr>Functional</vt:lpstr>
      <vt:lpstr>Weak Matrix</vt:lpstr>
      <vt:lpstr>Balance Matrix</vt:lpstr>
      <vt:lpstr>Strong Matrix</vt:lpstr>
      <vt:lpstr>Projectized Matrix</vt:lpstr>
      <vt:lpstr>Organizational Influence</vt:lpstr>
      <vt:lpstr>Project Management Methodologies</vt:lpstr>
      <vt:lpstr>Configuration Management System</vt:lpstr>
      <vt:lpstr>Progressive Elaboration</vt:lpstr>
      <vt:lpstr>Rolling Wave Planning</vt:lpstr>
      <vt:lpstr>Project Documents</vt:lpstr>
      <vt:lpstr>Project Management Plan</vt:lpstr>
      <vt:lpstr>Project Benefits Management Plan</vt:lpstr>
      <vt:lpstr>Subsidiary Plan</vt:lpstr>
      <vt:lpstr>Organizational Process Assets</vt:lpstr>
      <vt:lpstr>Enterprise Environmental Factors</vt:lpstr>
      <vt:lpstr>Project Selection Criteria</vt:lpstr>
      <vt:lpstr>Expert Judgement</vt:lpstr>
      <vt:lpstr>Facilitation Techniques</vt:lpstr>
      <vt:lpstr>Analytical Techniques</vt:lpstr>
      <vt:lpstr>Meetings</vt:lpstr>
      <vt:lpstr>PMI Talent Triangle</vt:lpstr>
      <vt:lpstr>Management &amp; Leadership</vt:lpstr>
      <vt:lpstr>PM Competencies</vt:lpstr>
      <vt:lpstr>Project Manager Responsibilities</vt:lpstr>
      <vt:lpstr>Project Manager Responsibilities</vt:lpstr>
      <vt:lpstr>Project Manager Responsibilities</vt:lpstr>
      <vt:lpstr>Project Manager Competencies</vt:lpstr>
      <vt:lpstr>Project Management Knowledge Areas</vt:lpstr>
      <vt:lpstr>Process Groups</vt:lpstr>
      <vt:lpstr>PowerPoint Presentation</vt:lpstr>
      <vt:lpstr>Project Integration Management</vt:lpstr>
      <vt:lpstr>PowerPoint Presentation</vt:lpstr>
      <vt:lpstr>PowerPoint Presentation</vt:lpstr>
      <vt:lpstr>Project Integration Management</vt:lpstr>
      <vt:lpstr>Project Integration Management</vt:lpstr>
      <vt:lpstr>1. Develop Project Charter</vt:lpstr>
      <vt:lpstr>Develop Project Charter</vt:lpstr>
      <vt:lpstr>Project Charter Template</vt:lpstr>
      <vt:lpstr>Exercise-1</vt:lpstr>
      <vt:lpstr>2. Develop Project Management Plan</vt:lpstr>
      <vt:lpstr>Develop Project Management Plan</vt:lpstr>
      <vt:lpstr>Exercise-2</vt:lpstr>
      <vt:lpstr>3. Direct &amp; Manage Project Work</vt:lpstr>
      <vt:lpstr>Direct and Manage Project Work</vt:lpstr>
      <vt:lpstr>Exercise-3</vt:lpstr>
      <vt:lpstr>4. Manage Project Knowledge</vt:lpstr>
      <vt:lpstr>Manage Project Knowledge</vt:lpstr>
      <vt:lpstr>5. Monitor &amp; Control Project Work</vt:lpstr>
      <vt:lpstr>Monitor and Control Project Work</vt:lpstr>
      <vt:lpstr>Exercise-4</vt:lpstr>
      <vt:lpstr>6. Perform Integrated Change Control</vt:lpstr>
      <vt:lpstr>Perform Integrated Change Control</vt:lpstr>
      <vt:lpstr>Exercise-5</vt:lpstr>
      <vt:lpstr>7. Close Project or Phase</vt:lpstr>
      <vt:lpstr>Close Project or Phase</vt:lpstr>
      <vt:lpstr>Exercise-6</vt:lpstr>
      <vt:lpstr>PowerPoint Presentation</vt:lpstr>
      <vt:lpstr>Project Scope Management</vt:lpstr>
      <vt:lpstr>PowerPoint Presentation</vt:lpstr>
      <vt:lpstr>Level of Detailing in Scope</vt:lpstr>
      <vt:lpstr>PowerPoint Presentation</vt:lpstr>
      <vt:lpstr>Scope</vt:lpstr>
      <vt:lpstr>Project Scope Management</vt:lpstr>
      <vt:lpstr>Project Scope Management</vt:lpstr>
      <vt:lpstr>8. Plan Scope Management</vt:lpstr>
      <vt:lpstr>Plan Scope Management</vt:lpstr>
      <vt:lpstr>Plan Scope Management IO</vt:lpstr>
      <vt:lpstr>9. Collect Requirements</vt:lpstr>
      <vt:lpstr>Collect Requirements</vt:lpstr>
      <vt:lpstr>Collect Requirements</vt:lpstr>
      <vt:lpstr>Requirement Traceability Matrix</vt:lpstr>
      <vt:lpstr>Requirement vs Scope</vt:lpstr>
      <vt:lpstr>Requirement Documentation includes</vt:lpstr>
      <vt:lpstr>Discussion/Exercise-7</vt:lpstr>
      <vt:lpstr>10. Define Scope</vt:lpstr>
      <vt:lpstr>Define Scope</vt:lpstr>
      <vt:lpstr>Define Scope</vt:lpstr>
      <vt:lpstr>Scope Statement</vt:lpstr>
      <vt:lpstr>Discussion/Exercise 8</vt:lpstr>
      <vt:lpstr>11. Create WBS</vt:lpstr>
      <vt:lpstr>Create WBS</vt:lpstr>
      <vt:lpstr>Scope baseline</vt:lpstr>
      <vt:lpstr>WBS Types</vt:lpstr>
      <vt:lpstr>Phase oriented WBS</vt:lpstr>
      <vt:lpstr>Department oriented WBS</vt:lpstr>
      <vt:lpstr>Subproject Oriented WBS</vt:lpstr>
      <vt:lpstr>Discussion/Exercise 9</vt:lpstr>
      <vt:lpstr>12. Validate Scope</vt:lpstr>
      <vt:lpstr>Validate Scope</vt:lpstr>
      <vt:lpstr>Discussion/Exercise 10</vt:lpstr>
      <vt:lpstr>13. Control Scope</vt:lpstr>
      <vt:lpstr>Control Scope</vt:lpstr>
      <vt:lpstr>Discussion/Exercise-11</vt:lpstr>
      <vt:lpstr>PowerPoint Presentation</vt:lpstr>
      <vt:lpstr>Project Time Management</vt:lpstr>
      <vt:lpstr>Project Time Management</vt:lpstr>
      <vt:lpstr>Project Time Management</vt:lpstr>
      <vt:lpstr>Project Time Management</vt:lpstr>
      <vt:lpstr>Project Time Management</vt:lpstr>
      <vt:lpstr>13. Plan Schedule Management</vt:lpstr>
      <vt:lpstr>Plan Schedule Management</vt:lpstr>
      <vt:lpstr>Schedule Management Plan</vt:lpstr>
      <vt:lpstr>14. Define Activities</vt:lpstr>
      <vt:lpstr>Define Activities</vt:lpstr>
      <vt:lpstr>Activity Attributes</vt:lpstr>
      <vt:lpstr>Discussion/Exercise 12</vt:lpstr>
      <vt:lpstr>15. Sequence Activities</vt:lpstr>
      <vt:lpstr>Sequence Activities</vt:lpstr>
      <vt:lpstr>Discussion/Exercise 13</vt:lpstr>
      <vt:lpstr>Precedence Diagramming Method (PDM)</vt:lpstr>
      <vt:lpstr>Network Development</vt:lpstr>
      <vt:lpstr>Network Development</vt:lpstr>
      <vt:lpstr>16. Estimate Activity Durations</vt:lpstr>
      <vt:lpstr>Estimate Activity Durations</vt:lpstr>
      <vt:lpstr>PERT – Program Evaluation and Review Technique</vt:lpstr>
      <vt:lpstr>Discussion/Exercise 15</vt:lpstr>
      <vt:lpstr>17. Develop Schedule</vt:lpstr>
      <vt:lpstr>Develop Schedule</vt:lpstr>
      <vt:lpstr>Resource Optimization techniques</vt:lpstr>
      <vt:lpstr>Modeling Techniques</vt:lpstr>
      <vt:lpstr>19. Control Schedule</vt:lpstr>
      <vt:lpstr>Control Schedule</vt:lpstr>
      <vt:lpstr>Product Vision, Release, Iteration Planning</vt:lpstr>
      <vt:lpstr>Burndown Chart</vt:lpstr>
      <vt:lpstr>Discussion/Exercise 17</vt:lpstr>
      <vt:lpstr>Big Concepts</vt:lpstr>
      <vt:lpstr> Critical Path Method  (CPM) </vt:lpstr>
      <vt:lpstr>Critical Path Method (CPM)</vt:lpstr>
      <vt:lpstr>Critical Path</vt:lpstr>
      <vt:lpstr>Critical Path – Longest Path, Zero Float</vt:lpstr>
      <vt:lpstr>Discussion/Excertise-16</vt:lpstr>
      <vt:lpstr>Network Exercise - solution</vt:lpstr>
      <vt:lpstr>Facts/Tips for Critical Path</vt:lpstr>
      <vt:lpstr>Benefits of PERT/CPM</vt:lpstr>
      <vt:lpstr> Critical Chain Method  (CCM) </vt:lpstr>
      <vt:lpstr>Background</vt:lpstr>
      <vt:lpstr>Why CCM is needed?</vt:lpstr>
      <vt:lpstr>Principles Behind CCM</vt:lpstr>
      <vt:lpstr>Critical Chain Method</vt:lpstr>
      <vt:lpstr>CCM Concepts</vt:lpstr>
      <vt:lpstr>How to estimate in CCM</vt:lpstr>
      <vt:lpstr>How to manage CCM</vt:lpstr>
      <vt:lpstr>PowerPoint Presentation</vt:lpstr>
      <vt:lpstr>    </vt:lpstr>
      <vt:lpstr>Project Cost Management</vt:lpstr>
      <vt:lpstr>Project Cost Management- A Thought</vt:lpstr>
      <vt:lpstr>Project Cost Management</vt:lpstr>
      <vt:lpstr>Project Cost Management</vt:lpstr>
      <vt:lpstr>Components of Contract Price</vt:lpstr>
      <vt:lpstr>Types of Cost</vt:lpstr>
      <vt:lpstr>Types of Cost</vt:lpstr>
      <vt:lpstr>Types of Cost</vt:lpstr>
      <vt:lpstr>Types of Cost</vt:lpstr>
      <vt:lpstr>20. Plan Cost Management</vt:lpstr>
      <vt:lpstr>Plan Cost Management</vt:lpstr>
      <vt:lpstr>Cost Management Plan</vt:lpstr>
      <vt:lpstr>21. Estimate Costs </vt:lpstr>
      <vt:lpstr>Estimate Cost</vt:lpstr>
      <vt:lpstr>Project Cost Estimation Ranges</vt:lpstr>
      <vt:lpstr>Exercise-18</vt:lpstr>
      <vt:lpstr>Three Point Estimates</vt:lpstr>
      <vt:lpstr>22. Determine Budget </vt:lpstr>
      <vt:lpstr>Determine Budget</vt:lpstr>
      <vt:lpstr>Project Budget Component</vt:lpstr>
      <vt:lpstr>PowerPoint Presentation</vt:lpstr>
      <vt:lpstr>PowerPoint Presentation</vt:lpstr>
      <vt:lpstr>Estimation Traps</vt:lpstr>
      <vt:lpstr>Five Ways to Avoid Estimation Traps</vt:lpstr>
      <vt:lpstr>Exercise-19</vt:lpstr>
      <vt:lpstr>23. Control Costs </vt:lpstr>
      <vt:lpstr>Control Cost</vt:lpstr>
      <vt:lpstr> Big Concepts</vt:lpstr>
      <vt:lpstr>Earned Value Management – Basic Concepts</vt:lpstr>
      <vt:lpstr>Earn Value Rules</vt:lpstr>
      <vt:lpstr>Earned Value Management – S Curve </vt:lpstr>
      <vt:lpstr>How project is progressing?</vt:lpstr>
      <vt:lpstr>How project is progressing?</vt:lpstr>
      <vt:lpstr>How project is progressing?</vt:lpstr>
      <vt:lpstr>How project is progressing?</vt:lpstr>
      <vt:lpstr>EVM-Variances</vt:lpstr>
      <vt:lpstr>EVM- Indexes</vt:lpstr>
      <vt:lpstr>EVM- Critical Ratio</vt:lpstr>
      <vt:lpstr>CPI &amp; SPI Summary</vt:lpstr>
      <vt:lpstr>Forecasting- ETC </vt:lpstr>
      <vt:lpstr>Forecasting- EAC</vt:lpstr>
      <vt:lpstr>Forecasting- Variance at Completion </vt:lpstr>
      <vt:lpstr>Forecasting: TCPI</vt:lpstr>
      <vt:lpstr>Case Study — Case 1</vt:lpstr>
      <vt:lpstr>Case Study — Case 2</vt:lpstr>
      <vt:lpstr>EVM- Case 3</vt:lpstr>
      <vt:lpstr>PowerPoint Presentation</vt:lpstr>
      <vt:lpstr>    </vt:lpstr>
      <vt:lpstr>Project Quality Management</vt:lpstr>
      <vt:lpstr>Quality Definitions from Quality Gurus</vt:lpstr>
      <vt:lpstr>Quality Gurus</vt:lpstr>
      <vt:lpstr>Project Quality Management</vt:lpstr>
      <vt:lpstr>Project Quality Management</vt:lpstr>
      <vt:lpstr>24. Plan Quality Management</vt:lpstr>
      <vt:lpstr>Plan Quality Management</vt:lpstr>
      <vt:lpstr>Cost of Quality </vt:lpstr>
      <vt:lpstr>Cost of Nonconformance- Iceberg</vt:lpstr>
      <vt:lpstr>Exercise-21</vt:lpstr>
      <vt:lpstr>25. Manage Quality</vt:lpstr>
      <vt:lpstr>Manage Quality</vt:lpstr>
      <vt:lpstr>Exercise-22</vt:lpstr>
      <vt:lpstr>26. Control Quality</vt:lpstr>
      <vt:lpstr>Control Quality</vt:lpstr>
      <vt:lpstr>7 Basic Quality Tools</vt:lpstr>
      <vt:lpstr>7 Basic Quality Tools</vt:lpstr>
      <vt:lpstr>Sigma Values</vt:lpstr>
      <vt:lpstr>Exercise-23</vt:lpstr>
      <vt:lpstr>PowerPoint Presentation</vt:lpstr>
      <vt:lpstr>Project Resource Management</vt:lpstr>
      <vt:lpstr>Project Resource Management</vt:lpstr>
      <vt:lpstr>Project Resource Management</vt:lpstr>
      <vt:lpstr>27. Plan Resource Management</vt:lpstr>
      <vt:lpstr>Plan Human Resource Management</vt:lpstr>
      <vt:lpstr>Human Resource Management Plan</vt:lpstr>
      <vt:lpstr>PowerPoint Presentation</vt:lpstr>
      <vt:lpstr>Responsibility Assignment Matrix - RAM</vt:lpstr>
      <vt:lpstr>Resource Histogram</vt:lpstr>
      <vt:lpstr>28. Estimate Activity Resources</vt:lpstr>
      <vt:lpstr>Estimate Activity Resources</vt:lpstr>
      <vt:lpstr>Resource Breakdown Structure</vt:lpstr>
      <vt:lpstr>Discussion/Exercise 14</vt:lpstr>
      <vt:lpstr>29. Acquire Resources</vt:lpstr>
      <vt:lpstr>Acquire Resources</vt:lpstr>
      <vt:lpstr>30. Develop Team</vt:lpstr>
      <vt:lpstr>Develop Team</vt:lpstr>
      <vt:lpstr>Team Performance Assessment..</vt:lpstr>
      <vt:lpstr>PowerPoint Presentation</vt:lpstr>
      <vt:lpstr>31. Manage Team</vt:lpstr>
      <vt:lpstr>Manage Team</vt:lpstr>
      <vt:lpstr>Types of Power</vt:lpstr>
      <vt:lpstr>Team Development / Tuckman Model</vt:lpstr>
      <vt:lpstr>32. Control Resources</vt:lpstr>
      <vt:lpstr>Control Resources</vt:lpstr>
      <vt:lpstr>Big Concepts</vt:lpstr>
      <vt:lpstr>Conflict Management</vt:lpstr>
      <vt:lpstr>Conflict Management</vt:lpstr>
      <vt:lpstr>Conflict Management</vt:lpstr>
      <vt:lpstr>Conflict Resolution</vt:lpstr>
      <vt:lpstr>Conflict Resolution</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Leadership Theories</vt:lpstr>
      <vt:lpstr>Leadership Theories</vt:lpstr>
      <vt:lpstr>Leadership Theories</vt:lpstr>
      <vt:lpstr>Leadership</vt:lpstr>
      <vt:lpstr>Leadership Style</vt:lpstr>
      <vt:lpstr>Leadership Style</vt:lpstr>
      <vt:lpstr>Leadership Style</vt:lpstr>
      <vt:lpstr>Leadership Style</vt:lpstr>
      <vt:lpstr>Leadership Style</vt:lpstr>
      <vt:lpstr>Leadership Style</vt:lpstr>
      <vt:lpstr>Leadership Style</vt:lpstr>
      <vt:lpstr>Leadership Style</vt:lpstr>
      <vt:lpstr>Leadership Style</vt:lpstr>
      <vt:lpstr>Management Theories</vt:lpstr>
      <vt:lpstr>Management Theories</vt:lpstr>
      <vt:lpstr>Key to Successful Team Management</vt:lpstr>
      <vt:lpstr>Key to Successful Team Management</vt:lpstr>
      <vt:lpstr>Halo effect</vt:lpstr>
      <vt:lpstr>Exercise-24</vt:lpstr>
      <vt:lpstr>PowerPoint Presentation</vt:lpstr>
      <vt:lpstr>Project Communication Management</vt:lpstr>
      <vt:lpstr>Project Communications Management</vt:lpstr>
      <vt:lpstr>Project Communication Management</vt:lpstr>
      <vt:lpstr>Project Communications Management</vt:lpstr>
      <vt:lpstr>33. Plan Communications</vt:lpstr>
      <vt:lpstr>Plan Communication Management</vt:lpstr>
      <vt:lpstr>Communication Requirements Analysis</vt:lpstr>
      <vt:lpstr>Number of Communication Channels</vt:lpstr>
      <vt:lpstr>Communication Methods</vt:lpstr>
      <vt:lpstr>Communication Model</vt:lpstr>
      <vt:lpstr>34. Manage Communication</vt:lpstr>
      <vt:lpstr>Manage Communications</vt:lpstr>
      <vt:lpstr>Communication Methods</vt:lpstr>
      <vt:lpstr>Information distribution tools </vt:lpstr>
      <vt:lpstr>Distribute Information</vt:lpstr>
      <vt:lpstr>35. Control Communications</vt:lpstr>
      <vt:lpstr>Monitor Communications</vt:lpstr>
      <vt:lpstr>Communication Types</vt:lpstr>
      <vt:lpstr>Communication Management</vt:lpstr>
      <vt:lpstr>Communication Management</vt:lpstr>
      <vt:lpstr>Cross Cultural Problems</vt:lpstr>
      <vt:lpstr>Exercise 25</vt:lpstr>
      <vt:lpstr>PowerPoint Presentation</vt:lpstr>
      <vt:lpstr>Project Risk Management</vt:lpstr>
      <vt:lpstr>PowerPoint Presentation</vt:lpstr>
      <vt:lpstr>PowerPoint Presentation</vt:lpstr>
      <vt:lpstr>PowerPoint Presentation</vt:lpstr>
      <vt:lpstr>Project Risk Management</vt:lpstr>
      <vt:lpstr>Project Risk Management</vt:lpstr>
      <vt:lpstr>Personal Attitude to Risk</vt:lpstr>
      <vt:lpstr>36. Plan Risk Management</vt:lpstr>
      <vt:lpstr>Plan Risk Management</vt:lpstr>
      <vt:lpstr>Risk Breakdown Structure </vt:lpstr>
      <vt:lpstr>Definition of Impact</vt:lpstr>
      <vt:lpstr>37. Identify Risks</vt:lpstr>
      <vt:lpstr>Identify Risks</vt:lpstr>
      <vt:lpstr>Diagramming Techniques</vt:lpstr>
      <vt:lpstr>38. Perform Qualitative Risk Analysis</vt:lpstr>
      <vt:lpstr>Perform Qualitative Risk Analysis</vt:lpstr>
      <vt:lpstr>Probability Impact Matrix</vt:lpstr>
      <vt:lpstr>39. Perform Quantitative Risk Analysis</vt:lpstr>
      <vt:lpstr>Perform Quantitative Risk Analysis</vt:lpstr>
      <vt:lpstr>PQnRA- Tools &amp; Techniques</vt:lpstr>
      <vt:lpstr>Formulae</vt:lpstr>
      <vt:lpstr>Decision Tree</vt:lpstr>
      <vt:lpstr>Decision Tree</vt:lpstr>
      <vt:lpstr>Decision Tree- Solution</vt:lpstr>
      <vt:lpstr>40. Plan Risk Response</vt:lpstr>
      <vt:lpstr>Plan Risk Response</vt:lpstr>
      <vt:lpstr>Risk Response Strategies</vt:lpstr>
      <vt:lpstr>Negative Risk Responses</vt:lpstr>
      <vt:lpstr>Positive Risk Responses</vt:lpstr>
      <vt:lpstr>Positive Risk Responses</vt:lpstr>
      <vt:lpstr>+/- Risk Responses</vt:lpstr>
      <vt:lpstr>Understanding Reserves </vt:lpstr>
      <vt:lpstr>41. Implement Risk Responses</vt:lpstr>
      <vt:lpstr>Implement Risk Responses</vt:lpstr>
      <vt:lpstr>42. Monitor Risks</vt:lpstr>
      <vt:lpstr>Control Risks</vt:lpstr>
      <vt:lpstr>Risk Management Terms</vt:lpstr>
      <vt:lpstr>Exercise 26</vt:lpstr>
      <vt:lpstr>PowerPoint Presentation</vt:lpstr>
      <vt:lpstr>Project Procurement Management</vt:lpstr>
      <vt:lpstr>    </vt:lpstr>
      <vt:lpstr>Project Procurement Management</vt:lpstr>
      <vt:lpstr>Another look @ Procurement Management</vt:lpstr>
      <vt:lpstr>Project Procurement Management</vt:lpstr>
      <vt:lpstr>Project Manager’s Role</vt:lpstr>
      <vt:lpstr>43. Plan Procurement Management</vt:lpstr>
      <vt:lpstr>Plan Procurement</vt:lpstr>
      <vt:lpstr>Procurement Management Plan</vt:lpstr>
      <vt:lpstr>Source selection criteria</vt:lpstr>
      <vt:lpstr>44. Conduct Procurements</vt:lpstr>
      <vt:lpstr>Conduct Procurement</vt:lpstr>
      <vt:lpstr>45. Control Procurement</vt:lpstr>
      <vt:lpstr>Control Procurement</vt:lpstr>
      <vt:lpstr>Claim Administration</vt:lpstr>
      <vt:lpstr>Procurement: Tips for PMP® Exam</vt:lpstr>
      <vt:lpstr>Procurement: Tips for PMP® Exam</vt:lpstr>
      <vt:lpstr>Big Concepts</vt:lpstr>
      <vt:lpstr>Contract Structure</vt:lpstr>
      <vt:lpstr>Sections of Contract</vt:lpstr>
      <vt:lpstr>Sections of Contract</vt:lpstr>
      <vt:lpstr>Contract Types</vt:lpstr>
      <vt:lpstr>Procurement Contract Types</vt:lpstr>
      <vt:lpstr>Contract type &amp; Risk</vt:lpstr>
      <vt:lpstr>Types of Contracts</vt:lpstr>
      <vt:lpstr>Types of Contracts- Fix Price Plus</vt:lpstr>
      <vt:lpstr>Types of Contracts- Cost Plus</vt:lpstr>
      <vt:lpstr>PowerPoint Presentation</vt:lpstr>
      <vt:lpstr>Contract type Example: Fixed Price</vt:lpstr>
      <vt:lpstr>Fixed Price Incentive Fee (FPIF)</vt:lpstr>
      <vt:lpstr>Point of Total Assumption</vt:lpstr>
      <vt:lpstr>CPIF- Complex Case</vt:lpstr>
      <vt:lpstr>Contract type Example: Cost Reimbursable</vt:lpstr>
      <vt:lpstr>Contract type Example: Cost Reimbursable</vt:lpstr>
      <vt:lpstr>CPIF Example</vt:lpstr>
      <vt:lpstr>Contract type Example: Time &amp; Material</vt:lpstr>
      <vt:lpstr>Legal Requirements on Contracts</vt:lpstr>
      <vt:lpstr>Legal Requirements on Contracts</vt:lpstr>
      <vt:lpstr>Procurement Management: Few More Concepts</vt:lpstr>
      <vt:lpstr>Procurement Management: Few More Concepts</vt:lpstr>
      <vt:lpstr>Contract Change Control System (CCCS)</vt:lpstr>
      <vt:lpstr>PowerPoint Presentation</vt:lpstr>
      <vt:lpstr>Project Stakeholder Management</vt:lpstr>
      <vt:lpstr>Project Communications Management</vt:lpstr>
      <vt:lpstr>46. Identify Stakeholders</vt:lpstr>
      <vt:lpstr>Identify Stakeholders</vt:lpstr>
      <vt:lpstr>Sample Stakeholder Analysis Matrix</vt:lpstr>
      <vt:lpstr>Sample Stakeholder Analysis Matrix</vt:lpstr>
      <vt:lpstr>Power/Interest Grid with stakeholders</vt:lpstr>
      <vt:lpstr>47. Plan Stakeholder Management</vt:lpstr>
      <vt:lpstr>Plan Stakeholders Management</vt:lpstr>
      <vt:lpstr>48. Manage Stakeholder Engagements</vt:lpstr>
      <vt:lpstr>Manage Stakeholders Engagements</vt:lpstr>
      <vt:lpstr>Interpersonal Skills</vt:lpstr>
      <vt:lpstr>Management Skills</vt:lpstr>
      <vt:lpstr>49. Monitor Stakeholder Engagements</vt:lpstr>
      <vt:lpstr>Monitor Stakeholder Engagements</vt:lpstr>
      <vt:lpstr>PowerPoint Presentation</vt:lpstr>
      <vt:lpstr>PowerPoint Presentation</vt:lpstr>
      <vt:lpstr>PowerPoint Presentation</vt:lpstr>
      <vt:lpstr>PowerPoint Presentation</vt:lpstr>
      <vt:lpstr>PowerPoint Presentation</vt:lpstr>
      <vt:lpstr>Honesty</vt:lpstr>
      <vt:lpstr>Responsibility</vt:lpstr>
      <vt:lpstr>Respect</vt:lpstr>
      <vt:lpstr>Fairness</vt:lpstr>
      <vt:lpstr>Fairness</vt:lpstr>
      <vt:lpstr>Ethics Quick Test</vt:lpstr>
      <vt:lpstr>Project Manager’s Oath of Professional Responsibility</vt:lpstr>
      <vt:lpstr>Professional Responsibility</vt:lpstr>
      <vt:lpstr>Professional Responsibility</vt:lpstr>
      <vt:lpstr>Professional Responsibility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151</cp:revision>
  <cp:lastPrinted>2017-08-22T12:48:37Z</cp:lastPrinted>
  <dcterms:created xsi:type="dcterms:W3CDTF">2010-10-14T06:04:22Z</dcterms:created>
  <dcterms:modified xsi:type="dcterms:W3CDTF">2017-10-11T07:31:08Z</dcterms:modified>
</cp:coreProperties>
</file>